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80" r:id="rId2"/>
    <p:sldId id="281" r:id="rId3"/>
    <p:sldId id="340" r:id="rId4"/>
    <p:sldId id="282" r:id="rId5"/>
    <p:sldId id="283" r:id="rId6"/>
    <p:sldId id="301" r:id="rId7"/>
    <p:sldId id="344" r:id="rId8"/>
    <p:sldId id="345" r:id="rId9"/>
    <p:sldId id="346" r:id="rId10"/>
    <p:sldId id="341" r:id="rId11"/>
    <p:sldId id="302" r:id="rId12"/>
    <p:sldId id="286" r:id="rId13"/>
    <p:sldId id="316" r:id="rId14"/>
    <p:sldId id="293" r:id="rId15"/>
    <p:sldId id="306" r:id="rId16"/>
    <p:sldId id="307" r:id="rId17"/>
    <p:sldId id="308" r:id="rId18"/>
    <p:sldId id="309" r:id="rId19"/>
    <p:sldId id="310" r:id="rId20"/>
    <p:sldId id="311" r:id="rId21"/>
    <p:sldId id="312" r:id="rId22"/>
    <p:sldId id="313" r:id="rId23"/>
    <p:sldId id="315" r:id="rId24"/>
    <p:sldId id="317" r:id="rId25"/>
    <p:sldId id="318" r:id="rId26"/>
    <p:sldId id="314" r:id="rId27"/>
    <p:sldId id="319" r:id="rId28"/>
    <p:sldId id="320" r:id="rId29"/>
    <p:sldId id="321" r:id="rId30"/>
    <p:sldId id="322" r:id="rId31"/>
    <p:sldId id="285" r:id="rId32"/>
    <p:sldId id="287" r:id="rId33"/>
    <p:sldId id="303" r:id="rId34"/>
    <p:sldId id="304" r:id="rId35"/>
    <p:sldId id="305" r:id="rId36"/>
    <p:sldId id="290" r:id="rId37"/>
    <p:sldId id="295" r:id="rId38"/>
    <p:sldId id="294" r:id="rId39"/>
    <p:sldId id="342" r:id="rId40"/>
    <p:sldId id="323" r:id="rId41"/>
    <p:sldId id="330" r:id="rId42"/>
    <p:sldId id="334" r:id="rId43"/>
    <p:sldId id="324" r:id="rId44"/>
    <p:sldId id="328" r:id="rId45"/>
    <p:sldId id="329" r:id="rId46"/>
    <p:sldId id="326" r:id="rId47"/>
    <p:sldId id="332" r:id="rId48"/>
    <p:sldId id="335" r:id="rId49"/>
    <p:sldId id="333" r:id="rId50"/>
    <p:sldId id="337" r:id="rId51"/>
    <p:sldId id="331" r:id="rId52"/>
    <p:sldId id="325" r:id="rId53"/>
    <p:sldId id="327" r:id="rId54"/>
    <p:sldId id="338" r:id="rId55"/>
    <p:sldId id="343" r:id="rId56"/>
    <p:sldId id="347" r:id="rId57"/>
    <p:sldId id="298" r:id="rId5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C6672"/>
    <a:srgbClr val="E73A1C"/>
    <a:srgbClr val="D28C79"/>
    <a:srgbClr val="534544"/>
    <a:srgbClr val="FDDAB8"/>
    <a:srgbClr val="121212"/>
    <a:srgbClr val="141D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79" autoAdjust="0"/>
    <p:restoredTop sz="93715" autoAdjust="0"/>
  </p:normalViewPr>
  <p:slideViewPr>
    <p:cSldViewPr snapToGrid="0">
      <p:cViewPr varScale="1">
        <p:scale>
          <a:sx n="81" d="100"/>
          <a:sy n="81" d="100"/>
        </p:scale>
        <p:origin x="-648" y="-8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445641-1EF5-4E56-BB2E-85C166710454}" type="datetimeFigureOut">
              <a:rPr lang="zh-CN" altLang="en-US" smtClean="0"/>
              <a:t>2018/10/21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8BC3E0-D807-4834-83FF-B6A5FC58AD3A}" type="slidenum">
              <a:rPr lang="zh-CN" altLang="en-US" smtClean="0"/>
              <a:t>‹#›</a:t>
            </a:fld>
            <a:endParaRPr lang="zh-CN" altLang="en-US"/>
          </a:p>
        </p:txBody>
      </p:sp>
    </p:spTree>
    <p:extLst>
      <p:ext uri="{BB962C8B-B14F-4D97-AF65-F5344CB8AC3E}">
        <p14:creationId xmlns:p14="http://schemas.microsoft.com/office/powerpoint/2010/main" val="263208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SG" altLang="en-US" dirty="0"/>
          </a:p>
        </p:txBody>
      </p:sp>
      <p:sp>
        <p:nvSpPr>
          <p:cNvPr id="4" name="灯片编号占位符 3"/>
          <p:cNvSpPr>
            <a:spLocks noGrp="1"/>
          </p:cNvSpPr>
          <p:nvPr>
            <p:ph type="sldNum" sz="quarter" idx="5"/>
          </p:nvPr>
        </p:nvSpPr>
        <p:spPr/>
        <p:txBody>
          <a:bodyPr/>
          <a:lstStyle/>
          <a:p>
            <a:fld id="{E98BC3E0-D807-4834-83FF-B6A5FC58AD3A}" type="slidenum">
              <a:rPr lang="zh-CN" altLang="en-US" smtClean="0"/>
              <a:t>37</a:t>
            </a:fld>
            <a:endParaRPr lang="zh-CN" altLang="en-US"/>
          </a:p>
        </p:txBody>
      </p:sp>
    </p:spTree>
    <p:extLst>
      <p:ext uri="{BB962C8B-B14F-4D97-AF65-F5344CB8AC3E}">
        <p14:creationId xmlns:p14="http://schemas.microsoft.com/office/powerpoint/2010/main" val="2212930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SG" altLang="en-US" dirty="0"/>
          </a:p>
        </p:txBody>
      </p:sp>
      <p:sp>
        <p:nvSpPr>
          <p:cNvPr id="4" name="灯片编号占位符 3"/>
          <p:cNvSpPr>
            <a:spLocks noGrp="1"/>
          </p:cNvSpPr>
          <p:nvPr>
            <p:ph type="sldNum" sz="quarter" idx="5"/>
          </p:nvPr>
        </p:nvSpPr>
        <p:spPr/>
        <p:txBody>
          <a:bodyPr/>
          <a:lstStyle/>
          <a:p>
            <a:fld id="{E98BC3E0-D807-4834-83FF-B6A5FC58AD3A}" type="slidenum">
              <a:rPr lang="zh-CN" altLang="en-US" smtClean="0"/>
              <a:t>48</a:t>
            </a:fld>
            <a:endParaRPr lang="zh-CN" altLang="en-US"/>
          </a:p>
        </p:txBody>
      </p:sp>
    </p:spTree>
    <p:extLst>
      <p:ext uri="{BB962C8B-B14F-4D97-AF65-F5344CB8AC3E}">
        <p14:creationId xmlns:p14="http://schemas.microsoft.com/office/powerpoint/2010/main" val="3421551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54</a:t>
            </a:fld>
            <a:endParaRPr lang="zh-CN" altLang="en-US"/>
          </a:p>
        </p:txBody>
      </p:sp>
    </p:spTree>
    <p:extLst>
      <p:ext uri="{BB962C8B-B14F-4D97-AF65-F5344CB8AC3E}">
        <p14:creationId xmlns:p14="http://schemas.microsoft.com/office/powerpoint/2010/main" val="182432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78861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矩形 4"/>
          <p:cNvSpPr/>
          <p:nvPr userDrawn="1"/>
        </p:nvSpPr>
        <p:spPr>
          <a:xfrm>
            <a:off x="0" y="2762250"/>
            <a:ext cx="12192000" cy="2990849"/>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89251779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矩形 2"/>
          <p:cNvSpPr/>
          <p:nvPr userDrawn="1"/>
        </p:nvSpPr>
        <p:spPr>
          <a:xfrm>
            <a:off x="0" y="3943350"/>
            <a:ext cx="12192000" cy="2914650"/>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97693385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
        <p:nvSpPr>
          <p:cNvPr id="2" name="文本框 1"/>
          <p:cNvSpPr txBox="1"/>
          <p:nvPr userDrawn="1"/>
        </p:nvSpPr>
        <p:spPr>
          <a:xfrm>
            <a:off x="4259746" y="3740751"/>
            <a:ext cx="3347390" cy="297454"/>
          </a:xfrm>
          <a:prstGeom prst="rect">
            <a:avLst/>
          </a:prstGeom>
          <a:noFill/>
        </p:spPr>
        <p:txBody>
          <a:bodyPr wrap="none" rtlCol="0">
            <a:spAutoFit/>
          </a:bodyPr>
          <a:lstStyle/>
          <a:p>
            <a:pPr algn="ctr" defTabSz="609585"/>
            <a:r>
              <a:rPr kumimoji="1" lang="zh-CN" altLang="en-US" sz="1333" dirty="0">
                <a:solidFill>
                  <a:prstClr val="black">
                    <a:lumMod val="75000"/>
                    <a:lumOff val="25000"/>
                  </a:prstClr>
                </a:solidFill>
              </a:rPr>
              <a:t>点击</a:t>
            </a:r>
            <a:r>
              <a:rPr kumimoji="1" lang="en-US" altLang="zh-CN" sz="1333" dirty="0">
                <a:solidFill>
                  <a:prstClr val="black">
                    <a:lumMod val="75000"/>
                    <a:lumOff val="25000"/>
                  </a:prstClr>
                </a:solidFill>
              </a:rPr>
              <a:t>Logo</a:t>
            </a:r>
            <a:r>
              <a:rPr kumimoji="1" lang="zh-CN" altLang="en-US" sz="1333" dirty="0">
                <a:solidFill>
                  <a:prstClr val="black">
                    <a:lumMod val="75000"/>
                    <a:lumOff val="25000"/>
                  </a:prstClr>
                </a:solidFill>
              </a:rPr>
              <a:t>获取更多优质模板（放映模式）</a:t>
            </a:r>
          </a:p>
        </p:txBody>
      </p:sp>
      <p:pic>
        <p:nvPicPr>
          <p:cNvPr id="3" name="图片 2">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09441" y="2657355"/>
            <a:ext cx="3048000" cy="402336"/>
          </a:xfrm>
          <a:prstGeom prst="rect">
            <a:avLst/>
          </a:prstGeom>
        </p:spPr>
      </p:pic>
    </p:spTree>
    <p:extLst>
      <p:ext uri="{BB962C8B-B14F-4D97-AF65-F5344CB8AC3E}">
        <p14:creationId xmlns:p14="http://schemas.microsoft.com/office/powerpoint/2010/main" val="95001398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bg>
      <p:bgPr>
        <a:gradFill flip="none" rotWithShape="1">
          <a:gsLst>
            <a:gs pos="26000">
              <a:srgbClr val="EBECF0"/>
            </a:gs>
            <a:gs pos="0">
              <a:srgbClr val="D7D9E1"/>
            </a:gs>
            <a:gs pos="100000">
              <a:schemeClr val="bg1"/>
            </a:gs>
          </a:gsLst>
          <a:lin ang="5400000" scaled="1"/>
          <a:tileRect/>
        </a:gra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88" y="0"/>
            <a:ext cx="12192000" cy="6858000"/>
          </a:xfrm>
          <a:prstGeom prst="rect">
            <a:avLst/>
          </a:prstGeom>
        </p:spPr>
      </p:pic>
      <p:sp>
        <p:nvSpPr>
          <p:cNvPr id="2" name="标题 1"/>
          <p:cNvSpPr>
            <a:spLocks noGrp="1"/>
          </p:cNvSpPr>
          <p:nvPr>
            <p:ph type="title"/>
          </p:nvPr>
        </p:nvSpPr>
        <p:spPr>
          <a:xfrm>
            <a:off x="808011" y="164638"/>
            <a:ext cx="3655808" cy="369524"/>
          </a:xfrm>
        </p:spPr>
        <p:txBody>
          <a:bodyPr/>
          <a:lstStyle>
            <a:lvl1pPr algn="l">
              <a:defRPr sz="2133" b="0">
                <a:solidFill>
                  <a:schemeClr val="bg1"/>
                </a:solidFill>
                <a:latin typeface="微软雅黑" pitchFamily="34" charset="-122"/>
                <a:ea typeface="微软雅黑" pitchFamily="34" charset="-122"/>
              </a:defRPr>
            </a:lvl1pPr>
          </a:lstStyle>
          <a:p>
            <a:r>
              <a:rPr lang="zh-CN" altLang="en-US" dirty="0"/>
              <a:t>单击此处编辑母版标题样式</a:t>
            </a:r>
          </a:p>
        </p:txBody>
      </p:sp>
      <p:sp>
        <p:nvSpPr>
          <p:cNvPr id="4" name="矩形 3"/>
          <p:cNvSpPr/>
          <p:nvPr userDrawn="1"/>
        </p:nvSpPr>
        <p:spPr>
          <a:xfrm>
            <a:off x="0" y="599480"/>
            <a:ext cx="12192000" cy="6258520"/>
          </a:xfrm>
          <a:prstGeom prst="rect">
            <a:avLst/>
          </a:prstGeom>
          <a:gradFill flip="none" rotWithShape="1">
            <a:gsLst>
              <a:gs pos="0">
                <a:srgbClr val="CCD0D1"/>
              </a:gs>
              <a:gs pos="49200">
                <a:srgbClr val="E8EAE9"/>
              </a:gs>
              <a:gs pos="100000">
                <a:srgbClr val="FCFCFC"/>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1" name="流程图: 离页连接符 20"/>
          <p:cNvSpPr/>
          <p:nvPr userDrawn="1"/>
        </p:nvSpPr>
        <p:spPr>
          <a:xfrm>
            <a:off x="284566" y="-1"/>
            <a:ext cx="508759" cy="749300"/>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extLst>
      <p:ext uri="{BB962C8B-B14F-4D97-AF65-F5344CB8AC3E}">
        <p14:creationId xmlns:p14="http://schemas.microsoft.com/office/powerpoint/2010/main" val="408169643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44924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74590726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43818787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grpSp>
        <p:nvGrpSpPr>
          <p:cNvPr id="9" name="组合 8"/>
          <p:cNvGrpSpPr/>
          <p:nvPr userDrawn="1"/>
        </p:nvGrpSpPr>
        <p:grpSpPr>
          <a:xfrm>
            <a:off x="2435082" y="-1"/>
            <a:ext cx="2806446" cy="2419351"/>
            <a:chOff x="4038600" y="-1"/>
            <a:chExt cx="3292602" cy="2838451"/>
          </a:xfrm>
        </p:grpSpPr>
        <p:sp>
          <p:nvSpPr>
            <p:cNvPr id="10" name="等腰三角形 9"/>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a:off x="6534105" y="-1"/>
            <a:ext cx="2806446" cy="2419351"/>
            <a:chOff x="4038600" y="-1"/>
            <a:chExt cx="3292602" cy="2838451"/>
          </a:xfrm>
        </p:grpSpPr>
        <p:sp>
          <p:nvSpPr>
            <p:cNvPr id="13" name="等腰三角形 12"/>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userDrawn="1"/>
        </p:nvGrpSpPr>
        <p:grpSpPr>
          <a:xfrm>
            <a:off x="4038600" y="-1"/>
            <a:ext cx="3676650" cy="3169527"/>
            <a:chOff x="4038600" y="-1"/>
            <a:chExt cx="3292602" cy="2838451"/>
          </a:xfrm>
        </p:grpSpPr>
        <p:sp>
          <p:nvSpPr>
            <p:cNvPr id="17" name="等腰三角形 16"/>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8642116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6" name="图片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81619" y="2006600"/>
            <a:ext cx="7305640" cy="4851400"/>
          </a:xfrm>
          <a:prstGeom prst="rect">
            <a:avLst/>
          </a:prstGeom>
        </p:spPr>
      </p:pic>
      <p:cxnSp>
        <p:nvCxnSpPr>
          <p:cNvPr id="10" name="直接连接符 9"/>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4" name="流程图: 手动输入 13"/>
          <p:cNvSpPr/>
          <p:nvPr userDrawn="1"/>
        </p:nvSpPr>
        <p:spPr>
          <a:xfrm rot="5400000">
            <a:off x="952500" y="1047750"/>
            <a:ext cx="4857750" cy="6762750"/>
          </a:xfrm>
          <a:prstGeom prst="flowChartManualInp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userDrawn="1"/>
        </p:nvCxnSpPr>
        <p:spPr>
          <a:xfrm>
            <a:off x="5181600" y="2000249"/>
            <a:ext cx="1384300" cy="4927601"/>
          </a:xfrm>
          <a:prstGeom prst="line">
            <a:avLst/>
          </a:prstGeom>
          <a:ln w="101600">
            <a:solidFill>
              <a:srgbClr val="D28C79"/>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38417763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418149062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b="13190"/>
          <a:stretch/>
        </p:blipFill>
        <p:spPr>
          <a:xfrm>
            <a:off x="0" y="-1"/>
            <a:ext cx="12192000" cy="6896101"/>
          </a:xfrm>
          <a:prstGeom prst="rect">
            <a:avLst/>
          </a:prstGeom>
        </p:spPr>
      </p:pic>
      <p:sp>
        <p:nvSpPr>
          <p:cNvPr id="4" name="矩形 3"/>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9"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11490366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矩形 2"/>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58173786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624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2" r:id="rId5"/>
    <p:sldLayoutId id="2147483653" r:id="rId6"/>
    <p:sldLayoutId id="2147483654" r:id="rId7"/>
    <p:sldLayoutId id="2147483666" r:id="rId8"/>
    <p:sldLayoutId id="2147483667" r:id="rId9"/>
    <p:sldLayoutId id="2147483655" r:id="rId10"/>
    <p:sldLayoutId id="2147483668" r:id="rId11"/>
    <p:sldLayoutId id="2147483663" r:id="rId12"/>
    <p:sldLayoutId id="2147483669" r:id="rId13"/>
  </p:sldLayoutIdLst>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hyperlink" Target="https://zh.wikipedia.org/wiki/%E7%BB%9F%E4%B8%80%E5%BB%BA%E6%A8%A1%E8%AF%AD%E8%A8%80"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8831" y="2081265"/>
            <a:ext cx="5285801" cy="2492986"/>
          </a:xfrm>
          <a:prstGeom prst="rect">
            <a:avLst/>
          </a:prstGeom>
          <a:noFill/>
        </p:spPr>
        <p:txBody>
          <a:bodyPr wrap="square" lIns="91436" tIns="45718" rIns="91436" bIns="45718" rtlCol="0">
            <a:spAutoFit/>
          </a:bodyPr>
          <a:lstStyle/>
          <a:p>
            <a:pPr algn="ctr"/>
            <a:r>
              <a:rPr kumimoji="1" lang="en-US" altLang="zh-CN" sz="2800" b="1" dirty="0">
                <a:solidFill>
                  <a:schemeClr val="bg1"/>
                </a:solidFill>
              </a:rPr>
              <a:t>Introduction </a:t>
            </a:r>
          </a:p>
          <a:p>
            <a:pPr algn="ctr"/>
            <a:r>
              <a:rPr kumimoji="1" lang="en-US" altLang="zh-CN" sz="2800" b="1" dirty="0">
                <a:solidFill>
                  <a:schemeClr val="bg1"/>
                </a:solidFill>
              </a:rPr>
              <a:t>of </a:t>
            </a:r>
          </a:p>
          <a:p>
            <a:pPr algn="ctr"/>
            <a:r>
              <a:rPr kumimoji="1" lang="en-US" altLang="zh-CN" sz="2800" b="1" dirty="0">
                <a:solidFill>
                  <a:schemeClr val="bg1"/>
                </a:solidFill>
              </a:rPr>
              <a:t>Unified Modeling Language</a:t>
            </a:r>
          </a:p>
          <a:p>
            <a:pPr algn="ctr"/>
            <a:r>
              <a:rPr kumimoji="1" lang="en-US" altLang="zh-CN" sz="6600" b="1" dirty="0">
                <a:solidFill>
                  <a:schemeClr val="bg1"/>
                </a:solidFill>
              </a:rPr>
              <a:t>UML</a:t>
            </a:r>
            <a:r>
              <a:rPr kumimoji="1" lang="zh-CN" altLang="en-US" sz="6600" b="1" dirty="0">
                <a:solidFill>
                  <a:schemeClr val="bg1"/>
                </a:solidFill>
              </a:rPr>
              <a:t>概述</a:t>
            </a:r>
          </a:p>
        </p:txBody>
      </p:sp>
      <p:sp>
        <p:nvSpPr>
          <p:cNvPr id="6" name="矩形 5"/>
          <p:cNvSpPr/>
          <p:nvPr/>
        </p:nvSpPr>
        <p:spPr>
          <a:xfrm>
            <a:off x="3288912" y="1866899"/>
            <a:ext cx="5645640" cy="282938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9492792" y="4572565"/>
            <a:ext cx="2432115" cy="2031325"/>
          </a:xfrm>
          <a:prstGeom prst="rect">
            <a:avLst/>
          </a:prstGeom>
          <a:noFill/>
        </p:spPr>
        <p:txBody>
          <a:bodyPr wrap="square" rtlCol="0">
            <a:spAutoFit/>
          </a:bodyPr>
          <a:lstStyle/>
          <a:p>
            <a:r>
              <a:rPr lang="zh-CN" altLang="en-US" dirty="0">
                <a:solidFill>
                  <a:schemeClr val="bg1"/>
                </a:solidFill>
              </a:rPr>
              <a:t>制作小组：</a:t>
            </a:r>
            <a:r>
              <a:rPr lang="en-US" altLang="zh-CN" dirty="0">
                <a:solidFill>
                  <a:schemeClr val="bg1"/>
                </a:solidFill>
              </a:rPr>
              <a:t>G</a:t>
            </a:r>
            <a:r>
              <a:rPr lang="zh-CN" altLang="en-US" dirty="0">
                <a:solidFill>
                  <a:schemeClr val="bg1"/>
                </a:solidFill>
              </a:rPr>
              <a:t>１３</a:t>
            </a:r>
            <a:endParaRPr lang="en-US" altLang="zh-CN" dirty="0">
              <a:solidFill>
                <a:schemeClr val="bg1"/>
              </a:solidFill>
            </a:endParaRPr>
          </a:p>
          <a:p>
            <a:r>
              <a:rPr lang="zh-CN" altLang="en-US" dirty="0">
                <a:solidFill>
                  <a:schemeClr val="bg1"/>
                </a:solidFill>
              </a:rPr>
              <a:t>参与人员：</a:t>
            </a:r>
            <a:endParaRPr lang="en-US" altLang="zh-CN" dirty="0">
              <a:solidFill>
                <a:schemeClr val="bg1"/>
              </a:solidFill>
            </a:endParaRPr>
          </a:p>
          <a:p>
            <a:r>
              <a:rPr lang="en-US" altLang="zh-CN" dirty="0">
                <a:solidFill>
                  <a:schemeClr val="bg1"/>
                </a:solidFill>
              </a:rPr>
              <a:t>	</a:t>
            </a:r>
            <a:r>
              <a:rPr lang="zh-CN" altLang="en-US" dirty="0">
                <a:solidFill>
                  <a:schemeClr val="bg1"/>
                </a:solidFill>
              </a:rPr>
              <a:t>　陈安侍</a:t>
            </a:r>
            <a:endParaRPr lang="en-US" altLang="zh-CN" dirty="0">
              <a:solidFill>
                <a:schemeClr val="bg1"/>
              </a:solidFill>
            </a:endParaRPr>
          </a:p>
          <a:p>
            <a:r>
              <a:rPr lang="en-US" altLang="zh-CN" dirty="0">
                <a:solidFill>
                  <a:schemeClr val="bg1"/>
                </a:solidFill>
              </a:rPr>
              <a:t>	</a:t>
            </a:r>
            <a:r>
              <a:rPr lang="zh-CN" altLang="en-US" dirty="0">
                <a:solidFill>
                  <a:schemeClr val="bg1"/>
                </a:solidFill>
              </a:rPr>
              <a:t>　陈　维</a:t>
            </a:r>
            <a:endParaRPr lang="en-US" altLang="zh-CN" dirty="0">
              <a:solidFill>
                <a:schemeClr val="bg1"/>
              </a:solidFill>
            </a:endParaRPr>
          </a:p>
          <a:p>
            <a:r>
              <a:rPr lang="en-US" altLang="zh-CN" dirty="0">
                <a:solidFill>
                  <a:schemeClr val="bg1"/>
                </a:solidFill>
              </a:rPr>
              <a:t>	</a:t>
            </a:r>
            <a:r>
              <a:rPr lang="zh-CN" altLang="en-US" dirty="0">
                <a:solidFill>
                  <a:schemeClr val="bg1"/>
                </a:solidFill>
              </a:rPr>
              <a:t>　杨　溢</a:t>
            </a:r>
            <a:endParaRPr lang="en-US" altLang="zh-CN" dirty="0">
              <a:solidFill>
                <a:schemeClr val="bg1"/>
              </a:solidFill>
            </a:endParaRPr>
          </a:p>
          <a:p>
            <a:r>
              <a:rPr lang="en-US" altLang="zh-CN" dirty="0">
                <a:solidFill>
                  <a:schemeClr val="bg1"/>
                </a:solidFill>
              </a:rPr>
              <a:t>	</a:t>
            </a:r>
            <a:r>
              <a:rPr lang="zh-CN" altLang="en-US" dirty="0">
                <a:solidFill>
                  <a:schemeClr val="bg1"/>
                </a:solidFill>
              </a:rPr>
              <a:t>　陈俊杉</a:t>
            </a:r>
            <a:endParaRPr lang="en-US" altLang="zh-CN" dirty="0">
              <a:solidFill>
                <a:schemeClr val="bg1"/>
              </a:solidFill>
            </a:endParaRPr>
          </a:p>
          <a:p>
            <a:r>
              <a:rPr lang="en-US" altLang="zh-CN" dirty="0">
                <a:solidFill>
                  <a:schemeClr val="bg1"/>
                </a:solidFill>
              </a:rPr>
              <a:t>	</a:t>
            </a:r>
            <a:r>
              <a:rPr lang="zh-CN" altLang="en-US" dirty="0">
                <a:solidFill>
                  <a:schemeClr val="bg1"/>
                </a:solidFill>
              </a:rPr>
              <a:t>　严翔宇</a:t>
            </a:r>
          </a:p>
        </p:txBody>
      </p:sp>
    </p:spTree>
    <p:extLst>
      <p:ext uri="{BB962C8B-B14F-4D97-AF65-F5344CB8AC3E}">
        <p14:creationId xmlns:p14="http://schemas.microsoft.com/office/powerpoint/2010/main" val="134288092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36C98BF9-A657-4976-A2B3-F3E1F3266F9E}"/>
              </a:ext>
            </a:extLst>
          </p:cNvPr>
          <p:cNvSpPr>
            <a:spLocks noGrp="1"/>
          </p:cNvSpPr>
          <p:nvPr>
            <p:ph type="body" sz="quarter" idx="10"/>
          </p:nvPr>
        </p:nvSpPr>
        <p:spPr>
          <a:prstGeom prst="rect">
            <a:avLst/>
          </a:prstGeom>
        </p:spPr>
        <p:txBody>
          <a:bodyPr/>
          <a:lstStyle/>
          <a:p>
            <a:pPr algn="ctr"/>
            <a:r>
              <a:rPr lang="zh-CN" altLang="en-US" dirty="0"/>
              <a:t>课堂提问</a:t>
            </a:r>
            <a:endParaRPr lang="zh-SG" altLang="en-US" dirty="0"/>
          </a:p>
        </p:txBody>
      </p:sp>
      <p:sp>
        <p:nvSpPr>
          <p:cNvPr id="4" name="文本框 3">
            <a:extLst>
              <a:ext uri="{FF2B5EF4-FFF2-40B4-BE49-F238E27FC236}">
                <a16:creationId xmlns="" xmlns:a16="http://schemas.microsoft.com/office/drawing/2014/main" id="{A4748F28-7E41-4EF9-AFA0-602A7DBF2AA2}"/>
              </a:ext>
            </a:extLst>
          </p:cNvPr>
          <p:cNvSpPr txBox="1"/>
          <p:nvPr/>
        </p:nvSpPr>
        <p:spPr>
          <a:xfrm>
            <a:off x="757242" y="1364735"/>
            <a:ext cx="5824025" cy="523220"/>
          </a:xfrm>
          <a:prstGeom prst="rect">
            <a:avLst/>
          </a:prstGeom>
          <a:noFill/>
        </p:spPr>
        <p:txBody>
          <a:bodyPr wrap="square" rtlCol="0">
            <a:spAutoFit/>
          </a:bodyPr>
          <a:lstStyle/>
          <a:p>
            <a:r>
              <a:rPr lang="en-US" altLang="zh-CN" sz="2800" dirty="0">
                <a:latin typeface="+mn-ea"/>
              </a:rPr>
              <a:t>2.</a:t>
            </a:r>
            <a:r>
              <a:rPr lang="zh-CN" altLang="en-US" sz="2800" dirty="0">
                <a:latin typeface="+mn-ea"/>
              </a:rPr>
              <a:t>简述</a:t>
            </a:r>
            <a:r>
              <a:rPr lang="en-US" altLang="zh-CN" sz="2800" dirty="0">
                <a:latin typeface="+mn-ea"/>
              </a:rPr>
              <a:t>UML</a:t>
            </a:r>
            <a:r>
              <a:rPr lang="zh-CN" altLang="en-US" sz="2800" dirty="0">
                <a:latin typeface="+mn-ea"/>
              </a:rPr>
              <a:t>的特点？</a:t>
            </a:r>
            <a:endParaRPr lang="zh-SG" altLang="en-US" sz="2800" dirty="0">
              <a:latin typeface="+mn-ea"/>
            </a:endParaRPr>
          </a:p>
        </p:txBody>
      </p:sp>
      <p:sp>
        <p:nvSpPr>
          <p:cNvPr id="5" name="文本框 4">
            <a:extLst>
              <a:ext uri="{FF2B5EF4-FFF2-40B4-BE49-F238E27FC236}">
                <a16:creationId xmlns="" xmlns:a16="http://schemas.microsoft.com/office/drawing/2014/main" id="{2608D38F-1163-47A5-BA0B-99243F74CCDB}"/>
              </a:ext>
            </a:extLst>
          </p:cNvPr>
          <p:cNvSpPr txBox="1"/>
          <p:nvPr/>
        </p:nvSpPr>
        <p:spPr>
          <a:xfrm>
            <a:off x="757242" y="2468274"/>
            <a:ext cx="10466363" cy="2308324"/>
          </a:xfrm>
          <a:prstGeom prst="rect">
            <a:avLst/>
          </a:prstGeom>
          <a:noFill/>
        </p:spPr>
        <p:txBody>
          <a:bodyPr wrap="square" rtlCol="0">
            <a:spAutoFit/>
          </a:bodyPr>
          <a:lstStyle/>
          <a:p>
            <a:r>
              <a:rPr lang="zh-CN" altLang="zh-SG" sz="2400" dirty="0">
                <a:latin typeface="+mn-ea"/>
              </a:rPr>
              <a:t>特点：</a:t>
            </a:r>
            <a:endParaRPr lang="en-US" altLang="zh-CN" sz="2400" dirty="0">
              <a:latin typeface="+mn-ea"/>
            </a:endParaRPr>
          </a:p>
          <a:p>
            <a:r>
              <a:rPr lang="zh-CN" altLang="zh-SG" sz="2400" dirty="0">
                <a:latin typeface="+mn-ea"/>
              </a:rPr>
              <a:t>（</a:t>
            </a:r>
            <a:r>
              <a:rPr lang="en-US" altLang="zh-SG" sz="2400" dirty="0">
                <a:latin typeface="+mn-ea"/>
              </a:rPr>
              <a:t>1</a:t>
            </a:r>
            <a:r>
              <a:rPr lang="zh-CN" altLang="zh-SG" sz="2400" dirty="0">
                <a:latin typeface="+mn-ea"/>
              </a:rPr>
              <a:t>）有统一的标准，便于使用人员沟通。</a:t>
            </a:r>
          </a:p>
          <a:p>
            <a:r>
              <a:rPr lang="zh-CN" altLang="zh-SG" sz="2400" dirty="0">
                <a:latin typeface="+mn-ea"/>
              </a:rPr>
              <a:t>（</a:t>
            </a:r>
            <a:r>
              <a:rPr lang="en-US" altLang="zh-SG" sz="2400" dirty="0">
                <a:latin typeface="+mn-ea"/>
              </a:rPr>
              <a:t>2</a:t>
            </a:r>
            <a:r>
              <a:rPr lang="zh-CN" altLang="zh-SG" sz="2400" dirty="0">
                <a:latin typeface="+mn-ea"/>
              </a:rPr>
              <a:t>）是一种面向对象的建模语言。</a:t>
            </a:r>
          </a:p>
          <a:p>
            <a:r>
              <a:rPr lang="zh-CN" altLang="zh-SG" sz="2400" dirty="0">
                <a:latin typeface="+mn-ea"/>
              </a:rPr>
              <a:t>（</a:t>
            </a:r>
            <a:r>
              <a:rPr lang="en-US" altLang="zh-SG" sz="2400" dirty="0">
                <a:latin typeface="+mn-ea"/>
              </a:rPr>
              <a:t>3</a:t>
            </a:r>
            <a:r>
              <a:rPr lang="zh-CN" altLang="zh-SG" sz="2400" dirty="0">
                <a:latin typeface="+mn-ea"/>
              </a:rPr>
              <a:t>）可视化，表示能力强大，提供了扩展机制。</a:t>
            </a:r>
          </a:p>
          <a:p>
            <a:r>
              <a:rPr lang="zh-CN" altLang="zh-SG" sz="2400" dirty="0">
                <a:latin typeface="+mn-ea"/>
              </a:rPr>
              <a:t>（</a:t>
            </a:r>
            <a:r>
              <a:rPr lang="en-US" altLang="zh-SG" sz="2400" dirty="0">
                <a:latin typeface="+mn-ea"/>
              </a:rPr>
              <a:t>4</a:t>
            </a:r>
            <a:r>
              <a:rPr lang="zh-CN" altLang="zh-SG" sz="2400" dirty="0">
                <a:latin typeface="+mn-ea"/>
              </a:rPr>
              <a:t>）容易使用。</a:t>
            </a:r>
          </a:p>
          <a:p>
            <a:endParaRPr lang="zh-SG" altLang="en-US" sz="2400" dirty="0">
              <a:latin typeface="+mn-ea"/>
            </a:endParaRPr>
          </a:p>
        </p:txBody>
      </p:sp>
    </p:spTree>
    <p:extLst>
      <p:ext uri="{BB962C8B-B14F-4D97-AF65-F5344CB8AC3E}">
        <p14:creationId xmlns:p14="http://schemas.microsoft.com/office/powerpoint/2010/main" val="93074535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lgn="ctr"/>
            <a:r>
              <a:rPr lang="en-US" altLang="zh-CN" dirty="0"/>
              <a:t>1.3 UML</a:t>
            </a:r>
            <a:r>
              <a:rPr lang="zh-CN" altLang="en-US" dirty="0"/>
              <a:t>的特点</a:t>
            </a:r>
          </a:p>
        </p:txBody>
      </p:sp>
      <p:sp>
        <p:nvSpPr>
          <p:cNvPr id="3" name="文本框 2"/>
          <p:cNvSpPr txBox="1"/>
          <p:nvPr/>
        </p:nvSpPr>
        <p:spPr>
          <a:xfrm>
            <a:off x="340506" y="1996630"/>
            <a:ext cx="1415768" cy="830995"/>
          </a:xfrm>
          <a:prstGeom prst="rect">
            <a:avLst/>
          </a:prstGeom>
          <a:noFill/>
        </p:spPr>
        <p:txBody>
          <a:bodyPr wrap="none" lIns="91438" tIns="45719" rIns="91438" bIns="45719" rtlCol="0">
            <a:spAutoFit/>
          </a:bodyPr>
          <a:lstStyle/>
          <a:p>
            <a:pPr defTabSz="914378">
              <a:defRPr/>
            </a:pPr>
            <a:r>
              <a:rPr lang="zh-CN" altLang="en-US" sz="2400" b="1"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主要特点</a:t>
            </a:r>
            <a:endParaRPr lang="en-US" altLang="zh-CN" sz="2400" b="1"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endParaRPr>
          </a:p>
          <a:p>
            <a:pPr defTabSz="914378">
              <a:defRPr/>
            </a:pPr>
            <a:endParaRPr lang="zh-CN" altLang="en-US" sz="2400" b="1"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矩形 5"/>
          <p:cNvSpPr/>
          <p:nvPr/>
        </p:nvSpPr>
        <p:spPr>
          <a:xfrm>
            <a:off x="340503" y="2549329"/>
            <a:ext cx="4136571" cy="625169"/>
          </a:xfrm>
          <a:prstGeom prst="rect">
            <a:avLst/>
          </a:prstGeom>
        </p:spPr>
        <p:txBody>
          <a:bodyPr wrap="square" lIns="91438" tIns="45719" rIns="91438" bIns="45719">
            <a:spAutoFit/>
          </a:bodyPr>
          <a:lstStyle/>
          <a:p>
            <a:pPr defTabSz="914378">
              <a:lnSpc>
                <a:spcPct val="130000"/>
              </a:lnSpc>
              <a:defRPr/>
            </a:pP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UML</a:t>
            </a: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统一了</a:t>
            </a:r>
            <a:r>
              <a:rPr lang="en-US" altLang="zh-CN"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Booch</a:t>
            </a: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OMT</a:t>
            </a: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和</a:t>
            </a:r>
            <a:r>
              <a:rPr lang="en-US" altLang="zh-CN"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OOSE</a:t>
            </a: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等方法中的基本概念和符号。</a:t>
            </a:r>
          </a:p>
        </p:txBody>
      </p:sp>
      <p:sp>
        <p:nvSpPr>
          <p:cNvPr id="7" name="矩形 6"/>
          <p:cNvSpPr/>
          <p:nvPr/>
        </p:nvSpPr>
        <p:spPr>
          <a:xfrm>
            <a:off x="340504" y="3243701"/>
            <a:ext cx="4136571" cy="345092"/>
          </a:xfrm>
          <a:prstGeom prst="rect">
            <a:avLst/>
          </a:prstGeom>
        </p:spPr>
        <p:txBody>
          <a:bodyPr wrap="square" lIns="91438" tIns="45719" rIns="91438" bIns="45719">
            <a:spAutoFit/>
          </a:bodyPr>
          <a:lstStyle/>
          <a:p>
            <a:pPr defTabSz="914378">
              <a:lnSpc>
                <a:spcPct val="130000"/>
              </a:lnSpc>
              <a:defRPr/>
            </a:pP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2</a:t>
            </a: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UML</a:t>
            </a: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吸取了</a:t>
            </a:r>
            <a:r>
              <a:rPr lang="en-US" altLang="zh-CN"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OO</a:t>
            </a: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领域和非</a:t>
            </a:r>
            <a:r>
              <a:rPr lang="en-US" altLang="zh-CN"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OO</a:t>
            </a: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方法的影响。</a:t>
            </a:r>
          </a:p>
        </p:txBody>
      </p:sp>
      <p:sp>
        <p:nvSpPr>
          <p:cNvPr id="8" name="矩形 7"/>
          <p:cNvSpPr/>
          <p:nvPr/>
        </p:nvSpPr>
        <p:spPr>
          <a:xfrm>
            <a:off x="340504" y="3727198"/>
            <a:ext cx="4136571" cy="905246"/>
          </a:xfrm>
          <a:prstGeom prst="rect">
            <a:avLst/>
          </a:prstGeom>
        </p:spPr>
        <p:txBody>
          <a:bodyPr wrap="square" lIns="91438" tIns="45719" rIns="91438" bIns="45719">
            <a:spAutoFit/>
          </a:bodyPr>
          <a:lstStyle/>
          <a:p>
            <a:pPr defTabSz="914378">
              <a:lnSpc>
                <a:spcPct val="130000"/>
              </a:lnSpc>
              <a:defRPr/>
            </a:pP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3</a:t>
            </a: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UML</a:t>
            </a: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演变过程中提出的新概念：</a:t>
            </a:r>
            <a:endParaRPr lang="en-US" altLang="zh-CN"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endParaRPr>
          </a:p>
          <a:p>
            <a:pPr defTabSz="914378">
              <a:lnSpc>
                <a:spcPct val="130000"/>
              </a:lnSpc>
              <a:defRPr/>
            </a:pP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模板、职责、扩展机制、线程、过程、分布式、并发、模式、合作、活动图</a:t>
            </a:r>
          </a:p>
        </p:txBody>
      </p:sp>
      <p:sp>
        <p:nvSpPr>
          <p:cNvPr id="11" name="文本框 10"/>
          <p:cNvSpPr txBox="1"/>
          <p:nvPr/>
        </p:nvSpPr>
        <p:spPr>
          <a:xfrm>
            <a:off x="340506" y="4842576"/>
            <a:ext cx="1415768" cy="461663"/>
          </a:xfrm>
          <a:prstGeom prst="rect">
            <a:avLst/>
          </a:prstGeom>
          <a:noFill/>
        </p:spPr>
        <p:txBody>
          <a:bodyPr wrap="none" lIns="91438" tIns="45719" rIns="91438" bIns="45719" rtlCol="0">
            <a:spAutoFit/>
          </a:bodyPr>
          <a:lstStyle/>
          <a:p>
            <a:pPr defTabSz="914378">
              <a:defRPr/>
            </a:pPr>
            <a:r>
              <a:rPr lang="zh-CN" altLang="en-US" sz="2400" b="1"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组成要素</a:t>
            </a:r>
          </a:p>
        </p:txBody>
      </p:sp>
      <p:sp>
        <p:nvSpPr>
          <p:cNvPr id="12" name="矩形 11"/>
          <p:cNvSpPr/>
          <p:nvPr/>
        </p:nvSpPr>
        <p:spPr>
          <a:xfrm>
            <a:off x="340503" y="5514371"/>
            <a:ext cx="4136571" cy="905246"/>
          </a:xfrm>
          <a:prstGeom prst="rect">
            <a:avLst/>
          </a:prstGeom>
        </p:spPr>
        <p:txBody>
          <a:bodyPr wrap="square" lIns="91438" tIns="45719" rIns="91438" bIns="45719">
            <a:spAutoFit/>
          </a:bodyPr>
          <a:lstStyle/>
          <a:p>
            <a:pPr defTabSz="914378">
              <a:lnSpc>
                <a:spcPct val="130000"/>
              </a:lnSpc>
              <a:defRPr/>
            </a:pPr>
            <a:r>
              <a:rPr lang="en-US" altLang="zh-CN"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(1)UML</a:t>
            </a: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的基本构造块</a:t>
            </a:r>
            <a:endParaRPr lang="en-US" altLang="zh-CN"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endParaRPr>
          </a:p>
          <a:p>
            <a:pPr defTabSz="914378">
              <a:lnSpc>
                <a:spcPct val="130000"/>
              </a:lnSpc>
              <a:defRPr/>
            </a:pPr>
            <a:r>
              <a:rPr lang="en-US" altLang="zh-CN"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(2)</a:t>
            </a: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支配这些构造块如何放置在一起的规则</a:t>
            </a:r>
            <a:endParaRPr lang="en-US" altLang="zh-CN"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endParaRPr>
          </a:p>
          <a:p>
            <a:pPr defTabSz="914378">
              <a:lnSpc>
                <a:spcPct val="130000"/>
              </a:lnSpc>
              <a:defRPr/>
            </a:pPr>
            <a:r>
              <a:rPr lang="en-US" altLang="zh-CN"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(3)</a:t>
            </a: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运用于整个语言的公用机制</a:t>
            </a:r>
          </a:p>
        </p:txBody>
      </p:sp>
    </p:spTree>
    <p:extLst>
      <p:ext uri="{BB962C8B-B14F-4D97-AF65-F5344CB8AC3E}">
        <p14:creationId xmlns:p14="http://schemas.microsoft.com/office/powerpoint/2010/main" val="216397919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2</a:t>
            </a:r>
            <a:endParaRPr lang="zh-CN" altLang="en-US" sz="50000" dirty="0">
              <a:solidFill>
                <a:schemeClr val="bg1"/>
              </a:solidFill>
            </a:endParaRPr>
          </a:p>
        </p:txBody>
      </p:sp>
      <p:sp>
        <p:nvSpPr>
          <p:cNvPr id="4" name="矩形 3"/>
          <p:cNvSpPr/>
          <p:nvPr/>
        </p:nvSpPr>
        <p:spPr>
          <a:xfrm>
            <a:off x="5939232" y="1843510"/>
            <a:ext cx="2994727" cy="884599"/>
          </a:xfrm>
          <a:prstGeom prst="rect">
            <a:avLst/>
          </a:prstGeom>
        </p:spPr>
        <p:txBody>
          <a:bodyPr wrap="none" lIns="91438" tIns="45719" rIns="91438" bIns="45719">
            <a:spAutoFit/>
          </a:bodyPr>
          <a:lstStyle/>
          <a:p>
            <a:pPr>
              <a:lnSpc>
                <a:spcPct val="130000"/>
              </a:lnSpc>
            </a:pPr>
            <a:r>
              <a:rPr kumimoji="1" lang="en-US" altLang="zh-CN" sz="4400" b="1" dirty="0">
                <a:solidFill>
                  <a:srgbClr val="FFFFFF"/>
                </a:solidFill>
                <a:latin typeface="Century Gothic"/>
              </a:rPr>
              <a:t>UML</a:t>
            </a:r>
            <a:r>
              <a:rPr kumimoji="1" lang="zh-CN" altLang="en-US" sz="4400" b="1" dirty="0">
                <a:solidFill>
                  <a:srgbClr val="FFFFFF"/>
                </a:solidFill>
                <a:latin typeface="Century Gothic"/>
              </a:rPr>
              <a:t>的结构</a:t>
            </a:r>
            <a:endParaRPr kumimoji="1" lang="en-US" altLang="zh-CN" sz="4400" b="1" dirty="0">
              <a:solidFill>
                <a:srgbClr val="FFFFFF"/>
              </a:solidFill>
              <a:latin typeface="Century Gothic"/>
            </a:endParaRPr>
          </a:p>
        </p:txBody>
      </p:sp>
      <p:sp>
        <p:nvSpPr>
          <p:cNvPr id="6" name="文本框 5"/>
          <p:cNvSpPr txBox="1"/>
          <p:nvPr/>
        </p:nvSpPr>
        <p:spPr>
          <a:xfrm>
            <a:off x="5922756" y="3448050"/>
            <a:ext cx="4859544" cy="905248"/>
          </a:xfrm>
          <a:prstGeom prst="rect">
            <a:avLst/>
          </a:prstGeom>
          <a:noFill/>
        </p:spPr>
        <p:txBody>
          <a:bodyPr wrap="square" rtlCol="0">
            <a:spAutoFit/>
          </a:bodyPr>
          <a:lstStyle/>
          <a:p>
            <a:pPr>
              <a:lnSpc>
                <a:spcPct val="130000"/>
              </a:lnSpc>
            </a:pPr>
            <a:r>
              <a:rPr lang="en-US" altLang="zh-CN" sz="1400" dirty="0">
                <a:solidFill>
                  <a:schemeClr val="bg1"/>
                </a:solidFill>
                <a:latin typeface="微软雅黑" panose="020B0503020204020204" pitchFamily="34" charset="-122"/>
                <a:ea typeface="微软雅黑" panose="020B0503020204020204" pitchFamily="34" charset="-122"/>
              </a:rPr>
              <a:t>UML</a:t>
            </a:r>
            <a:r>
              <a:rPr lang="zh-CN" altLang="en-US" sz="1400" dirty="0">
                <a:solidFill>
                  <a:schemeClr val="bg1"/>
                </a:solidFill>
                <a:latin typeface="微软雅黑" panose="020B0503020204020204" pitchFamily="34" charset="-122"/>
                <a:ea typeface="微软雅黑" panose="020B0503020204020204" pitchFamily="34" charset="-122"/>
              </a:rPr>
              <a:t>的组成主要有事物、图和关系。事物（对模型中最具有代表性的成分的抽象中重要的组成部分）关系（把事物结合在一起）图（很多有相互关系的事物的组）</a:t>
            </a:r>
          </a:p>
        </p:txBody>
      </p:sp>
    </p:spTree>
    <p:extLst>
      <p:ext uri="{BB962C8B-B14F-4D97-AF65-F5344CB8AC3E}">
        <p14:creationId xmlns:p14="http://schemas.microsoft.com/office/powerpoint/2010/main" val="390635601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05632" y="379640"/>
            <a:ext cx="4278825" cy="362404"/>
          </a:xfrm>
        </p:spPr>
        <p:txBody>
          <a:bodyPr/>
          <a:lstStyle/>
          <a:p>
            <a:pPr algn="ctr"/>
            <a:r>
              <a:rPr kumimoji="1" lang="en-US" altLang="zh-CN" dirty="0">
                <a:latin typeface="Century Gothic"/>
              </a:rPr>
              <a:t>2.1 UML</a:t>
            </a:r>
            <a:r>
              <a:rPr kumimoji="1" lang="zh-CN" altLang="en-US" dirty="0">
                <a:latin typeface="Century Gothic"/>
              </a:rPr>
              <a:t>中的事物</a:t>
            </a:r>
            <a:endParaRPr lang="zh-CN" altLang="en-US" dirty="0"/>
          </a:p>
        </p:txBody>
      </p:sp>
      <p:cxnSp>
        <p:nvCxnSpPr>
          <p:cNvPr id="3" name="直接连接符 2"/>
          <p:cNvCxnSpPr/>
          <p:nvPr/>
        </p:nvCxnSpPr>
        <p:spPr>
          <a:xfrm flipV="1">
            <a:off x="6096000" y="5600700"/>
            <a:ext cx="0" cy="1447800"/>
          </a:xfrm>
          <a:prstGeom prst="line">
            <a:avLst/>
          </a:prstGeom>
          <a:ln w="762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1989982" y="5581650"/>
            <a:ext cx="4152900" cy="0"/>
          </a:xfrm>
          <a:prstGeom prst="line">
            <a:avLst/>
          </a:prstGeom>
          <a:ln w="762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1951882" y="4152900"/>
            <a:ext cx="0" cy="1447800"/>
          </a:xfrm>
          <a:prstGeom prst="line">
            <a:avLst/>
          </a:prstGeom>
          <a:ln w="762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4275982" y="4152900"/>
            <a:ext cx="0" cy="1447800"/>
          </a:xfrm>
          <a:prstGeom prst="line">
            <a:avLst/>
          </a:prstGeom>
          <a:ln w="76200">
            <a:solidFill>
              <a:srgbClr val="AC6672"/>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237882" y="5581650"/>
            <a:ext cx="1866900" cy="0"/>
          </a:xfrm>
          <a:prstGeom prst="line">
            <a:avLst/>
          </a:prstGeom>
          <a:ln w="76200">
            <a:solidFill>
              <a:srgbClr val="AC667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104782" y="5581650"/>
            <a:ext cx="4152900" cy="0"/>
          </a:xfrm>
          <a:prstGeom prst="line">
            <a:avLst/>
          </a:prstGeom>
          <a:ln w="76200">
            <a:solidFill>
              <a:srgbClr val="121212"/>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104782" y="5581650"/>
            <a:ext cx="1866900" cy="0"/>
          </a:xfrm>
          <a:prstGeom prst="line">
            <a:avLst/>
          </a:prstGeom>
          <a:ln w="762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7971682" y="4152900"/>
            <a:ext cx="0" cy="1447800"/>
          </a:xfrm>
          <a:prstGeom prst="line">
            <a:avLst/>
          </a:prstGeom>
          <a:ln w="762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10257682" y="4152900"/>
            <a:ext cx="0" cy="1447800"/>
          </a:xfrm>
          <a:prstGeom prst="line">
            <a:avLst/>
          </a:prstGeom>
          <a:ln w="76200">
            <a:solidFill>
              <a:srgbClr val="121212"/>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126448" y="1357546"/>
            <a:ext cx="1557104" cy="1557104"/>
            <a:chOff x="1126447" y="2117049"/>
            <a:chExt cx="1557104" cy="1557104"/>
          </a:xfrm>
        </p:grpSpPr>
        <p:sp>
          <p:nvSpPr>
            <p:cNvPr id="13" name="椭圆 12"/>
            <p:cNvSpPr/>
            <p:nvPr/>
          </p:nvSpPr>
          <p:spPr>
            <a:xfrm>
              <a:off x="1230442" y="2240092"/>
              <a:ext cx="1349115" cy="1349115"/>
            </a:xfrm>
            <a:prstGeom prst="ellipse">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126447" y="2117049"/>
              <a:ext cx="1557104" cy="1557104"/>
            </a:xfrm>
            <a:prstGeom prst="ellipse">
              <a:avLst/>
            </a:prstGeom>
            <a:noFill/>
            <a:ln w="19050">
              <a:solidFill>
                <a:srgbClr val="AC66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3450548" y="1357546"/>
            <a:ext cx="1557104" cy="1557104"/>
            <a:chOff x="1126447" y="2117049"/>
            <a:chExt cx="1557104" cy="1557104"/>
          </a:xfrm>
        </p:grpSpPr>
        <p:sp>
          <p:nvSpPr>
            <p:cNvPr id="16" name="椭圆 15"/>
            <p:cNvSpPr/>
            <p:nvPr/>
          </p:nvSpPr>
          <p:spPr>
            <a:xfrm>
              <a:off x="1230442" y="2240092"/>
              <a:ext cx="1349115" cy="1349115"/>
            </a:xfrm>
            <a:prstGeom prst="ellipse">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126447" y="2117049"/>
              <a:ext cx="1557104" cy="1557104"/>
            </a:xfrm>
            <a:prstGeom prst="ellipse">
              <a:avLst/>
            </a:prstGeom>
            <a:noFill/>
            <a:ln w="19050">
              <a:solidFill>
                <a:srgbClr val="AC66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7146248" y="1357546"/>
            <a:ext cx="1557104" cy="1557104"/>
            <a:chOff x="1126447" y="2117049"/>
            <a:chExt cx="1557104" cy="1557104"/>
          </a:xfrm>
        </p:grpSpPr>
        <p:sp>
          <p:nvSpPr>
            <p:cNvPr id="19" name="椭圆 18"/>
            <p:cNvSpPr/>
            <p:nvPr/>
          </p:nvSpPr>
          <p:spPr>
            <a:xfrm>
              <a:off x="1230442" y="2240092"/>
              <a:ext cx="1349115" cy="1349115"/>
            </a:xfrm>
            <a:prstGeom prst="ellipse">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126447" y="2117049"/>
              <a:ext cx="1557104" cy="1557104"/>
            </a:xfrm>
            <a:prstGeom prst="ellipse">
              <a:avLst/>
            </a:prstGeom>
            <a:noFill/>
            <a:ln w="19050">
              <a:solidFill>
                <a:srgbClr val="AC66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9432248" y="1357546"/>
            <a:ext cx="1557104" cy="1557104"/>
            <a:chOff x="1126447" y="2117049"/>
            <a:chExt cx="1557104" cy="1557104"/>
          </a:xfrm>
        </p:grpSpPr>
        <p:sp>
          <p:nvSpPr>
            <p:cNvPr id="22" name="椭圆 21"/>
            <p:cNvSpPr/>
            <p:nvPr/>
          </p:nvSpPr>
          <p:spPr>
            <a:xfrm>
              <a:off x="1230442" y="2240092"/>
              <a:ext cx="1349115" cy="1349115"/>
            </a:xfrm>
            <a:prstGeom prst="ellipse">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1126447" y="2117049"/>
              <a:ext cx="1557104" cy="1557104"/>
            </a:xfrm>
            <a:prstGeom prst="ellipse">
              <a:avLst/>
            </a:prstGeom>
            <a:noFill/>
            <a:ln w="19050">
              <a:solidFill>
                <a:srgbClr val="AC66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文本框 23"/>
          <p:cNvSpPr txBox="1"/>
          <p:nvPr/>
        </p:nvSpPr>
        <p:spPr>
          <a:xfrm>
            <a:off x="1230443" y="1967088"/>
            <a:ext cx="1349115" cy="400110"/>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构件事物</a:t>
            </a:r>
          </a:p>
        </p:txBody>
      </p:sp>
      <p:sp>
        <p:nvSpPr>
          <p:cNvPr id="25" name="文本框 24"/>
          <p:cNvSpPr txBox="1"/>
          <p:nvPr/>
        </p:nvSpPr>
        <p:spPr>
          <a:xfrm>
            <a:off x="3554542" y="1970739"/>
            <a:ext cx="1349115" cy="400110"/>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行为事物</a:t>
            </a:r>
          </a:p>
        </p:txBody>
      </p:sp>
      <p:sp>
        <p:nvSpPr>
          <p:cNvPr id="26" name="文本框 25"/>
          <p:cNvSpPr txBox="1"/>
          <p:nvPr/>
        </p:nvSpPr>
        <p:spPr>
          <a:xfrm>
            <a:off x="7250243" y="1962664"/>
            <a:ext cx="1349115" cy="400110"/>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分组事物</a:t>
            </a:r>
          </a:p>
        </p:txBody>
      </p:sp>
      <p:sp>
        <p:nvSpPr>
          <p:cNvPr id="27" name="文本框 26"/>
          <p:cNvSpPr txBox="1"/>
          <p:nvPr/>
        </p:nvSpPr>
        <p:spPr>
          <a:xfrm>
            <a:off x="9536242" y="1955091"/>
            <a:ext cx="1349115" cy="400110"/>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注释事物</a:t>
            </a:r>
          </a:p>
        </p:txBody>
      </p:sp>
      <p:sp>
        <p:nvSpPr>
          <p:cNvPr id="29" name="文本框 28"/>
          <p:cNvSpPr txBox="1"/>
          <p:nvPr/>
        </p:nvSpPr>
        <p:spPr>
          <a:xfrm>
            <a:off x="885923" y="2997894"/>
            <a:ext cx="2201172" cy="625171"/>
          </a:xfrm>
          <a:prstGeom prst="rect">
            <a:avLst/>
          </a:prstGeom>
          <a:noFill/>
        </p:spPr>
        <p:txBody>
          <a:bodyPr wrap="square" rtlCol="0">
            <a:spAutoFit/>
          </a:bodyPr>
          <a:lstStyle/>
          <a:p>
            <a:pPr>
              <a:lnSpc>
                <a:spcPct val="130000"/>
              </a:lnSpc>
            </a:pPr>
            <a:r>
              <a:rPr lang="en-US" altLang="zh-CN" sz="1400" dirty="0">
                <a:latin typeface="微软雅黑" panose="020B0503020204020204" pitchFamily="34" charset="-122"/>
                <a:ea typeface="微软雅黑" panose="020B0503020204020204" pitchFamily="34" charset="-122"/>
              </a:rPr>
              <a:t>UML</a:t>
            </a:r>
            <a:r>
              <a:rPr lang="zh-CN" altLang="en-US" sz="1400" dirty="0">
                <a:latin typeface="微软雅黑" panose="020B0503020204020204" pitchFamily="34" charset="-122"/>
                <a:ea typeface="微软雅黑" panose="020B0503020204020204" pitchFamily="34" charset="-122"/>
              </a:rPr>
              <a:t>模型的静态部分，描述概念或物理元素。</a:t>
            </a:r>
          </a:p>
        </p:txBody>
      </p:sp>
      <p:sp>
        <p:nvSpPr>
          <p:cNvPr id="30" name="文本框 29"/>
          <p:cNvSpPr txBox="1"/>
          <p:nvPr/>
        </p:nvSpPr>
        <p:spPr>
          <a:xfrm>
            <a:off x="3128514" y="2997894"/>
            <a:ext cx="2201172" cy="905248"/>
          </a:xfrm>
          <a:prstGeom prst="rect">
            <a:avLst/>
          </a:prstGeom>
          <a:noFill/>
        </p:spPr>
        <p:txBody>
          <a:bodyPr wrap="square" rtlCol="0">
            <a:spAutoFit/>
          </a:bodyPr>
          <a:lstStyle/>
          <a:p>
            <a:pPr>
              <a:lnSpc>
                <a:spcPct val="130000"/>
              </a:lnSpc>
            </a:pPr>
            <a:r>
              <a:rPr lang="en-US" altLang="zh-CN" sz="1400" dirty="0">
                <a:latin typeface="微软雅黑" panose="020B0503020204020204" pitchFamily="34" charset="-122"/>
                <a:ea typeface="微软雅黑" panose="020B0503020204020204" pitchFamily="34" charset="-122"/>
              </a:rPr>
              <a:t>UML</a:t>
            </a:r>
            <a:r>
              <a:rPr lang="zh-CN" altLang="en-US" sz="1400" dirty="0">
                <a:latin typeface="微软雅黑" panose="020B0503020204020204" pitchFamily="34" charset="-122"/>
                <a:ea typeface="微软雅黑" panose="020B0503020204020204" pitchFamily="34" charset="-122"/>
              </a:rPr>
              <a:t>模型图的动态部分，描述跨越空间和时间的行为。</a:t>
            </a:r>
          </a:p>
        </p:txBody>
      </p:sp>
      <p:sp>
        <p:nvSpPr>
          <p:cNvPr id="31" name="文本框 30"/>
          <p:cNvSpPr txBox="1"/>
          <p:nvPr/>
        </p:nvSpPr>
        <p:spPr>
          <a:xfrm>
            <a:off x="6824214" y="2997894"/>
            <a:ext cx="2201172" cy="1185324"/>
          </a:xfrm>
          <a:prstGeom prst="rect">
            <a:avLst/>
          </a:prstGeom>
          <a:noFill/>
        </p:spPr>
        <p:txBody>
          <a:bodyPr wrap="square" rtlCol="0">
            <a:spAutoFit/>
          </a:bodyPr>
          <a:lstStyle/>
          <a:p>
            <a:pPr>
              <a:lnSpc>
                <a:spcPct val="130000"/>
              </a:lnSpc>
            </a:pPr>
            <a:r>
              <a:rPr lang="en-US" altLang="zh-CN" sz="1400" dirty="0">
                <a:latin typeface="微软雅黑" panose="020B0503020204020204" pitchFamily="34" charset="-122"/>
                <a:ea typeface="微软雅黑" panose="020B0503020204020204" pitchFamily="34" charset="-122"/>
              </a:rPr>
              <a:t>UML</a:t>
            </a:r>
            <a:r>
              <a:rPr lang="zh-CN" altLang="en-US" sz="1400" dirty="0">
                <a:latin typeface="微软雅黑" panose="020B0503020204020204" pitchFamily="34" charset="-122"/>
                <a:ea typeface="微软雅黑" panose="020B0503020204020204" pitchFamily="34" charset="-122"/>
              </a:rPr>
              <a:t>模型图的组织部分，描述事物的组织结构，主要由包（</a:t>
            </a:r>
            <a:r>
              <a:rPr lang="en-US" altLang="zh-CN" sz="1400" dirty="0">
                <a:latin typeface="微软雅黑" panose="020B0503020204020204" pitchFamily="34" charset="-122"/>
                <a:ea typeface="微软雅黑" panose="020B0503020204020204" pitchFamily="34" charset="-122"/>
              </a:rPr>
              <a:t>package</a:t>
            </a:r>
            <a:r>
              <a:rPr lang="zh-CN" altLang="en-US" sz="1400" dirty="0">
                <a:latin typeface="微软雅黑" panose="020B0503020204020204" pitchFamily="34" charset="-122"/>
                <a:ea typeface="微软雅黑" panose="020B0503020204020204" pitchFamily="34" charset="-122"/>
              </a:rPr>
              <a:t>）来实现。</a:t>
            </a:r>
          </a:p>
        </p:txBody>
      </p:sp>
      <p:sp>
        <p:nvSpPr>
          <p:cNvPr id="32" name="文本框 31"/>
          <p:cNvSpPr txBox="1"/>
          <p:nvPr/>
        </p:nvSpPr>
        <p:spPr>
          <a:xfrm>
            <a:off x="9167989" y="2997894"/>
            <a:ext cx="2201172" cy="905248"/>
          </a:xfrm>
          <a:prstGeom prst="rect">
            <a:avLst/>
          </a:prstGeom>
          <a:noFill/>
        </p:spPr>
        <p:txBody>
          <a:bodyPr wrap="square" rtlCol="0">
            <a:spAutoFit/>
          </a:bodyPr>
          <a:lstStyle/>
          <a:p>
            <a:pPr>
              <a:lnSpc>
                <a:spcPct val="130000"/>
              </a:lnSpc>
            </a:pPr>
            <a:r>
              <a:rPr lang="en-US" altLang="zh-CN" sz="1400" dirty="0">
                <a:latin typeface="微软雅黑" panose="020B0503020204020204" pitchFamily="34" charset="-122"/>
                <a:ea typeface="微软雅黑" panose="020B0503020204020204" pitchFamily="34" charset="-122"/>
              </a:rPr>
              <a:t>UML</a:t>
            </a:r>
            <a:r>
              <a:rPr lang="zh-CN" altLang="en-US" sz="1400" dirty="0">
                <a:latin typeface="微软雅黑" panose="020B0503020204020204" pitchFamily="34" charset="-122"/>
                <a:ea typeface="微软雅黑" panose="020B0503020204020204" pitchFamily="34" charset="-122"/>
              </a:rPr>
              <a:t>模型的解释部分，用来对模型中的元素进行说明。</a:t>
            </a:r>
          </a:p>
        </p:txBody>
      </p:sp>
    </p:spTree>
    <p:extLst>
      <p:ext uri="{BB962C8B-B14F-4D97-AF65-F5344CB8AC3E}">
        <p14:creationId xmlns:p14="http://schemas.microsoft.com/office/powerpoint/2010/main" val="165020659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六边形 2"/>
          <p:cNvSpPr/>
          <p:nvPr/>
        </p:nvSpPr>
        <p:spPr>
          <a:xfrm rot="16200000">
            <a:off x="1481275" y="1901479"/>
            <a:ext cx="1765902" cy="1555840"/>
          </a:xfrm>
          <a:prstGeom prst="hexagon">
            <a:avLst/>
          </a:prstGeom>
          <a:noFill/>
          <a:ln w="28575">
            <a:solidFill>
              <a:srgbClr val="FDDA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六边形 3"/>
          <p:cNvSpPr/>
          <p:nvPr/>
        </p:nvSpPr>
        <p:spPr>
          <a:xfrm rot="16200000">
            <a:off x="3795984" y="3285478"/>
            <a:ext cx="1765902" cy="1555840"/>
          </a:xfrm>
          <a:prstGeom prst="hexagon">
            <a:avLst/>
          </a:prstGeom>
          <a:noFill/>
          <a:ln w="28575">
            <a:solidFill>
              <a:srgbClr val="FDDA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六边形 4"/>
          <p:cNvSpPr/>
          <p:nvPr/>
        </p:nvSpPr>
        <p:spPr>
          <a:xfrm rot="16200000">
            <a:off x="4573904" y="1901478"/>
            <a:ext cx="1765902" cy="1555840"/>
          </a:xfrm>
          <a:prstGeom prst="hexagon">
            <a:avLst/>
          </a:prstGeom>
          <a:noFill/>
          <a:ln w="28575">
            <a:solidFill>
              <a:srgbClr val="FDDA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六边形 5"/>
          <p:cNvSpPr/>
          <p:nvPr/>
        </p:nvSpPr>
        <p:spPr>
          <a:xfrm rot="16200000">
            <a:off x="7691009" y="1911004"/>
            <a:ext cx="1765902" cy="1555840"/>
          </a:xfrm>
          <a:prstGeom prst="hexagon">
            <a:avLst/>
          </a:prstGeom>
          <a:noFill/>
          <a:ln w="28575">
            <a:solidFill>
              <a:srgbClr val="FDDA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六边形 6"/>
          <p:cNvSpPr/>
          <p:nvPr/>
        </p:nvSpPr>
        <p:spPr>
          <a:xfrm rot="16200000">
            <a:off x="2240144" y="3285478"/>
            <a:ext cx="1765902" cy="1555840"/>
          </a:xfrm>
          <a:prstGeom prst="hexagon">
            <a:avLst/>
          </a:prstGeom>
          <a:solidFill>
            <a:srgbClr val="AC667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六边形 7"/>
          <p:cNvSpPr/>
          <p:nvPr/>
        </p:nvSpPr>
        <p:spPr>
          <a:xfrm rot="16200000">
            <a:off x="6135167" y="1901479"/>
            <a:ext cx="1765902" cy="1555840"/>
          </a:xfrm>
          <a:prstGeom prst="hexagon">
            <a:avLst/>
          </a:prstGeom>
          <a:solidFill>
            <a:srgbClr val="AC667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六边形 8"/>
          <p:cNvSpPr/>
          <p:nvPr/>
        </p:nvSpPr>
        <p:spPr>
          <a:xfrm rot="16200000">
            <a:off x="5619843" y="3749869"/>
            <a:ext cx="2832487" cy="2495550"/>
          </a:xfrm>
          <a:prstGeom prst="hexagon">
            <a:avLst/>
          </a:prstGeom>
          <a:solidFill>
            <a:srgbClr val="53454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908590" y="2426606"/>
            <a:ext cx="873168" cy="461665"/>
          </a:xfrm>
          <a:prstGeom prst="rect">
            <a:avLst/>
          </a:prstGeom>
          <a:noFill/>
        </p:spPr>
        <p:txBody>
          <a:bodyPr wrap="square" rtlCol="0">
            <a:spAutoFit/>
          </a:bodyPr>
          <a:lstStyle/>
          <a:p>
            <a:pPr algn="ctr"/>
            <a:r>
              <a:rPr lang="zh-CN" altLang="en-US" sz="2400" b="1" dirty="0"/>
              <a:t>类</a:t>
            </a:r>
          </a:p>
        </p:txBody>
      </p:sp>
      <p:sp>
        <p:nvSpPr>
          <p:cNvPr id="11" name="文本框 10"/>
          <p:cNvSpPr txBox="1"/>
          <p:nvPr/>
        </p:nvSpPr>
        <p:spPr>
          <a:xfrm>
            <a:off x="2570506" y="3823041"/>
            <a:ext cx="1147589" cy="461665"/>
          </a:xfrm>
          <a:prstGeom prst="rect">
            <a:avLst/>
          </a:prstGeom>
          <a:noFill/>
        </p:spPr>
        <p:txBody>
          <a:bodyPr wrap="square" rtlCol="0">
            <a:spAutoFit/>
          </a:bodyPr>
          <a:lstStyle/>
          <a:p>
            <a:pPr algn="ctr"/>
            <a:r>
              <a:rPr lang="zh-CN" altLang="en-US" sz="2400" b="1" dirty="0"/>
              <a:t>接口</a:t>
            </a:r>
          </a:p>
        </p:txBody>
      </p:sp>
      <p:sp>
        <p:nvSpPr>
          <p:cNvPr id="14" name="文本框 13"/>
          <p:cNvSpPr txBox="1"/>
          <p:nvPr/>
        </p:nvSpPr>
        <p:spPr>
          <a:xfrm>
            <a:off x="4242351" y="3814158"/>
            <a:ext cx="873168" cy="461665"/>
          </a:xfrm>
          <a:prstGeom prst="rect">
            <a:avLst/>
          </a:prstGeom>
          <a:noFill/>
        </p:spPr>
        <p:txBody>
          <a:bodyPr wrap="square" rtlCol="0">
            <a:spAutoFit/>
          </a:bodyPr>
          <a:lstStyle/>
          <a:p>
            <a:pPr algn="ctr"/>
            <a:r>
              <a:rPr lang="zh-CN" altLang="en-US" sz="2400" b="1" dirty="0"/>
              <a:t>协作</a:t>
            </a:r>
          </a:p>
        </p:txBody>
      </p:sp>
      <p:sp>
        <p:nvSpPr>
          <p:cNvPr id="15" name="文本框 14"/>
          <p:cNvSpPr txBox="1"/>
          <p:nvPr/>
        </p:nvSpPr>
        <p:spPr>
          <a:xfrm>
            <a:off x="6441852" y="2426607"/>
            <a:ext cx="1147589" cy="461665"/>
          </a:xfrm>
          <a:prstGeom prst="rect">
            <a:avLst/>
          </a:prstGeom>
          <a:noFill/>
        </p:spPr>
        <p:txBody>
          <a:bodyPr wrap="square" rtlCol="0">
            <a:spAutoFit/>
          </a:bodyPr>
          <a:lstStyle/>
          <a:p>
            <a:pPr algn="ctr"/>
            <a:r>
              <a:rPr lang="zh-CN" altLang="en-US" sz="2400" b="1" dirty="0"/>
              <a:t>主动类</a:t>
            </a:r>
          </a:p>
        </p:txBody>
      </p:sp>
      <p:sp>
        <p:nvSpPr>
          <p:cNvPr id="17" name="文本框 16"/>
          <p:cNvSpPr txBox="1"/>
          <p:nvPr/>
        </p:nvSpPr>
        <p:spPr>
          <a:xfrm>
            <a:off x="8155341" y="2426606"/>
            <a:ext cx="873168" cy="461665"/>
          </a:xfrm>
          <a:prstGeom prst="rect">
            <a:avLst/>
          </a:prstGeom>
          <a:noFill/>
        </p:spPr>
        <p:txBody>
          <a:bodyPr wrap="square" rtlCol="0">
            <a:spAutoFit/>
          </a:bodyPr>
          <a:lstStyle/>
          <a:p>
            <a:pPr algn="ctr"/>
            <a:r>
              <a:rPr lang="zh-CN" altLang="en-US" sz="2400" b="1" dirty="0"/>
              <a:t>组件</a:t>
            </a:r>
          </a:p>
        </p:txBody>
      </p:sp>
      <p:sp>
        <p:nvSpPr>
          <p:cNvPr id="19" name="文本框 18"/>
          <p:cNvSpPr txBox="1"/>
          <p:nvPr/>
        </p:nvSpPr>
        <p:spPr>
          <a:xfrm>
            <a:off x="4880587" y="2430159"/>
            <a:ext cx="1147589" cy="461665"/>
          </a:xfrm>
          <a:prstGeom prst="rect">
            <a:avLst/>
          </a:prstGeom>
          <a:noFill/>
        </p:spPr>
        <p:txBody>
          <a:bodyPr wrap="square" rtlCol="0">
            <a:spAutoFit/>
          </a:bodyPr>
          <a:lstStyle/>
          <a:p>
            <a:pPr algn="ctr"/>
            <a:r>
              <a:rPr lang="zh-CN" altLang="en-US" sz="2400" b="1" dirty="0"/>
              <a:t>用况</a:t>
            </a:r>
          </a:p>
        </p:txBody>
      </p:sp>
      <p:sp>
        <p:nvSpPr>
          <p:cNvPr id="20" name="六边形 19"/>
          <p:cNvSpPr/>
          <p:nvPr/>
        </p:nvSpPr>
        <p:spPr>
          <a:xfrm rot="16200000">
            <a:off x="8486894" y="3285478"/>
            <a:ext cx="1765902" cy="1555840"/>
          </a:xfrm>
          <a:prstGeom prst="hexagon">
            <a:avLst/>
          </a:prstGeom>
          <a:noFill/>
          <a:ln w="28575">
            <a:solidFill>
              <a:srgbClr val="FDDA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占位符 20"/>
          <p:cNvSpPr>
            <a:spLocks noGrp="1"/>
          </p:cNvSpPr>
          <p:nvPr>
            <p:ph type="body" sz="quarter" idx="10"/>
          </p:nvPr>
        </p:nvSpPr>
        <p:spPr>
          <a:xfrm>
            <a:off x="6155901" y="4765147"/>
            <a:ext cx="1760369" cy="362404"/>
          </a:xfrm>
        </p:spPr>
        <p:txBody>
          <a:bodyPr/>
          <a:lstStyle/>
          <a:p>
            <a:pPr algn="ctr"/>
            <a:r>
              <a:rPr lang="zh-CN" altLang="en-US" dirty="0">
                <a:solidFill>
                  <a:schemeClr val="bg1"/>
                </a:solidFill>
              </a:rPr>
              <a:t>构件事物</a:t>
            </a:r>
          </a:p>
        </p:txBody>
      </p:sp>
      <p:sp>
        <p:nvSpPr>
          <p:cNvPr id="22" name="文本框 21"/>
          <p:cNvSpPr txBox="1"/>
          <p:nvPr/>
        </p:nvSpPr>
        <p:spPr>
          <a:xfrm>
            <a:off x="8915296" y="3859164"/>
            <a:ext cx="873168" cy="461665"/>
          </a:xfrm>
          <a:prstGeom prst="rect">
            <a:avLst/>
          </a:prstGeom>
          <a:noFill/>
        </p:spPr>
        <p:txBody>
          <a:bodyPr wrap="square" rtlCol="0">
            <a:spAutoFit/>
          </a:bodyPr>
          <a:lstStyle/>
          <a:p>
            <a:pPr algn="ctr"/>
            <a:r>
              <a:rPr lang="zh-CN" altLang="en-US" sz="2400" b="1" dirty="0"/>
              <a:t>制品</a:t>
            </a:r>
          </a:p>
        </p:txBody>
      </p:sp>
      <p:sp>
        <p:nvSpPr>
          <p:cNvPr id="23" name="六边形 22"/>
          <p:cNvSpPr/>
          <p:nvPr/>
        </p:nvSpPr>
        <p:spPr>
          <a:xfrm rot="16200000">
            <a:off x="9288206" y="4659952"/>
            <a:ext cx="1765902" cy="1555840"/>
          </a:xfrm>
          <a:prstGeom prst="hexagon">
            <a:avLst/>
          </a:prstGeom>
          <a:noFill/>
          <a:ln w="28575">
            <a:solidFill>
              <a:srgbClr val="FDDA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9734573" y="5207039"/>
            <a:ext cx="873168" cy="461665"/>
          </a:xfrm>
          <a:prstGeom prst="rect">
            <a:avLst/>
          </a:prstGeom>
          <a:noFill/>
        </p:spPr>
        <p:txBody>
          <a:bodyPr wrap="square" rtlCol="0">
            <a:spAutoFit/>
          </a:bodyPr>
          <a:lstStyle/>
          <a:p>
            <a:pPr algn="ctr"/>
            <a:r>
              <a:rPr lang="zh-CN" altLang="en-US" sz="2400" b="1" dirty="0"/>
              <a:t>结点</a:t>
            </a:r>
          </a:p>
        </p:txBody>
      </p:sp>
    </p:spTree>
    <p:extLst>
      <p:ext uri="{BB962C8B-B14F-4D97-AF65-F5344CB8AC3E}">
        <p14:creationId xmlns:p14="http://schemas.microsoft.com/office/powerpoint/2010/main" val="99318686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 xmlns:a16="http://schemas.microsoft.com/office/drawing/2014/main" id="{B55072AE-CF74-47B6-8ABF-6B2029178CEC}"/>
              </a:ext>
            </a:extLst>
          </p:cNvPr>
          <p:cNvSpPr/>
          <p:nvPr/>
        </p:nvSpPr>
        <p:spPr>
          <a:xfrm>
            <a:off x="0" y="4763398"/>
            <a:ext cx="12192000" cy="209460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pPr algn="ctr"/>
            <a:r>
              <a:rPr lang="zh-CN" altLang="en-US" dirty="0"/>
              <a:t>构件事物</a:t>
            </a:r>
            <a:r>
              <a:rPr lang="en-US" altLang="zh-CN" dirty="0"/>
              <a:t>.</a:t>
            </a:r>
            <a:r>
              <a:rPr lang="zh-CN" altLang="en-US" dirty="0"/>
              <a:t>类（</a:t>
            </a:r>
            <a:r>
              <a:rPr lang="en-US" altLang="zh-CN" dirty="0"/>
              <a:t>class</a:t>
            </a:r>
            <a:r>
              <a:rPr lang="zh-CN" altLang="en-US" dirty="0"/>
              <a:t>）</a:t>
            </a:r>
          </a:p>
        </p:txBody>
      </p:sp>
      <p:sp>
        <p:nvSpPr>
          <p:cNvPr id="5" name="文本框 4"/>
          <p:cNvSpPr txBox="1"/>
          <p:nvPr/>
        </p:nvSpPr>
        <p:spPr>
          <a:xfrm>
            <a:off x="1016211" y="4763399"/>
            <a:ext cx="9715405" cy="1966051"/>
          </a:xfrm>
          <a:prstGeom prst="rect">
            <a:avLst/>
          </a:prstGeom>
          <a:noFill/>
        </p:spPr>
        <p:txBody>
          <a:bodyPr wrap="square" rtlCol="0">
            <a:spAutoFit/>
          </a:bodyPr>
          <a:lstStyle/>
          <a:p>
            <a:pPr algn="ctr">
              <a:lnSpc>
                <a:spcPct val="130000"/>
              </a:lnSpc>
            </a:pPr>
            <a:r>
              <a:rPr lang="zh-CN" altLang="en-US" sz="2400" dirty="0">
                <a:solidFill>
                  <a:srgbClr val="FFFFFF"/>
                </a:solidFill>
                <a:latin typeface="微软雅黑" panose="020B0503020204020204" pitchFamily="34" charset="-122"/>
                <a:ea typeface="微软雅黑" panose="020B0503020204020204" pitchFamily="34" charset="-122"/>
              </a:rPr>
              <a:t>类是对一组具有相同属性、操作、关系和语义的对象的描述。类定义聊了一组有着状态和行为的对象。其中，属性和关联用来描述状态。属性通常用没有身份的数据值表示。关联则用有身份的对象之间的关系表示。行为由操作来描述，方法是操作的实现。</a:t>
            </a: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7540" y="1327084"/>
            <a:ext cx="1646237" cy="299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107945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 xmlns:a16="http://schemas.microsoft.com/office/drawing/2014/main" id="{36167DA1-AB74-42E0-9B79-A7C18739EC70}"/>
              </a:ext>
            </a:extLst>
          </p:cNvPr>
          <p:cNvSpPr/>
          <p:nvPr/>
        </p:nvSpPr>
        <p:spPr>
          <a:xfrm>
            <a:off x="0" y="4992440"/>
            <a:ext cx="12192000" cy="186556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pPr algn="ctr"/>
            <a:r>
              <a:rPr lang="zh-CN" altLang="en-US" dirty="0"/>
              <a:t>构件事物</a:t>
            </a:r>
            <a:r>
              <a:rPr lang="en-US" altLang="zh-CN" dirty="0"/>
              <a:t>.</a:t>
            </a:r>
            <a:r>
              <a:rPr lang="zh-CN" altLang="en-US" dirty="0"/>
              <a:t>接口（</a:t>
            </a:r>
            <a:r>
              <a:rPr lang="en-US" altLang="zh-CN" dirty="0"/>
              <a:t>interface</a:t>
            </a:r>
            <a:r>
              <a:rPr lang="zh-CN" altLang="en-US" dirty="0"/>
              <a:t>）</a:t>
            </a:r>
          </a:p>
          <a:p>
            <a:endParaRPr lang="zh-CN" altLang="en-US" dirty="0"/>
          </a:p>
        </p:txBody>
      </p:sp>
      <p:sp>
        <p:nvSpPr>
          <p:cNvPr id="4" name="文本框 3"/>
          <p:cNvSpPr txBox="1"/>
          <p:nvPr/>
        </p:nvSpPr>
        <p:spPr>
          <a:xfrm>
            <a:off x="2149655" y="4992440"/>
            <a:ext cx="7448522" cy="1485920"/>
          </a:xfrm>
          <a:prstGeom prst="rect">
            <a:avLst/>
          </a:prstGeom>
          <a:noFill/>
        </p:spPr>
        <p:txBody>
          <a:bodyPr wrap="square" rtlCol="0">
            <a:spAutoFit/>
          </a:bodyPr>
          <a:lstStyle/>
          <a:p>
            <a:pPr algn="ctr">
              <a:lnSpc>
                <a:spcPct val="130000"/>
              </a:lnSpc>
            </a:pPr>
            <a:r>
              <a:rPr lang="zh-CN" altLang="en-US" sz="2400" dirty="0">
                <a:solidFill>
                  <a:srgbClr val="FFFFFF"/>
                </a:solidFill>
                <a:latin typeface="微软雅黑" panose="020B0503020204020204" pitchFamily="34" charset="-122"/>
                <a:ea typeface="微软雅黑" panose="020B0503020204020204" pitchFamily="34" charset="-122"/>
              </a:rPr>
              <a:t>接口描述了一个类或构件的一个服务的操作集，接口仅仅是定义了一组操作的规范，它并没有给出这组操作的具体实现。</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818" y="1250450"/>
            <a:ext cx="6730196" cy="3258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508001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 xmlns:a16="http://schemas.microsoft.com/office/drawing/2014/main" id="{5D01F4DC-E7D0-4E44-837C-C891658B119A}"/>
              </a:ext>
            </a:extLst>
          </p:cNvPr>
          <p:cNvSpPr/>
          <p:nvPr/>
        </p:nvSpPr>
        <p:spPr>
          <a:xfrm>
            <a:off x="0" y="4785986"/>
            <a:ext cx="12192000" cy="207201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pPr algn="ctr"/>
            <a:r>
              <a:rPr lang="zh-CN" altLang="en-US" dirty="0"/>
              <a:t>构件事物</a:t>
            </a:r>
            <a:r>
              <a:rPr lang="en-US" altLang="zh-CN" dirty="0"/>
              <a:t>.</a:t>
            </a:r>
            <a:r>
              <a:rPr lang="zh-CN" altLang="en-US" dirty="0"/>
              <a:t>协作（</a:t>
            </a:r>
            <a:r>
              <a:rPr lang="en-US" altLang="zh-CN" dirty="0"/>
              <a:t>collaboration</a:t>
            </a:r>
            <a:r>
              <a:rPr lang="zh-CN" altLang="en-US" dirty="0"/>
              <a:t>）</a:t>
            </a:r>
          </a:p>
          <a:p>
            <a:endParaRPr lang="zh-CN" altLang="en-US" dirty="0"/>
          </a:p>
        </p:txBody>
      </p:sp>
      <p:sp>
        <p:nvSpPr>
          <p:cNvPr id="5" name="文本框 4"/>
          <p:cNvSpPr txBox="1"/>
          <p:nvPr/>
        </p:nvSpPr>
        <p:spPr>
          <a:xfrm>
            <a:off x="1718249" y="4785986"/>
            <a:ext cx="8755501" cy="1966051"/>
          </a:xfrm>
          <a:prstGeom prst="rect">
            <a:avLst/>
          </a:prstGeom>
          <a:noFill/>
        </p:spPr>
        <p:txBody>
          <a:bodyPr wrap="square" rtlCol="0">
            <a:spAutoFit/>
          </a:bodyPr>
          <a:lstStyle/>
          <a:p>
            <a:pPr algn="ctr">
              <a:lnSpc>
                <a:spcPct val="130000"/>
              </a:lnSpc>
            </a:pPr>
            <a:r>
              <a:rPr lang="zh-CN" altLang="en-US" sz="2400" dirty="0">
                <a:solidFill>
                  <a:srgbClr val="FFFFFF"/>
                </a:solidFill>
                <a:latin typeface="微软雅黑" panose="020B0503020204020204" pitchFamily="34" charset="-122"/>
                <a:ea typeface="微软雅黑" panose="020B0503020204020204" pitchFamily="34" charset="-122"/>
              </a:rPr>
              <a:t>协作定义了一个交互，它是由一组共同工作以提供某协作的角色和其他元素构成的群体，这些协作行为大于所有元素的各行为的总和。因此，协作有结构、行为和维度。一个给定的类可以参与几个协作。</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4345" y="1828209"/>
            <a:ext cx="4296017" cy="1989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484550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 xmlns:a16="http://schemas.microsoft.com/office/drawing/2014/main" id="{57ABC0E6-74CC-4849-9291-089208AE94B7}"/>
              </a:ext>
            </a:extLst>
          </p:cNvPr>
          <p:cNvSpPr/>
          <p:nvPr/>
        </p:nvSpPr>
        <p:spPr>
          <a:xfrm>
            <a:off x="0" y="4944688"/>
            <a:ext cx="12192000" cy="191331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a:xfrm>
            <a:off x="3805632" y="379640"/>
            <a:ext cx="4494306" cy="362404"/>
          </a:xfrm>
        </p:spPr>
        <p:txBody>
          <a:bodyPr/>
          <a:lstStyle/>
          <a:p>
            <a:pPr algn="ctr"/>
            <a:r>
              <a:rPr lang="zh-CN" altLang="en-US" dirty="0"/>
              <a:t>构件事物</a:t>
            </a:r>
            <a:r>
              <a:rPr lang="en-US" altLang="zh-CN" dirty="0"/>
              <a:t>.</a:t>
            </a:r>
            <a:r>
              <a:rPr lang="zh-CN" altLang="en-US" dirty="0"/>
              <a:t>用况</a:t>
            </a:r>
            <a:r>
              <a:rPr lang="en-US" altLang="zh-CN" dirty="0"/>
              <a:t>/</a:t>
            </a:r>
            <a:r>
              <a:rPr lang="zh-CN" altLang="en-US" dirty="0"/>
              <a:t>用例（</a:t>
            </a:r>
            <a:r>
              <a:rPr lang="en-US" altLang="zh-CN" dirty="0"/>
              <a:t>use case</a:t>
            </a:r>
            <a:r>
              <a:rPr lang="zh-CN" altLang="en-US" dirty="0"/>
              <a:t>）</a:t>
            </a:r>
          </a:p>
          <a:p>
            <a:pPr algn="ctr"/>
            <a:endParaRPr lang="zh-CN" altLang="en-US" dirty="0"/>
          </a:p>
        </p:txBody>
      </p:sp>
      <p:sp>
        <p:nvSpPr>
          <p:cNvPr id="5" name="文本框 4"/>
          <p:cNvSpPr txBox="1"/>
          <p:nvPr/>
        </p:nvSpPr>
        <p:spPr>
          <a:xfrm>
            <a:off x="2518599" y="4944688"/>
            <a:ext cx="6710631" cy="1485920"/>
          </a:xfrm>
          <a:prstGeom prst="rect">
            <a:avLst/>
          </a:prstGeom>
          <a:noFill/>
        </p:spPr>
        <p:txBody>
          <a:bodyPr wrap="square" rtlCol="0">
            <a:spAutoFit/>
          </a:bodyPr>
          <a:lstStyle/>
          <a:p>
            <a:pPr algn="ctr">
              <a:lnSpc>
                <a:spcPct val="130000"/>
              </a:lnSpc>
            </a:pPr>
            <a:r>
              <a:rPr lang="zh-CN" altLang="en-US" sz="2400" dirty="0">
                <a:solidFill>
                  <a:srgbClr val="FFFFFF"/>
                </a:solidFill>
                <a:latin typeface="微软雅黑" panose="020B0503020204020204" pitchFamily="34" charset="-122"/>
                <a:ea typeface="微软雅黑" panose="020B0503020204020204" pitchFamily="34" charset="-122"/>
              </a:rPr>
              <a:t>用例是对一组动作序列的描述，系统执行这些动作将产生一个对特定的参与者有价值且可观察的结果。</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6819" y="1530086"/>
            <a:ext cx="4755558" cy="2184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157955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 xmlns:a16="http://schemas.microsoft.com/office/drawing/2014/main" id="{7E011983-8FFC-4339-9A9C-C7CC6B3FEB96}"/>
              </a:ext>
            </a:extLst>
          </p:cNvPr>
          <p:cNvSpPr/>
          <p:nvPr/>
        </p:nvSpPr>
        <p:spPr>
          <a:xfrm>
            <a:off x="0" y="4992440"/>
            <a:ext cx="12192000" cy="186556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sp>
        <p:nvSpPr>
          <p:cNvPr id="3" name="AutoShape 2" descr="https://img-blog.csdn.net/20160416215530072?watermark/2/text/aHR0cDovL2Jsb2cuY3Nkbi5uZXQv/font/5a6L5L2T/fontsize/400/fill/I0JBQkFCMA==/dissolve/70/gravity/Center"/>
          <p:cNvSpPr>
            <a:spLocks noGrp="1" noChangeAspect="1" noChangeArrowheads="1"/>
          </p:cNvSpPr>
          <p:nvPr>
            <p:ph type="body" sz="quarter" idx="10"/>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zh-CN" altLang="en-US" dirty="0"/>
              <a:t>构件事物</a:t>
            </a:r>
            <a:r>
              <a:rPr lang="en-US" altLang="zh-CN" dirty="0"/>
              <a:t>.</a:t>
            </a:r>
            <a:r>
              <a:rPr lang="zh-CN" altLang="en-US" dirty="0"/>
              <a:t>主动类（</a:t>
            </a:r>
            <a:r>
              <a:rPr lang="en-US" altLang="zh-CN" dirty="0"/>
              <a:t>active class</a:t>
            </a:r>
            <a:r>
              <a:rPr lang="zh-CN" altLang="en-US" dirty="0"/>
              <a:t>）</a:t>
            </a:r>
          </a:p>
          <a:p>
            <a:endParaRPr lang="zh-CN" altLang="en-US" dirty="0"/>
          </a:p>
        </p:txBody>
      </p:sp>
      <p:sp>
        <p:nvSpPr>
          <p:cNvPr id="4" name="文本框 3"/>
          <p:cNvSpPr txBox="1"/>
          <p:nvPr/>
        </p:nvSpPr>
        <p:spPr>
          <a:xfrm>
            <a:off x="2982832" y="5034325"/>
            <a:ext cx="5782163" cy="1005788"/>
          </a:xfrm>
          <a:prstGeom prst="rect">
            <a:avLst/>
          </a:prstGeom>
          <a:noFill/>
        </p:spPr>
        <p:txBody>
          <a:bodyPr wrap="square" rtlCol="0">
            <a:spAutoFit/>
          </a:bodyPr>
          <a:lstStyle/>
          <a:p>
            <a:pPr algn="ctr">
              <a:lnSpc>
                <a:spcPct val="130000"/>
              </a:lnSpc>
            </a:pPr>
            <a:r>
              <a:rPr lang="zh-CN" altLang="en-US" sz="2400" dirty="0">
                <a:solidFill>
                  <a:srgbClr val="FFFFFF"/>
                </a:solidFill>
                <a:latin typeface="微软雅黑" panose="020B0503020204020204" pitchFamily="34" charset="-122"/>
                <a:ea typeface="微软雅黑" panose="020B0503020204020204" pitchFamily="34" charset="-122"/>
              </a:rPr>
              <a:t>主动类是这样的一种类，其对象至少拥有一个进程或线程，因此它能气动控制活动。</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6844" y="1552117"/>
            <a:ext cx="2301875" cy="2620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975159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56715" y="791521"/>
            <a:ext cx="3358533" cy="923330"/>
          </a:xfrm>
          <a:prstGeom prst="rect">
            <a:avLst/>
          </a:prstGeom>
          <a:noFill/>
        </p:spPr>
        <p:txBody>
          <a:bodyPr wrap="square" rtlCol="0">
            <a:spAutoFit/>
          </a:bodyPr>
          <a:lstStyle/>
          <a:p>
            <a:r>
              <a:rPr lang="en-US" altLang="zh-CN" sz="5400" b="1" dirty="0">
                <a:solidFill>
                  <a:schemeClr val="bg1"/>
                </a:solidFill>
              </a:rPr>
              <a:t>CONTENTS</a:t>
            </a:r>
            <a:endParaRPr lang="zh-CN" altLang="en-US" sz="5400" b="1" dirty="0">
              <a:solidFill>
                <a:schemeClr val="bg1"/>
              </a:solidFill>
            </a:endParaRPr>
          </a:p>
        </p:txBody>
      </p:sp>
      <p:sp>
        <p:nvSpPr>
          <p:cNvPr id="3" name="椭圆 2"/>
          <p:cNvSpPr/>
          <p:nvPr/>
        </p:nvSpPr>
        <p:spPr>
          <a:xfrm>
            <a:off x="1031961" y="241935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01</a:t>
            </a:r>
            <a:endParaRPr lang="zh-CN" altLang="en-US" sz="2800" b="1" dirty="0"/>
          </a:p>
        </p:txBody>
      </p:sp>
      <p:sp>
        <p:nvSpPr>
          <p:cNvPr id="4" name="文本框 3"/>
          <p:cNvSpPr txBox="1"/>
          <p:nvPr/>
        </p:nvSpPr>
        <p:spPr>
          <a:xfrm>
            <a:off x="2130339" y="263002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初步认识</a:t>
            </a:r>
            <a:r>
              <a:rPr lang="en-US" altLang="zh-CN" sz="2400" b="1" dirty="0">
                <a:solidFill>
                  <a:schemeClr val="bg1"/>
                </a:solidFill>
                <a:latin typeface="微软雅黑" panose="020B0503020204020204" pitchFamily="34" charset="-122"/>
                <a:ea typeface="微软雅黑" panose="020B0503020204020204" pitchFamily="34" charset="-122"/>
              </a:rPr>
              <a:t>UML</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5" name="椭圆 4"/>
          <p:cNvSpPr/>
          <p:nvPr/>
        </p:nvSpPr>
        <p:spPr>
          <a:xfrm>
            <a:off x="6932992" y="241935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02</a:t>
            </a:r>
            <a:endParaRPr lang="zh-CN" altLang="en-US" sz="2800" b="1" dirty="0"/>
          </a:p>
        </p:txBody>
      </p:sp>
      <p:sp>
        <p:nvSpPr>
          <p:cNvPr id="6" name="文本框 5"/>
          <p:cNvSpPr txBox="1"/>
          <p:nvPr/>
        </p:nvSpPr>
        <p:spPr>
          <a:xfrm>
            <a:off x="8031370" y="2630022"/>
            <a:ext cx="2941672"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UML</a:t>
            </a:r>
            <a:r>
              <a:rPr lang="zh-CN" altLang="en-US" sz="2400" b="1" dirty="0">
                <a:solidFill>
                  <a:schemeClr val="bg1"/>
                </a:solidFill>
                <a:latin typeface="微软雅黑" panose="020B0503020204020204" pitchFamily="34" charset="-122"/>
                <a:ea typeface="微软雅黑" panose="020B0503020204020204" pitchFamily="34" charset="-122"/>
              </a:rPr>
              <a:t>的结构</a:t>
            </a:r>
          </a:p>
        </p:txBody>
      </p:sp>
      <p:sp>
        <p:nvSpPr>
          <p:cNvPr id="7" name="椭圆 6"/>
          <p:cNvSpPr/>
          <p:nvPr/>
        </p:nvSpPr>
        <p:spPr>
          <a:xfrm>
            <a:off x="6932992" y="422185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04</a:t>
            </a:r>
            <a:endParaRPr lang="zh-CN" altLang="en-US" sz="2800" b="1" dirty="0"/>
          </a:p>
        </p:txBody>
      </p:sp>
      <p:sp>
        <p:nvSpPr>
          <p:cNvPr id="8" name="文本框 7"/>
          <p:cNvSpPr txBox="1"/>
          <p:nvPr/>
        </p:nvSpPr>
        <p:spPr>
          <a:xfrm>
            <a:off x="8031370" y="4432527"/>
            <a:ext cx="2941672"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UML</a:t>
            </a:r>
            <a:r>
              <a:rPr lang="zh-CN" altLang="en-US" sz="2400" b="1" dirty="0">
                <a:solidFill>
                  <a:schemeClr val="bg1"/>
                </a:solidFill>
                <a:latin typeface="微软雅黑" panose="020B0503020204020204" pitchFamily="34" charset="-122"/>
                <a:ea typeface="微软雅黑" panose="020B0503020204020204" pitchFamily="34" charset="-122"/>
              </a:rPr>
              <a:t>的图</a:t>
            </a:r>
          </a:p>
        </p:txBody>
      </p:sp>
      <p:sp>
        <p:nvSpPr>
          <p:cNvPr id="9" name="椭圆 8"/>
          <p:cNvSpPr/>
          <p:nvPr/>
        </p:nvSpPr>
        <p:spPr>
          <a:xfrm>
            <a:off x="1031961" y="422185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03</a:t>
            </a:r>
            <a:endParaRPr lang="zh-CN" altLang="en-US" sz="2800" b="1" dirty="0"/>
          </a:p>
        </p:txBody>
      </p:sp>
      <p:sp>
        <p:nvSpPr>
          <p:cNvPr id="10" name="文本框 9"/>
          <p:cNvSpPr txBox="1"/>
          <p:nvPr/>
        </p:nvSpPr>
        <p:spPr>
          <a:xfrm>
            <a:off x="2130339" y="4432527"/>
            <a:ext cx="2941672"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UML</a:t>
            </a:r>
            <a:r>
              <a:rPr lang="zh-CN" altLang="en-US" sz="2400" b="1" dirty="0">
                <a:solidFill>
                  <a:schemeClr val="bg1"/>
                </a:solidFill>
                <a:latin typeface="微软雅黑" panose="020B0503020204020204" pitchFamily="34" charset="-122"/>
                <a:ea typeface="微软雅黑" panose="020B0503020204020204" pitchFamily="34" charset="-122"/>
              </a:rPr>
              <a:t>的视图</a:t>
            </a:r>
          </a:p>
        </p:txBody>
      </p:sp>
    </p:spTree>
    <p:extLst>
      <p:ext uri="{BB962C8B-B14F-4D97-AF65-F5344CB8AC3E}">
        <p14:creationId xmlns:p14="http://schemas.microsoft.com/office/powerpoint/2010/main" val="62683520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 xmlns:a16="http://schemas.microsoft.com/office/drawing/2014/main" id="{36BDCEEC-D7E7-4CDA-ABCA-B0B5461100DA}"/>
              </a:ext>
            </a:extLst>
          </p:cNvPr>
          <p:cNvSpPr/>
          <p:nvPr/>
        </p:nvSpPr>
        <p:spPr>
          <a:xfrm>
            <a:off x="0" y="4992440"/>
            <a:ext cx="12192000" cy="186556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pPr algn="ctr"/>
            <a:r>
              <a:rPr lang="zh-CN" altLang="en-US" dirty="0"/>
              <a:t>构件事物</a:t>
            </a:r>
            <a:r>
              <a:rPr lang="en-US" altLang="zh-CN" dirty="0"/>
              <a:t>.</a:t>
            </a:r>
            <a:r>
              <a:rPr lang="zh-CN" altLang="en-US" dirty="0"/>
              <a:t>构件（</a:t>
            </a:r>
            <a:r>
              <a:rPr lang="en-US" altLang="zh-CN" dirty="0"/>
              <a:t>component</a:t>
            </a:r>
            <a:r>
              <a:rPr lang="zh-CN" altLang="en-US" dirty="0"/>
              <a:t>）</a:t>
            </a:r>
          </a:p>
          <a:p>
            <a:pPr algn="ctr"/>
            <a:endParaRPr lang="zh-CN" altLang="en-US" dirty="0"/>
          </a:p>
        </p:txBody>
      </p:sp>
      <p:sp>
        <p:nvSpPr>
          <p:cNvPr id="4" name="文本框 3"/>
          <p:cNvSpPr txBox="1"/>
          <p:nvPr/>
        </p:nvSpPr>
        <p:spPr>
          <a:xfrm>
            <a:off x="2806988" y="5062660"/>
            <a:ext cx="6133855" cy="1005788"/>
          </a:xfrm>
          <a:prstGeom prst="rect">
            <a:avLst/>
          </a:prstGeom>
          <a:noFill/>
        </p:spPr>
        <p:txBody>
          <a:bodyPr wrap="square" rtlCol="0">
            <a:spAutoFit/>
          </a:bodyPr>
          <a:lstStyle/>
          <a:p>
            <a:pPr algn="ctr">
              <a:lnSpc>
                <a:spcPct val="130000"/>
              </a:lnSpc>
            </a:pPr>
            <a:r>
              <a:rPr lang="zh-CN" altLang="en-US" sz="2400" dirty="0">
                <a:solidFill>
                  <a:srgbClr val="FFFFFF"/>
                </a:solidFill>
                <a:latin typeface="微软雅黑" panose="020B0503020204020204" pitchFamily="34" charset="-122"/>
                <a:ea typeface="微软雅黑" panose="020B0503020204020204" pitchFamily="34" charset="-122"/>
              </a:rPr>
              <a:t>构件是系统中物理的、可替代的部件，它遵循且提供一组接口的实现。</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894" y="1650786"/>
            <a:ext cx="2714568" cy="2025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597851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 xmlns:a16="http://schemas.microsoft.com/office/drawing/2014/main" id="{DC3B2EA5-7CE4-4A65-80AB-5055B2DED80D}"/>
              </a:ext>
            </a:extLst>
          </p:cNvPr>
          <p:cNvSpPr/>
          <p:nvPr/>
        </p:nvSpPr>
        <p:spPr>
          <a:xfrm>
            <a:off x="0" y="4887461"/>
            <a:ext cx="12192000" cy="197053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pPr algn="ctr"/>
            <a:r>
              <a:rPr lang="zh-CN" altLang="en-US" dirty="0"/>
              <a:t>构件事物</a:t>
            </a:r>
            <a:r>
              <a:rPr lang="en-US" altLang="zh-CN" dirty="0"/>
              <a:t>.</a:t>
            </a:r>
            <a:r>
              <a:rPr lang="zh-CN" altLang="en-US" dirty="0"/>
              <a:t>制品（</a:t>
            </a:r>
            <a:r>
              <a:rPr lang="en-US" altLang="zh-CN" dirty="0"/>
              <a:t>artifact</a:t>
            </a:r>
            <a:r>
              <a:rPr lang="zh-CN" altLang="en-US" dirty="0"/>
              <a:t>）</a:t>
            </a:r>
          </a:p>
          <a:p>
            <a:pPr algn="ctr"/>
            <a:endParaRPr lang="zh-CN" altLang="en-US" dirty="0"/>
          </a:p>
          <a:p>
            <a:pPr algn="ctr"/>
            <a:endParaRPr lang="zh-CN" altLang="en-US" dirty="0"/>
          </a:p>
        </p:txBody>
      </p:sp>
      <p:sp>
        <p:nvSpPr>
          <p:cNvPr id="4" name="文本框 3"/>
          <p:cNvSpPr txBox="1"/>
          <p:nvPr/>
        </p:nvSpPr>
        <p:spPr>
          <a:xfrm>
            <a:off x="1331184" y="4887461"/>
            <a:ext cx="9085465" cy="1966051"/>
          </a:xfrm>
          <a:prstGeom prst="rect">
            <a:avLst/>
          </a:prstGeom>
          <a:noFill/>
        </p:spPr>
        <p:txBody>
          <a:bodyPr wrap="square" rtlCol="0">
            <a:spAutoFit/>
          </a:bodyPr>
          <a:lstStyle/>
          <a:p>
            <a:pPr algn="ctr">
              <a:lnSpc>
                <a:spcPct val="130000"/>
              </a:lnSpc>
            </a:pPr>
            <a:r>
              <a:rPr lang="zh-CN" altLang="en-US" sz="2400" dirty="0">
                <a:solidFill>
                  <a:srgbClr val="FFFFFF"/>
                </a:solidFill>
                <a:latin typeface="微软雅黑" panose="020B0503020204020204" pitchFamily="34" charset="-122"/>
                <a:ea typeface="微软雅黑" panose="020B0503020204020204" pitchFamily="34" charset="-122"/>
              </a:rPr>
              <a:t>制品是系统中物理的而且可替换的部件，它包括物理信息（“比特”）。在一个系统中，会遇到不同类型的部署制品，如源代码文件、可执行程序和脚本。制品通常代表对源码信息或运行时信息的物理打包。</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8912" y="1520236"/>
            <a:ext cx="3610007" cy="2448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647934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 xmlns:a16="http://schemas.microsoft.com/office/drawing/2014/main" id="{01DF2E4D-0F36-4D4C-832C-37D7038C5C17}"/>
              </a:ext>
            </a:extLst>
          </p:cNvPr>
          <p:cNvSpPr/>
          <p:nvPr/>
        </p:nvSpPr>
        <p:spPr>
          <a:xfrm>
            <a:off x="0" y="4992440"/>
            <a:ext cx="12192000" cy="186556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pPr algn="ctr"/>
            <a:r>
              <a:rPr lang="zh-CN" altLang="en-US" dirty="0"/>
              <a:t>构件事物</a:t>
            </a:r>
            <a:r>
              <a:rPr lang="en-US" altLang="zh-CN" dirty="0"/>
              <a:t>.</a:t>
            </a:r>
            <a:r>
              <a:rPr lang="zh-CN" altLang="en-US" dirty="0"/>
              <a:t>结点（</a:t>
            </a:r>
            <a:r>
              <a:rPr lang="en-US" altLang="zh-CN" dirty="0"/>
              <a:t>node</a:t>
            </a:r>
            <a:r>
              <a:rPr lang="zh-CN" altLang="en-US" dirty="0"/>
              <a:t>）</a:t>
            </a:r>
          </a:p>
          <a:p>
            <a:pPr algn="ctr"/>
            <a:endParaRPr lang="zh-CN" altLang="en-US" dirty="0"/>
          </a:p>
          <a:p>
            <a:pPr algn="ctr"/>
            <a:endParaRPr lang="zh-CN" altLang="en-US" dirty="0"/>
          </a:p>
          <a:p>
            <a:pPr algn="ctr"/>
            <a:endParaRPr lang="zh-CN" altLang="en-US" dirty="0"/>
          </a:p>
        </p:txBody>
      </p:sp>
      <p:sp>
        <p:nvSpPr>
          <p:cNvPr id="5" name="文本框 4"/>
          <p:cNvSpPr txBox="1"/>
          <p:nvPr/>
        </p:nvSpPr>
        <p:spPr>
          <a:xfrm>
            <a:off x="1636370" y="4992440"/>
            <a:ext cx="8919259" cy="1485920"/>
          </a:xfrm>
          <a:prstGeom prst="rect">
            <a:avLst/>
          </a:prstGeom>
          <a:noFill/>
        </p:spPr>
        <p:txBody>
          <a:bodyPr wrap="square" rtlCol="0">
            <a:spAutoFit/>
          </a:bodyPr>
          <a:lstStyle/>
          <a:p>
            <a:pPr>
              <a:lnSpc>
                <a:spcPct val="130000"/>
              </a:lnSpc>
            </a:pPr>
            <a:r>
              <a:rPr lang="en-US" altLang="zh-CN" sz="2400" dirty="0">
                <a:solidFill>
                  <a:srgbClr val="FFFFFF"/>
                </a:solidFill>
                <a:latin typeface="微软雅黑" panose="020B0503020204020204" pitchFamily="34" charset="-122"/>
                <a:ea typeface="微软雅黑" panose="020B0503020204020204" pitchFamily="34" charset="-122"/>
              </a:rPr>
              <a:t>      </a:t>
            </a:r>
            <a:r>
              <a:rPr lang="zh-CN" altLang="en-US" sz="2400" dirty="0">
                <a:solidFill>
                  <a:srgbClr val="FFFFFF"/>
                </a:solidFill>
                <a:latin typeface="微软雅黑" panose="020B0503020204020204" pitchFamily="34" charset="-122"/>
                <a:ea typeface="微软雅黑" panose="020B0503020204020204" pitchFamily="34" charset="-122"/>
              </a:rPr>
              <a:t>节点是在运行时存在的物理元素，它表示了一种可计算的资源，它通常至少有一记忆能力处理能力。一个构件集可以驻留在一个节点内，也可以从一个节点迁移到另一个节点。 </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9525" y="1279525"/>
            <a:ext cx="3158224" cy="3385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618036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六边形 3"/>
          <p:cNvSpPr/>
          <p:nvPr/>
        </p:nvSpPr>
        <p:spPr>
          <a:xfrm rot="16200000">
            <a:off x="3795984" y="3285478"/>
            <a:ext cx="1765902" cy="1555840"/>
          </a:xfrm>
          <a:prstGeom prst="hexagon">
            <a:avLst/>
          </a:prstGeom>
          <a:noFill/>
          <a:ln w="28575">
            <a:solidFill>
              <a:srgbClr val="FDDA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六边形 4"/>
          <p:cNvSpPr/>
          <p:nvPr/>
        </p:nvSpPr>
        <p:spPr>
          <a:xfrm rot="16200000">
            <a:off x="4573904" y="1901478"/>
            <a:ext cx="1765902" cy="1555840"/>
          </a:xfrm>
          <a:prstGeom prst="hexagon">
            <a:avLst/>
          </a:prstGeom>
          <a:noFill/>
          <a:ln w="28575">
            <a:solidFill>
              <a:srgbClr val="FDDA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六边形 7"/>
          <p:cNvSpPr/>
          <p:nvPr/>
        </p:nvSpPr>
        <p:spPr>
          <a:xfrm rot="16200000">
            <a:off x="6135167" y="1901479"/>
            <a:ext cx="1765902" cy="1555840"/>
          </a:xfrm>
          <a:prstGeom prst="hexagon">
            <a:avLst/>
          </a:prstGeom>
          <a:solidFill>
            <a:srgbClr val="AC667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六边形 8"/>
          <p:cNvSpPr/>
          <p:nvPr/>
        </p:nvSpPr>
        <p:spPr>
          <a:xfrm rot="16200000">
            <a:off x="5619843" y="3749869"/>
            <a:ext cx="2832487" cy="2495550"/>
          </a:xfrm>
          <a:prstGeom prst="hexagon">
            <a:avLst/>
          </a:prstGeom>
          <a:solidFill>
            <a:srgbClr val="53454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242351" y="3832563"/>
            <a:ext cx="873168" cy="461665"/>
          </a:xfrm>
          <a:prstGeom prst="rect">
            <a:avLst/>
          </a:prstGeom>
          <a:noFill/>
        </p:spPr>
        <p:txBody>
          <a:bodyPr wrap="square" rtlCol="0">
            <a:spAutoFit/>
          </a:bodyPr>
          <a:lstStyle/>
          <a:p>
            <a:pPr algn="ctr"/>
            <a:r>
              <a:rPr lang="zh-CN" altLang="en-US" sz="2400" b="1" dirty="0"/>
              <a:t>交互</a:t>
            </a:r>
          </a:p>
        </p:txBody>
      </p:sp>
      <p:sp>
        <p:nvSpPr>
          <p:cNvPr id="15" name="文本框 14"/>
          <p:cNvSpPr txBox="1"/>
          <p:nvPr/>
        </p:nvSpPr>
        <p:spPr>
          <a:xfrm>
            <a:off x="6438900" y="2435282"/>
            <a:ext cx="1147589" cy="461665"/>
          </a:xfrm>
          <a:prstGeom prst="rect">
            <a:avLst/>
          </a:prstGeom>
          <a:noFill/>
        </p:spPr>
        <p:txBody>
          <a:bodyPr wrap="square" rtlCol="0">
            <a:spAutoFit/>
          </a:bodyPr>
          <a:lstStyle/>
          <a:p>
            <a:pPr algn="ctr"/>
            <a:r>
              <a:rPr lang="zh-CN" altLang="en-US" sz="2400" b="1" dirty="0"/>
              <a:t>活动</a:t>
            </a:r>
          </a:p>
        </p:txBody>
      </p:sp>
      <p:sp>
        <p:nvSpPr>
          <p:cNvPr id="19" name="文本框 18"/>
          <p:cNvSpPr txBox="1"/>
          <p:nvPr/>
        </p:nvSpPr>
        <p:spPr>
          <a:xfrm>
            <a:off x="4883060" y="2448564"/>
            <a:ext cx="1147589" cy="461665"/>
          </a:xfrm>
          <a:prstGeom prst="rect">
            <a:avLst/>
          </a:prstGeom>
          <a:noFill/>
        </p:spPr>
        <p:txBody>
          <a:bodyPr wrap="square" rtlCol="0">
            <a:spAutoFit/>
          </a:bodyPr>
          <a:lstStyle/>
          <a:p>
            <a:r>
              <a:rPr lang="zh-CN" altLang="en-US" sz="2400" b="1" dirty="0"/>
              <a:t>状态机</a:t>
            </a:r>
          </a:p>
        </p:txBody>
      </p:sp>
      <p:sp>
        <p:nvSpPr>
          <p:cNvPr id="21" name="文本占位符 20"/>
          <p:cNvSpPr>
            <a:spLocks noGrp="1"/>
          </p:cNvSpPr>
          <p:nvPr>
            <p:ph type="body" sz="quarter" idx="10"/>
          </p:nvPr>
        </p:nvSpPr>
        <p:spPr>
          <a:xfrm>
            <a:off x="6155901" y="4765147"/>
            <a:ext cx="1760369" cy="362404"/>
          </a:xfrm>
        </p:spPr>
        <p:txBody>
          <a:bodyPr/>
          <a:lstStyle/>
          <a:p>
            <a:pPr algn="ctr"/>
            <a:r>
              <a:rPr lang="zh-CN" altLang="en-US" dirty="0">
                <a:solidFill>
                  <a:schemeClr val="bg1"/>
                </a:solidFill>
              </a:rPr>
              <a:t>行为事物</a:t>
            </a:r>
          </a:p>
        </p:txBody>
      </p:sp>
    </p:spTree>
    <p:extLst>
      <p:ext uri="{BB962C8B-B14F-4D97-AF65-F5344CB8AC3E}">
        <p14:creationId xmlns:p14="http://schemas.microsoft.com/office/powerpoint/2010/main" val="296950266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 xmlns:a16="http://schemas.microsoft.com/office/drawing/2014/main" id="{0626DAF1-FB05-4F51-A67E-7435762804CB}"/>
              </a:ext>
            </a:extLst>
          </p:cNvPr>
          <p:cNvSpPr/>
          <p:nvPr/>
        </p:nvSpPr>
        <p:spPr>
          <a:xfrm>
            <a:off x="0" y="1405395"/>
            <a:ext cx="5373857" cy="545260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pPr algn="ctr"/>
            <a:r>
              <a:rPr lang="zh-CN" altLang="en-US" dirty="0"/>
              <a:t>行为事物</a:t>
            </a:r>
            <a:r>
              <a:rPr lang="en-US" altLang="zh-CN" dirty="0"/>
              <a:t>.</a:t>
            </a:r>
            <a:r>
              <a:rPr lang="zh-CN" altLang="en-US" dirty="0"/>
              <a:t>交互（</a:t>
            </a:r>
            <a:r>
              <a:rPr lang="en-US" altLang="zh-CN" dirty="0"/>
              <a:t>interaction</a:t>
            </a:r>
            <a:r>
              <a:rPr lang="zh-CN" altLang="en-US" dirty="0"/>
              <a:t>）</a:t>
            </a:r>
          </a:p>
          <a:p>
            <a:pPr algn="ctr"/>
            <a:endParaRPr lang="zh-CN" altLang="en-US" dirty="0"/>
          </a:p>
        </p:txBody>
      </p:sp>
      <p:sp>
        <p:nvSpPr>
          <p:cNvPr id="4" name="文本框 3"/>
          <p:cNvSpPr txBox="1"/>
          <p:nvPr/>
        </p:nvSpPr>
        <p:spPr>
          <a:xfrm>
            <a:off x="274318" y="1584040"/>
            <a:ext cx="4825219" cy="3886577"/>
          </a:xfrm>
          <a:prstGeom prst="rect">
            <a:avLst/>
          </a:prstGeom>
          <a:noFill/>
        </p:spPr>
        <p:txBody>
          <a:bodyPr wrap="square" rtlCol="0">
            <a:spAutoFit/>
          </a:bodyPr>
          <a:lstStyle/>
          <a:p>
            <a:pPr>
              <a:lnSpc>
                <a:spcPct val="130000"/>
              </a:lnSpc>
            </a:pPr>
            <a:r>
              <a:rPr lang="en-US" altLang="zh-CN" sz="2400" dirty="0">
                <a:solidFill>
                  <a:srgbClr val="FFFFFF"/>
                </a:solidFill>
                <a:latin typeface="微软雅黑" panose="020B0503020204020204" pitchFamily="34" charset="-122"/>
                <a:ea typeface="微软雅黑" panose="020B0503020204020204" pitchFamily="34" charset="-122"/>
              </a:rPr>
              <a:t>       </a:t>
            </a:r>
            <a:r>
              <a:rPr lang="zh-CN" altLang="en-US" sz="2400" dirty="0">
                <a:solidFill>
                  <a:srgbClr val="FFFFFF"/>
                </a:solidFill>
                <a:latin typeface="微软雅黑" panose="020B0503020204020204" pitchFamily="34" charset="-122"/>
                <a:ea typeface="微软雅黑" panose="020B0503020204020204" pitchFamily="34" charset="-122"/>
              </a:rPr>
              <a:t>交互是这样一种的行为，他由在特定语境中共同完成一定特定任务的一组对象之间交换的消息组成。一个对象群体的行为或单个操作的行为可用一个交互来描述。涉及一些其他元素，包括消息、动作序列（由一个消息所引起的行为）、</a:t>
            </a:r>
            <a:r>
              <a:rPr lang="en-US" altLang="zh-CN" sz="2400" dirty="0">
                <a:solidFill>
                  <a:srgbClr val="FFFFFF"/>
                </a:solidFill>
                <a:latin typeface="微软雅黑" panose="020B0503020204020204" pitchFamily="34" charset="-122"/>
                <a:ea typeface="微软雅黑" panose="020B0503020204020204" pitchFamily="34" charset="-122"/>
              </a:rPr>
              <a:t>links(</a:t>
            </a:r>
            <a:r>
              <a:rPr lang="zh-CN" altLang="en-US" sz="2400" dirty="0">
                <a:solidFill>
                  <a:srgbClr val="FFFFFF"/>
                </a:solidFill>
                <a:latin typeface="微软雅黑" panose="020B0503020204020204" pitchFamily="34" charset="-122"/>
                <a:ea typeface="微软雅黑" panose="020B0503020204020204" pitchFamily="34" charset="-122"/>
              </a:rPr>
              <a:t>对象间的连接</a:t>
            </a:r>
            <a:r>
              <a:rPr lang="en-US" altLang="zh-CN" sz="2400" dirty="0">
                <a:solidFill>
                  <a:srgbClr val="FFFFFF"/>
                </a:solidFill>
                <a:latin typeface="微软雅黑" panose="020B0503020204020204" pitchFamily="34" charset="-122"/>
                <a:ea typeface="微软雅黑" panose="020B0503020204020204" pitchFamily="34" charset="-122"/>
              </a:rPr>
              <a:t>)</a:t>
            </a:r>
            <a:r>
              <a:rPr lang="zh-CN" altLang="en-US" sz="2400" dirty="0">
                <a:solidFill>
                  <a:srgbClr val="FFFFFF"/>
                </a:solidFill>
                <a:latin typeface="微软雅黑" panose="020B0503020204020204" pitchFamily="34" charset="-122"/>
                <a:ea typeface="微软雅黑" panose="020B0503020204020204" pitchFamily="34" charset="-122"/>
              </a:rPr>
              <a:t>。</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8379" y="2791398"/>
            <a:ext cx="4640982" cy="1471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479824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 xmlns:a16="http://schemas.microsoft.com/office/drawing/2014/main" id="{FDF6E0F7-D816-49D6-B3B9-3FAE5D9AEB70}"/>
              </a:ext>
            </a:extLst>
          </p:cNvPr>
          <p:cNvSpPr/>
          <p:nvPr/>
        </p:nvSpPr>
        <p:spPr>
          <a:xfrm>
            <a:off x="0" y="1405395"/>
            <a:ext cx="5373857" cy="545260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a:xfrm>
            <a:off x="3805632" y="379640"/>
            <a:ext cx="4691254" cy="362404"/>
          </a:xfrm>
        </p:spPr>
        <p:txBody>
          <a:bodyPr/>
          <a:lstStyle/>
          <a:p>
            <a:pPr algn="ctr"/>
            <a:r>
              <a:rPr lang="zh-CN" altLang="en-US" dirty="0"/>
              <a:t>行为事物</a:t>
            </a:r>
            <a:r>
              <a:rPr lang="en-US" altLang="zh-CN" dirty="0"/>
              <a:t>.</a:t>
            </a:r>
            <a:r>
              <a:rPr lang="zh-CN" altLang="en-US" dirty="0"/>
              <a:t>状态机（</a:t>
            </a:r>
            <a:r>
              <a:rPr lang="en-US" altLang="zh-CN" dirty="0"/>
              <a:t>state machine</a:t>
            </a:r>
            <a:r>
              <a:rPr lang="zh-CN" altLang="en-US" dirty="0"/>
              <a:t>）</a:t>
            </a:r>
          </a:p>
          <a:p>
            <a:pPr algn="ctr"/>
            <a:endParaRPr lang="zh-CN" altLang="en-US" dirty="0"/>
          </a:p>
          <a:p>
            <a:pPr algn="ctr"/>
            <a:endParaRPr lang="zh-CN" altLang="en-US" dirty="0"/>
          </a:p>
        </p:txBody>
      </p:sp>
      <p:sp>
        <p:nvSpPr>
          <p:cNvPr id="4" name="文本框 3"/>
          <p:cNvSpPr txBox="1"/>
          <p:nvPr/>
        </p:nvSpPr>
        <p:spPr>
          <a:xfrm>
            <a:off x="432989" y="2031309"/>
            <a:ext cx="4507878" cy="3886577"/>
          </a:xfrm>
          <a:prstGeom prst="rect">
            <a:avLst/>
          </a:prstGeom>
          <a:noFill/>
        </p:spPr>
        <p:txBody>
          <a:bodyPr wrap="square" rtlCol="0">
            <a:spAutoFit/>
          </a:bodyPr>
          <a:lstStyle/>
          <a:p>
            <a:pPr>
              <a:lnSpc>
                <a:spcPct val="130000"/>
              </a:lnSpc>
            </a:pPr>
            <a:r>
              <a:rPr lang="en-US" altLang="zh-CN" sz="1200" dirty="0">
                <a:solidFill>
                  <a:srgbClr val="FFFFFF"/>
                </a:solidFill>
                <a:latin typeface="微软雅黑" panose="020B0503020204020204" pitchFamily="34" charset="-122"/>
                <a:ea typeface="微软雅黑" panose="020B0503020204020204" pitchFamily="34" charset="-122"/>
              </a:rPr>
              <a:t>              </a:t>
            </a:r>
            <a:r>
              <a:rPr lang="zh-CN" altLang="en-US" sz="2400" dirty="0">
                <a:solidFill>
                  <a:srgbClr val="FFFFFF"/>
                </a:solidFill>
                <a:latin typeface="微软雅黑" panose="020B0503020204020204" pitchFamily="34" charset="-122"/>
                <a:ea typeface="微软雅黑" panose="020B0503020204020204" pitchFamily="34" charset="-122"/>
              </a:rPr>
              <a:t>状态机是这样一种行为，描述了一个对象或一个交互在生命期内响应事件所经历的状态序列。单个类或一组类之间协作的行为可以用状态机来描述。一个状态机涉及到一些其他元素，包括状态转换</a:t>
            </a:r>
            <a:r>
              <a:rPr lang="en-US" altLang="zh-CN" sz="2400" dirty="0">
                <a:solidFill>
                  <a:srgbClr val="FFFFFF"/>
                </a:solidFill>
                <a:latin typeface="微软雅黑" panose="020B0503020204020204" pitchFamily="34" charset="-122"/>
                <a:ea typeface="微软雅黑" panose="020B0503020204020204" pitchFamily="34" charset="-122"/>
              </a:rPr>
              <a:t>(</a:t>
            </a:r>
            <a:r>
              <a:rPr lang="zh-CN" altLang="en-US" sz="2400" dirty="0">
                <a:solidFill>
                  <a:srgbClr val="FFFFFF"/>
                </a:solidFill>
                <a:latin typeface="微软雅黑" panose="020B0503020204020204" pitchFamily="34" charset="-122"/>
                <a:ea typeface="微软雅黑" panose="020B0503020204020204" pitchFamily="34" charset="-122"/>
              </a:rPr>
              <a:t>发转换的事物</a:t>
            </a:r>
            <a:r>
              <a:rPr lang="en-US" altLang="zh-CN" sz="2400" dirty="0">
                <a:solidFill>
                  <a:srgbClr val="FFFFFF"/>
                </a:solidFill>
                <a:latin typeface="微软雅黑" panose="020B0503020204020204" pitchFamily="34" charset="-122"/>
                <a:ea typeface="微软雅黑" panose="020B0503020204020204" pitchFamily="34" charset="-122"/>
              </a:rPr>
              <a:t>)</a:t>
            </a:r>
            <a:r>
              <a:rPr lang="zh-CN" altLang="en-US" sz="2400" dirty="0">
                <a:solidFill>
                  <a:srgbClr val="FFFFFF"/>
                </a:solidFill>
                <a:latin typeface="微软雅黑" panose="020B0503020204020204" pitchFamily="34" charset="-122"/>
                <a:ea typeface="微软雅黑" panose="020B0503020204020204" pitchFamily="34" charset="-122"/>
              </a:rPr>
              <a:t>和活动</a:t>
            </a:r>
            <a:r>
              <a:rPr lang="en-US" altLang="zh-CN" sz="2400" dirty="0">
                <a:solidFill>
                  <a:srgbClr val="FFFFFF"/>
                </a:solidFill>
                <a:latin typeface="微软雅黑" panose="020B0503020204020204" pitchFamily="34" charset="-122"/>
                <a:ea typeface="微软雅黑" panose="020B0503020204020204" pitchFamily="34" charset="-122"/>
              </a:rPr>
              <a:t>(</a:t>
            </a:r>
            <a:r>
              <a:rPr lang="zh-CN" altLang="en-US" sz="2400" dirty="0">
                <a:solidFill>
                  <a:srgbClr val="FFFFFF"/>
                </a:solidFill>
                <a:latin typeface="微软雅黑" panose="020B0503020204020204" pitchFamily="34" charset="-122"/>
                <a:ea typeface="微软雅黑" panose="020B0503020204020204" pitchFamily="34" charset="-122"/>
              </a:rPr>
              <a:t>对一个转换的响应</a:t>
            </a:r>
            <a:r>
              <a:rPr lang="en-US" altLang="zh-CN" sz="2400" dirty="0">
                <a:solidFill>
                  <a:srgbClr val="FFFFFF"/>
                </a:solidFill>
                <a:latin typeface="微软雅黑" panose="020B0503020204020204" pitchFamily="34" charset="-122"/>
                <a:ea typeface="微软雅黑" panose="020B0503020204020204" pitchFamily="34" charset="-122"/>
              </a:rPr>
              <a:t>)</a:t>
            </a:r>
            <a:r>
              <a:rPr lang="zh-CN" altLang="en-US" sz="2400" dirty="0">
                <a:solidFill>
                  <a:srgbClr val="FFFFFF"/>
                </a:solidFill>
                <a:latin typeface="微软雅黑" panose="020B0503020204020204" pitchFamily="34" charset="-122"/>
                <a:ea typeface="微软雅黑" panose="020B0503020204020204" pitchFamily="34" charset="-122"/>
              </a:rPr>
              <a:t>。</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9784" y="2818892"/>
            <a:ext cx="2358043" cy="1521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418700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 xmlns:a16="http://schemas.microsoft.com/office/drawing/2014/main" id="{3E546309-13B6-433B-9807-7AE8B2F09111}"/>
              </a:ext>
            </a:extLst>
          </p:cNvPr>
          <p:cNvSpPr/>
          <p:nvPr/>
        </p:nvSpPr>
        <p:spPr>
          <a:xfrm>
            <a:off x="0" y="1405395"/>
            <a:ext cx="5373857" cy="545260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r>
              <a:rPr lang="zh-CN" altLang="en-US" dirty="0"/>
              <a:t>行为事物</a:t>
            </a:r>
            <a:r>
              <a:rPr lang="en-US" altLang="zh-CN" dirty="0"/>
              <a:t>.</a:t>
            </a:r>
            <a:r>
              <a:rPr lang="zh-CN" altLang="en-US" dirty="0"/>
              <a:t>活动（</a:t>
            </a:r>
            <a:r>
              <a:rPr lang="en-US" altLang="zh-CN" dirty="0"/>
              <a:t>activity</a:t>
            </a:r>
            <a:r>
              <a:rPr lang="zh-CN" altLang="en-US" dirty="0"/>
              <a:t>）</a:t>
            </a:r>
          </a:p>
          <a:p>
            <a:endParaRPr lang="zh-CN" altLang="en-US" dirty="0"/>
          </a:p>
          <a:p>
            <a:endParaRPr lang="zh-CN" altLang="en-US" dirty="0"/>
          </a:p>
          <a:p>
            <a:endParaRPr lang="zh-CN" altLang="en-US" dirty="0"/>
          </a:p>
        </p:txBody>
      </p:sp>
      <p:sp>
        <p:nvSpPr>
          <p:cNvPr id="4" name="文本框 3"/>
          <p:cNvSpPr txBox="1"/>
          <p:nvPr/>
        </p:nvSpPr>
        <p:spPr>
          <a:xfrm>
            <a:off x="384135" y="1791063"/>
            <a:ext cx="4605586" cy="3886577"/>
          </a:xfrm>
          <a:prstGeom prst="rect">
            <a:avLst/>
          </a:prstGeom>
          <a:noFill/>
        </p:spPr>
        <p:txBody>
          <a:bodyPr wrap="square" rtlCol="0">
            <a:spAutoFit/>
          </a:bodyPr>
          <a:lstStyle/>
          <a:p>
            <a:pPr>
              <a:lnSpc>
                <a:spcPct val="130000"/>
              </a:lnSpc>
            </a:pPr>
            <a:r>
              <a:rPr lang="en-US" altLang="zh-CN" sz="2400" dirty="0">
                <a:solidFill>
                  <a:srgbClr val="FFFFFF"/>
                </a:solidFill>
                <a:latin typeface="微软雅黑" panose="020B0503020204020204" pitchFamily="34" charset="-122"/>
                <a:ea typeface="微软雅黑" panose="020B0503020204020204" pitchFamily="34" charset="-122"/>
              </a:rPr>
              <a:t>       </a:t>
            </a:r>
            <a:r>
              <a:rPr lang="zh-CN" altLang="en-US" sz="2400" dirty="0">
                <a:solidFill>
                  <a:srgbClr val="FFFFFF"/>
                </a:solidFill>
                <a:latin typeface="微软雅黑" panose="020B0503020204020204" pitchFamily="34" charset="-122"/>
                <a:ea typeface="微软雅黑" panose="020B0503020204020204" pitchFamily="34" charset="-122"/>
              </a:rPr>
              <a:t>活动（</a:t>
            </a:r>
            <a:r>
              <a:rPr lang="en-US" altLang="zh-CN" sz="2400" dirty="0">
                <a:solidFill>
                  <a:srgbClr val="FFFFFF"/>
                </a:solidFill>
                <a:latin typeface="微软雅黑" panose="020B0503020204020204" pitchFamily="34" charset="-122"/>
                <a:ea typeface="微软雅黑" panose="020B0503020204020204" pitchFamily="34" charset="-122"/>
              </a:rPr>
              <a:t>activity</a:t>
            </a:r>
            <a:r>
              <a:rPr lang="zh-CN" altLang="en-US" sz="2400" dirty="0">
                <a:solidFill>
                  <a:srgbClr val="FFFFFF"/>
                </a:solidFill>
                <a:latin typeface="微软雅黑" panose="020B0503020204020204" pitchFamily="34" charset="-122"/>
                <a:ea typeface="微软雅黑" panose="020B0503020204020204" pitchFamily="34" charset="-122"/>
              </a:rPr>
              <a:t>）是这样一种行为，它描述了计算过程执行的步骤序列。活动注重的是步骤之间的流不关心哪个对象执行哪个步骤。活动的一个步骤称为一个动作。</a:t>
            </a:r>
            <a:endParaRPr lang="en-US" altLang="zh-CN" sz="2400" dirty="0">
              <a:solidFill>
                <a:srgbClr val="FFFFFF"/>
              </a:solidFill>
              <a:latin typeface="微软雅黑" panose="020B0503020204020204" pitchFamily="34" charset="-122"/>
              <a:ea typeface="微软雅黑" panose="020B0503020204020204" pitchFamily="34" charset="-122"/>
            </a:endParaRPr>
          </a:p>
          <a:p>
            <a:pPr>
              <a:lnSpc>
                <a:spcPct val="130000"/>
              </a:lnSpc>
            </a:pPr>
            <a:r>
              <a:rPr lang="en-US" altLang="zh-CN" sz="2400" dirty="0">
                <a:solidFill>
                  <a:srgbClr val="FFFFFF"/>
                </a:solidFill>
                <a:latin typeface="微软雅黑" panose="020B0503020204020204" pitchFamily="34" charset="-122"/>
                <a:ea typeface="微软雅黑" panose="020B0503020204020204" pitchFamily="34" charset="-122"/>
              </a:rPr>
              <a:t>	</a:t>
            </a:r>
            <a:r>
              <a:rPr lang="zh-CN" altLang="en-US" sz="2400" dirty="0">
                <a:solidFill>
                  <a:srgbClr val="FFFFFF"/>
                </a:solidFill>
                <a:latin typeface="微软雅黑" panose="020B0503020204020204" pitchFamily="34" charset="-122"/>
                <a:ea typeface="微软雅黑" panose="020B0503020204020204" pitchFamily="34" charset="-122"/>
              </a:rPr>
              <a:t>状态和动作靠不同的语境加以区别。</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897" y="2681183"/>
            <a:ext cx="3053466" cy="210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66923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六边形 7"/>
          <p:cNvSpPr/>
          <p:nvPr/>
        </p:nvSpPr>
        <p:spPr>
          <a:xfrm rot="16200000">
            <a:off x="3621004" y="2429309"/>
            <a:ext cx="1765902" cy="1555840"/>
          </a:xfrm>
          <a:prstGeom prst="hexagon">
            <a:avLst/>
          </a:prstGeom>
          <a:solidFill>
            <a:srgbClr val="AC667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六边形 8"/>
          <p:cNvSpPr/>
          <p:nvPr/>
        </p:nvSpPr>
        <p:spPr>
          <a:xfrm rot="16200000">
            <a:off x="5113407" y="3208555"/>
            <a:ext cx="2832487" cy="2495550"/>
          </a:xfrm>
          <a:prstGeom prst="hexagon">
            <a:avLst/>
          </a:prstGeom>
          <a:solidFill>
            <a:srgbClr val="53454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948128" y="2976395"/>
            <a:ext cx="1147589" cy="461665"/>
          </a:xfrm>
          <a:prstGeom prst="rect">
            <a:avLst/>
          </a:prstGeom>
          <a:noFill/>
        </p:spPr>
        <p:txBody>
          <a:bodyPr wrap="square" rtlCol="0">
            <a:spAutoFit/>
          </a:bodyPr>
          <a:lstStyle/>
          <a:p>
            <a:pPr algn="ctr"/>
            <a:r>
              <a:rPr lang="zh-CN" altLang="en-US" sz="2400" b="1" dirty="0"/>
              <a:t>包</a:t>
            </a:r>
          </a:p>
        </p:txBody>
      </p:sp>
      <p:sp>
        <p:nvSpPr>
          <p:cNvPr id="21" name="文本占位符 20"/>
          <p:cNvSpPr>
            <a:spLocks noGrp="1"/>
          </p:cNvSpPr>
          <p:nvPr>
            <p:ph type="body" sz="quarter" idx="10"/>
          </p:nvPr>
        </p:nvSpPr>
        <p:spPr>
          <a:xfrm>
            <a:off x="5631208" y="4405035"/>
            <a:ext cx="1760369" cy="362404"/>
          </a:xfrm>
        </p:spPr>
        <p:txBody>
          <a:bodyPr/>
          <a:lstStyle/>
          <a:p>
            <a:pPr algn="ctr"/>
            <a:r>
              <a:rPr lang="zh-CN" altLang="en-US" dirty="0">
                <a:solidFill>
                  <a:schemeClr val="bg1"/>
                </a:solidFill>
              </a:rPr>
              <a:t>分组事物</a:t>
            </a:r>
          </a:p>
        </p:txBody>
      </p:sp>
    </p:spTree>
    <p:extLst>
      <p:ext uri="{BB962C8B-B14F-4D97-AF65-F5344CB8AC3E}">
        <p14:creationId xmlns:p14="http://schemas.microsoft.com/office/powerpoint/2010/main" val="347337486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 xmlns:a16="http://schemas.microsoft.com/office/drawing/2014/main" id="{85FC4214-CA1B-4751-BB66-3E7908B966D1}"/>
              </a:ext>
            </a:extLst>
          </p:cNvPr>
          <p:cNvSpPr/>
          <p:nvPr/>
        </p:nvSpPr>
        <p:spPr>
          <a:xfrm>
            <a:off x="0" y="1405395"/>
            <a:ext cx="5373857" cy="545260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a:xfrm>
            <a:off x="1" y="449978"/>
            <a:ext cx="12295162" cy="362404"/>
          </a:xfrm>
        </p:spPr>
        <p:txBody>
          <a:bodyPr/>
          <a:lstStyle/>
          <a:p>
            <a:pPr algn="ctr"/>
            <a:r>
              <a:rPr lang="zh-CN" altLang="en-US" dirty="0"/>
              <a:t>分组事物</a:t>
            </a:r>
            <a:r>
              <a:rPr lang="en-US" altLang="zh-CN" dirty="0"/>
              <a:t>.</a:t>
            </a:r>
            <a:r>
              <a:rPr lang="zh-CN" altLang="en-US" dirty="0"/>
              <a:t>包（</a:t>
            </a:r>
            <a:r>
              <a:rPr lang="en-US" altLang="zh-CN" dirty="0"/>
              <a:t>package</a:t>
            </a:r>
            <a:r>
              <a:rPr lang="zh-CN" altLang="en-US" dirty="0"/>
              <a:t>）</a:t>
            </a:r>
          </a:p>
          <a:p>
            <a:pPr algn="ctr"/>
            <a:endParaRPr lang="zh-CN" altLang="en-US" dirty="0"/>
          </a:p>
          <a:p>
            <a:pPr algn="ctr"/>
            <a:endParaRPr lang="zh-CN" altLang="en-US" dirty="0"/>
          </a:p>
          <a:p>
            <a:pPr algn="ctr"/>
            <a:endParaRPr lang="zh-CN" altLang="en-US" dirty="0"/>
          </a:p>
        </p:txBody>
      </p:sp>
      <p:sp>
        <p:nvSpPr>
          <p:cNvPr id="4" name="文本框 3"/>
          <p:cNvSpPr txBox="1"/>
          <p:nvPr/>
        </p:nvSpPr>
        <p:spPr>
          <a:xfrm>
            <a:off x="485334" y="2629808"/>
            <a:ext cx="4403188" cy="1005788"/>
          </a:xfrm>
          <a:prstGeom prst="rect">
            <a:avLst/>
          </a:prstGeom>
          <a:noFill/>
        </p:spPr>
        <p:txBody>
          <a:bodyPr wrap="square" rtlCol="0">
            <a:spAutoFit/>
          </a:bodyPr>
          <a:lstStyle/>
          <a:p>
            <a:pPr>
              <a:lnSpc>
                <a:spcPct val="130000"/>
              </a:lnSpc>
            </a:pPr>
            <a:r>
              <a:rPr lang="en-US" altLang="zh-CN" sz="2400" dirty="0">
                <a:solidFill>
                  <a:srgbClr val="FFFFFF"/>
                </a:solidFill>
                <a:latin typeface="微软雅黑" panose="020B0503020204020204" pitchFamily="34" charset="-122"/>
                <a:ea typeface="微软雅黑" panose="020B0503020204020204" pitchFamily="34" charset="-122"/>
              </a:rPr>
              <a:t>      </a:t>
            </a:r>
            <a:r>
              <a:rPr lang="zh-CN" altLang="en-US" sz="2400" dirty="0">
                <a:solidFill>
                  <a:srgbClr val="FFFFFF"/>
                </a:solidFill>
                <a:latin typeface="微软雅黑" panose="020B0503020204020204" pitchFamily="34" charset="-122"/>
                <a:ea typeface="微软雅黑" panose="020B0503020204020204" pitchFamily="34" charset="-122"/>
              </a:rPr>
              <a:t>包是把元素组织成组的机制；包是</a:t>
            </a:r>
            <a:r>
              <a:rPr lang="en-US" altLang="zh-CN" sz="2400" dirty="0">
                <a:solidFill>
                  <a:srgbClr val="FFFFFF"/>
                </a:solidFill>
                <a:latin typeface="微软雅黑" panose="020B0503020204020204" pitchFamily="34" charset="-122"/>
                <a:ea typeface="微软雅黑" panose="020B0503020204020204" pitchFamily="34" charset="-122"/>
              </a:rPr>
              <a:t>UML</a:t>
            </a:r>
            <a:r>
              <a:rPr lang="zh-CN" altLang="en-US" sz="2400" dirty="0">
                <a:solidFill>
                  <a:srgbClr val="FFFFFF"/>
                </a:solidFill>
                <a:latin typeface="微软雅黑" panose="020B0503020204020204" pitchFamily="34" charset="-122"/>
                <a:ea typeface="微软雅黑" panose="020B0503020204020204" pitchFamily="34" charset="-122"/>
              </a:rPr>
              <a:t>中唯一的组织机制。</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2794" y="2382265"/>
            <a:ext cx="3306763" cy="250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881941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六边形 8"/>
          <p:cNvSpPr/>
          <p:nvPr/>
        </p:nvSpPr>
        <p:spPr>
          <a:xfrm rot="16200000">
            <a:off x="5127475" y="2551198"/>
            <a:ext cx="2832487" cy="2495550"/>
          </a:xfrm>
          <a:prstGeom prst="hexagon">
            <a:avLst/>
          </a:prstGeom>
          <a:solidFill>
            <a:srgbClr val="53454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944229" y="2315216"/>
            <a:ext cx="1147589" cy="461665"/>
          </a:xfrm>
          <a:prstGeom prst="rect">
            <a:avLst/>
          </a:prstGeom>
          <a:noFill/>
        </p:spPr>
        <p:txBody>
          <a:bodyPr wrap="square" rtlCol="0">
            <a:spAutoFit/>
          </a:bodyPr>
          <a:lstStyle/>
          <a:p>
            <a:pPr algn="ctr"/>
            <a:r>
              <a:rPr lang="zh-CN" altLang="en-US" sz="2400" b="1" dirty="0"/>
              <a:t>注解</a:t>
            </a:r>
          </a:p>
        </p:txBody>
      </p:sp>
      <p:sp>
        <p:nvSpPr>
          <p:cNvPr id="21" name="文本占位符 20"/>
          <p:cNvSpPr>
            <a:spLocks noGrp="1"/>
          </p:cNvSpPr>
          <p:nvPr>
            <p:ph type="body" sz="quarter" idx="10"/>
          </p:nvPr>
        </p:nvSpPr>
        <p:spPr>
          <a:xfrm>
            <a:off x="5663533" y="3617771"/>
            <a:ext cx="1760369" cy="362404"/>
          </a:xfrm>
        </p:spPr>
        <p:txBody>
          <a:bodyPr/>
          <a:lstStyle/>
          <a:p>
            <a:pPr algn="ctr"/>
            <a:r>
              <a:rPr lang="zh-CN" altLang="en-US" dirty="0">
                <a:solidFill>
                  <a:schemeClr val="bg1"/>
                </a:solidFill>
              </a:rPr>
              <a:t>注释事物</a:t>
            </a:r>
          </a:p>
        </p:txBody>
      </p:sp>
      <p:sp>
        <p:nvSpPr>
          <p:cNvPr id="6" name="六边形 5"/>
          <p:cNvSpPr/>
          <p:nvPr/>
        </p:nvSpPr>
        <p:spPr>
          <a:xfrm rot="16200000">
            <a:off x="3635072" y="1768129"/>
            <a:ext cx="1765902" cy="1555840"/>
          </a:xfrm>
          <a:prstGeom prst="hexagon">
            <a:avLst/>
          </a:prstGeom>
          <a:noFill/>
          <a:ln w="28575">
            <a:solidFill>
              <a:srgbClr val="FDDA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21069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5295B9F4-0932-4A01-B800-155619216C4C}"/>
              </a:ext>
            </a:extLst>
          </p:cNvPr>
          <p:cNvSpPr>
            <a:spLocks noGrp="1"/>
          </p:cNvSpPr>
          <p:nvPr>
            <p:ph type="body" sz="quarter" idx="10"/>
          </p:nvPr>
        </p:nvSpPr>
        <p:spPr>
          <a:prstGeom prst="rect">
            <a:avLst/>
          </a:prstGeom>
        </p:spPr>
        <p:txBody>
          <a:bodyPr/>
          <a:lstStyle/>
          <a:p>
            <a:pPr algn="ctr"/>
            <a:r>
              <a:rPr lang="zh-CN" altLang="en-US" dirty="0"/>
              <a:t>课堂提问</a:t>
            </a:r>
            <a:endParaRPr lang="zh-SG" altLang="en-US" dirty="0"/>
          </a:p>
        </p:txBody>
      </p:sp>
      <p:sp>
        <p:nvSpPr>
          <p:cNvPr id="3" name="文本框 2">
            <a:extLst>
              <a:ext uri="{FF2B5EF4-FFF2-40B4-BE49-F238E27FC236}">
                <a16:creationId xmlns="" xmlns:a16="http://schemas.microsoft.com/office/drawing/2014/main" id="{510FF9C9-B577-4301-84D3-5DAE066E49A0}"/>
              </a:ext>
            </a:extLst>
          </p:cNvPr>
          <p:cNvSpPr txBox="1"/>
          <p:nvPr/>
        </p:nvSpPr>
        <p:spPr>
          <a:xfrm>
            <a:off x="640734" y="1479543"/>
            <a:ext cx="5824025" cy="523220"/>
          </a:xfrm>
          <a:prstGeom prst="rect">
            <a:avLst/>
          </a:prstGeom>
          <a:noFill/>
        </p:spPr>
        <p:txBody>
          <a:bodyPr wrap="square" rtlCol="0">
            <a:spAutoFit/>
          </a:bodyPr>
          <a:lstStyle/>
          <a:p>
            <a:r>
              <a:rPr lang="en-US" altLang="zh-SG" sz="2800" dirty="0">
                <a:latin typeface="+mn-ea"/>
              </a:rPr>
              <a:t>1. </a:t>
            </a:r>
            <a:r>
              <a:rPr lang="zh-SG" altLang="en-US" sz="2800" dirty="0">
                <a:latin typeface="+mn-ea"/>
              </a:rPr>
              <a:t>什么是</a:t>
            </a:r>
            <a:r>
              <a:rPr lang="en-US" altLang="zh-SG" sz="2800" dirty="0">
                <a:latin typeface="+mn-ea"/>
              </a:rPr>
              <a:t>UML</a:t>
            </a:r>
            <a:r>
              <a:rPr lang="zh-SG" altLang="en-US" sz="2800" dirty="0">
                <a:latin typeface="+mn-ea"/>
              </a:rPr>
              <a:t>？ </a:t>
            </a:r>
          </a:p>
        </p:txBody>
      </p:sp>
      <p:sp>
        <p:nvSpPr>
          <p:cNvPr id="4" name="文本框 3">
            <a:extLst>
              <a:ext uri="{FF2B5EF4-FFF2-40B4-BE49-F238E27FC236}">
                <a16:creationId xmlns="" xmlns:a16="http://schemas.microsoft.com/office/drawing/2014/main" id="{2FDAB9CD-D648-4430-A245-AB2481E4C965}"/>
              </a:ext>
            </a:extLst>
          </p:cNvPr>
          <p:cNvSpPr txBox="1"/>
          <p:nvPr/>
        </p:nvSpPr>
        <p:spPr>
          <a:xfrm>
            <a:off x="640735" y="2583083"/>
            <a:ext cx="10466363" cy="1938992"/>
          </a:xfrm>
          <a:prstGeom prst="rect">
            <a:avLst/>
          </a:prstGeom>
          <a:noFill/>
        </p:spPr>
        <p:txBody>
          <a:bodyPr wrap="square" rtlCol="0">
            <a:spAutoFit/>
          </a:bodyPr>
          <a:lstStyle/>
          <a:p>
            <a:r>
              <a:rPr lang="zh-CN" altLang="en-US" sz="2400" dirty="0"/>
              <a:t>它是一种用文本、图形和符号的集合来描述现实生活中各类事务、活动及其之间关系的语言。</a:t>
            </a:r>
          </a:p>
          <a:p>
            <a:r>
              <a:rPr lang="zh-CN" altLang="en-US" sz="2400" dirty="0"/>
              <a:t>它是一个支持模型化和软件系统开发的图形化语言，为软件开发的所有阶段提供模型化和可视化支持，包括由需求分析到规格，到构造和配置。</a:t>
            </a:r>
          </a:p>
          <a:p>
            <a:endParaRPr lang="zh-SG" altLang="en-US" sz="2400" dirty="0"/>
          </a:p>
        </p:txBody>
      </p:sp>
    </p:spTree>
    <p:extLst>
      <p:ext uri="{BB962C8B-B14F-4D97-AF65-F5344CB8AC3E}">
        <p14:creationId xmlns:p14="http://schemas.microsoft.com/office/powerpoint/2010/main" val="268676247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 xmlns:a16="http://schemas.microsoft.com/office/drawing/2014/main" id="{C111EAC4-9ED0-400E-A853-416BBE863CF1}"/>
              </a:ext>
            </a:extLst>
          </p:cNvPr>
          <p:cNvSpPr/>
          <p:nvPr/>
        </p:nvSpPr>
        <p:spPr>
          <a:xfrm>
            <a:off x="0" y="1405395"/>
            <a:ext cx="5373857" cy="545260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pPr algn="ctr"/>
            <a:r>
              <a:rPr lang="zh-CN" altLang="en-US" dirty="0"/>
              <a:t>注释事物</a:t>
            </a:r>
            <a:r>
              <a:rPr lang="en-US" altLang="zh-CN" dirty="0"/>
              <a:t>.</a:t>
            </a:r>
            <a:r>
              <a:rPr lang="zh-CN" altLang="en-US" dirty="0"/>
              <a:t>注解（</a:t>
            </a:r>
            <a:r>
              <a:rPr lang="en-US" altLang="zh-CN" dirty="0"/>
              <a:t>note</a:t>
            </a:r>
            <a:r>
              <a:rPr lang="zh-CN" altLang="en-US" dirty="0"/>
              <a:t>）</a:t>
            </a:r>
          </a:p>
          <a:p>
            <a:pPr algn="ctr"/>
            <a:endParaRPr lang="zh-CN" altLang="en-US" dirty="0"/>
          </a:p>
          <a:p>
            <a:pPr algn="ctr"/>
            <a:endParaRPr lang="zh-CN" altLang="en-US" dirty="0"/>
          </a:p>
          <a:p>
            <a:pPr algn="ctr"/>
            <a:endParaRPr lang="zh-CN" altLang="en-US" dirty="0"/>
          </a:p>
          <a:p>
            <a:pPr algn="ctr"/>
            <a:endParaRPr lang="zh-CN" altLang="en-US" dirty="0"/>
          </a:p>
        </p:txBody>
      </p:sp>
      <p:sp>
        <p:nvSpPr>
          <p:cNvPr id="5" name="文本框 4"/>
          <p:cNvSpPr txBox="1"/>
          <p:nvPr/>
        </p:nvSpPr>
        <p:spPr>
          <a:xfrm>
            <a:off x="400928" y="2686040"/>
            <a:ext cx="4572000" cy="1485920"/>
          </a:xfrm>
          <a:prstGeom prst="rect">
            <a:avLst/>
          </a:prstGeom>
          <a:noFill/>
        </p:spPr>
        <p:txBody>
          <a:bodyPr wrap="square" rtlCol="0">
            <a:spAutoFit/>
          </a:bodyPr>
          <a:lstStyle/>
          <a:p>
            <a:pPr>
              <a:lnSpc>
                <a:spcPct val="130000"/>
              </a:lnSpc>
            </a:pPr>
            <a:r>
              <a:rPr lang="en-US" altLang="zh-CN" sz="2400" dirty="0">
                <a:solidFill>
                  <a:srgbClr val="FFFFFF"/>
                </a:solidFill>
                <a:latin typeface="微软雅黑" panose="020B0503020204020204" pitchFamily="34" charset="-122"/>
                <a:ea typeface="微软雅黑" panose="020B0503020204020204" pitchFamily="34" charset="-122"/>
              </a:rPr>
              <a:t>      </a:t>
            </a:r>
            <a:r>
              <a:rPr lang="zh-CN" altLang="en-US" sz="2400" dirty="0">
                <a:solidFill>
                  <a:srgbClr val="FFFFFF"/>
                </a:solidFill>
                <a:latin typeface="微软雅黑" panose="020B0503020204020204" pitchFamily="34" charset="-122"/>
                <a:ea typeface="微软雅黑" panose="020B0503020204020204" pitchFamily="34" charset="-122"/>
              </a:rPr>
              <a:t>注解是一个依附于一个元素或一组元素之上，对它进行约束或解释的简单符号。</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5310" y="2560359"/>
            <a:ext cx="1997075" cy="209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009733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05632" y="379640"/>
            <a:ext cx="4278825" cy="362404"/>
          </a:xfrm>
        </p:spPr>
        <p:txBody>
          <a:bodyPr/>
          <a:lstStyle/>
          <a:p>
            <a:r>
              <a:rPr kumimoji="1" lang="en-US" altLang="zh-CN" dirty="0">
                <a:latin typeface="Century Gothic"/>
              </a:rPr>
              <a:t>2.2 UML</a:t>
            </a:r>
            <a:r>
              <a:rPr kumimoji="1" lang="zh-CN" altLang="en-US" dirty="0">
                <a:latin typeface="Century Gothic"/>
              </a:rPr>
              <a:t>中的关系</a:t>
            </a:r>
            <a:endParaRPr lang="zh-CN" altLang="en-US" dirty="0"/>
          </a:p>
        </p:txBody>
      </p:sp>
      <p:cxnSp>
        <p:nvCxnSpPr>
          <p:cNvPr id="3" name="直接连接符 2"/>
          <p:cNvCxnSpPr/>
          <p:nvPr/>
        </p:nvCxnSpPr>
        <p:spPr>
          <a:xfrm flipV="1">
            <a:off x="6096000" y="5600700"/>
            <a:ext cx="0" cy="1447800"/>
          </a:xfrm>
          <a:prstGeom prst="line">
            <a:avLst/>
          </a:prstGeom>
          <a:ln w="762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1821306" y="4535380"/>
            <a:ext cx="4152900" cy="0"/>
          </a:xfrm>
          <a:prstGeom prst="line">
            <a:avLst/>
          </a:prstGeom>
          <a:ln w="762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1783206" y="3106630"/>
            <a:ext cx="0" cy="1447800"/>
          </a:xfrm>
          <a:prstGeom prst="line">
            <a:avLst/>
          </a:prstGeom>
          <a:ln w="762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4107306" y="3106630"/>
            <a:ext cx="0" cy="1447800"/>
          </a:xfrm>
          <a:prstGeom prst="line">
            <a:avLst/>
          </a:prstGeom>
          <a:ln w="76200">
            <a:solidFill>
              <a:srgbClr val="AC6672"/>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069206" y="4535380"/>
            <a:ext cx="1866900" cy="0"/>
          </a:xfrm>
          <a:prstGeom prst="line">
            <a:avLst/>
          </a:prstGeom>
          <a:ln w="76200">
            <a:solidFill>
              <a:srgbClr val="AC667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936106" y="4535380"/>
            <a:ext cx="4152900" cy="0"/>
          </a:xfrm>
          <a:prstGeom prst="line">
            <a:avLst/>
          </a:prstGeom>
          <a:ln w="76200">
            <a:solidFill>
              <a:srgbClr val="121212"/>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5936106" y="4535380"/>
            <a:ext cx="1866900" cy="0"/>
          </a:xfrm>
          <a:prstGeom prst="line">
            <a:avLst/>
          </a:prstGeom>
          <a:ln w="762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7803006" y="3106630"/>
            <a:ext cx="0" cy="1447800"/>
          </a:xfrm>
          <a:prstGeom prst="line">
            <a:avLst/>
          </a:prstGeom>
          <a:ln w="762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10089006" y="3106630"/>
            <a:ext cx="0" cy="1447800"/>
          </a:xfrm>
          <a:prstGeom prst="line">
            <a:avLst/>
          </a:prstGeom>
          <a:ln w="76200">
            <a:solidFill>
              <a:srgbClr val="121212"/>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126448" y="1357546"/>
            <a:ext cx="1557104" cy="1557104"/>
            <a:chOff x="1126447" y="2117049"/>
            <a:chExt cx="1557104" cy="1557104"/>
          </a:xfrm>
        </p:grpSpPr>
        <p:sp>
          <p:nvSpPr>
            <p:cNvPr id="13" name="椭圆 12"/>
            <p:cNvSpPr/>
            <p:nvPr/>
          </p:nvSpPr>
          <p:spPr>
            <a:xfrm>
              <a:off x="1230442" y="2240092"/>
              <a:ext cx="1349115" cy="1349115"/>
            </a:xfrm>
            <a:prstGeom prst="ellipse">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126447" y="2117049"/>
              <a:ext cx="1557104" cy="1557104"/>
            </a:xfrm>
            <a:prstGeom prst="ellipse">
              <a:avLst/>
            </a:prstGeom>
            <a:noFill/>
            <a:ln w="19050">
              <a:solidFill>
                <a:srgbClr val="AC66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3450548" y="1357546"/>
            <a:ext cx="1557104" cy="1557104"/>
            <a:chOff x="1126447" y="2117049"/>
            <a:chExt cx="1557104" cy="1557104"/>
          </a:xfrm>
        </p:grpSpPr>
        <p:sp>
          <p:nvSpPr>
            <p:cNvPr id="16" name="椭圆 15"/>
            <p:cNvSpPr/>
            <p:nvPr/>
          </p:nvSpPr>
          <p:spPr>
            <a:xfrm>
              <a:off x="1230442" y="2240092"/>
              <a:ext cx="1349115" cy="1349115"/>
            </a:xfrm>
            <a:prstGeom prst="ellipse">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126447" y="2117049"/>
              <a:ext cx="1557104" cy="1557104"/>
            </a:xfrm>
            <a:prstGeom prst="ellipse">
              <a:avLst/>
            </a:prstGeom>
            <a:noFill/>
            <a:ln w="19050">
              <a:solidFill>
                <a:srgbClr val="AC66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7146248" y="1357546"/>
            <a:ext cx="1557104" cy="1557104"/>
            <a:chOff x="1126447" y="2117049"/>
            <a:chExt cx="1557104" cy="1557104"/>
          </a:xfrm>
        </p:grpSpPr>
        <p:sp>
          <p:nvSpPr>
            <p:cNvPr id="19" name="椭圆 18"/>
            <p:cNvSpPr/>
            <p:nvPr/>
          </p:nvSpPr>
          <p:spPr>
            <a:xfrm>
              <a:off x="1230442" y="2240092"/>
              <a:ext cx="1349115" cy="1349115"/>
            </a:xfrm>
            <a:prstGeom prst="ellipse">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126447" y="2117049"/>
              <a:ext cx="1557104" cy="1557104"/>
            </a:xfrm>
            <a:prstGeom prst="ellipse">
              <a:avLst/>
            </a:prstGeom>
            <a:noFill/>
            <a:ln w="19050">
              <a:solidFill>
                <a:srgbClr val="AC66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9432248" y="1357546"/>
            <a:ext cx="1557104" cy="1557104"/>
            <a:chOff x="1126447" y="2117049"/>
            <a:chExt cx="1557104" cy="1557104"/>
          </a:xfrm>
        </p:grpSpPr>
        <p:sp>
          <p:nvSpPr>
            <p:cNvPr id="22" name="椭圆 21"/>
            <p:cNvSpPr/>
            <p:nvPr/>
          </p:nvSpPr>
          <p:spPr>
            <a:xfrm>
              <a:off x="1230442" y="2240092"/>
              <a:ext cx="1349115" cy="1349115"/>
            </a:xfrm>
            <a:prstGeom prst="ellipse">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1126447" y="2117049"/>
              <a:ext cx="1557104" cy="1557104"/>
            </a:xfrm>
            <a:prstGeom prst="ellipse">
              <a:avLst/>
            </a:prstGeom>
            <a:noFill/>
            <a:ln w="19050">
              <a:solidFill>
                <a:srgbClr val="AC66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文本框 23"/>
          <p:cNvSpPr txBox="1"/>
          <p:nvPr/>
        </p:nvSpPr>
        <p:spPr>
          <a:xfrm>
            <a:off x="1230443" y="1967088"/>
            <a:ext cx="1349115" cy="400110"/>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依赖</a:t>
            </a:r>
          </a:p>
        </p:txBody>
      </p:sp>
      <p:sp>
        <p:nvSpPr>
          <p:cNvPr id="25" name="文本框 24"/>
          <p:cNvSpPr txBox="1"/>
          <p:nvPr/>
        </p:nvSpPr>
        <p:spPr>
          <a:xfrm>
            <a:off x="3554542" y="1970739"/>
            <a:ext cx="1349115" cy="400110"/>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关联</a:t>
            </a:r>
          </a:p>
        </p:txBody>
      </p:sp>
      <p:sp>
        <p:nvSpPr>
          <p:cNvPr id="26" name="文本框 25"/>
          <p:cNvSpPr txBox="1"/>
          <p:nvPr/>
        </p:nvSpPr>
        <p:spPr>
          <a:xfrm>
            <a:off x="7250243" y="1962664"/>
            <a:ext cx="1349115" cy="400110"/>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泛化</a:t>
            </a:r>
          </a:p>
        </p:txBody>
      </p:sp>
      <p:sp>
        <p:nvSpPr>
          <p:cNvPr id="27" name="文本框 26"/>
          <p:cNvSpPr txBox="1"/>
          <p:nvPr/>
        </p:nvSpPr>
        <p:spPr>
          <a:xfrm>
            <a:off x="9536242" y="1955091"/>
            <a:ext cx="1349115" cy="400110"/>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实现</a:t>
            </a:r>
          </a:p>
        </p:txBody>
      </p:sp>
    </p:spTree>
    <p:extLst>
      <p:ext uri="{BB962C8B-B14F-4D97-AF65-F5344CB8AC3E}">
        <p14:creationId xmlns:p14="http://schemas.microsoft.com/office/powerpoint/2010/main" val="385961283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 xmlns:a16="http://schemas.microsoft.com/office/drawing/2014/main" id="{A133E8A5-A785-4399-92E2-555B4EB66607}"/>
              </a:ext>
            </a:extLst>
          </p:cNvPr>
          <p:cNvSpPr/>
          <p:nvPr/>
        </p:nvSpPr>
        <p:spPr>
          <a:xfrm>
            <a:off x="0" y="1405395"/>
            <a:ext cx="5373857" cy="545260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pPr algn="ctr"/>
            <a:r>
              <a:rPr kumimoji="1" lang="zh-CN" altLang="en-US" dirty="0">
                <a:latin typeface="Century Gothic"/>
              </a:rPr>
              <a:t>依赖关系</a:t>
            </a:r>
            <a:endParaRPr kumimoji="1" lang="en-US" altLang="zh-CN" dirty="0">
              <a:latin typeface="Century Gothic"/>
            </a:endParaRPr>
          </a:p>
        </p:txBody>
      </p:sp>
      <p:sp>
        <p:nvSpPr>
          <p:cNvPr id="4" name="文本框 3"/>
          <p:cNvSpPr txBox="1"/>
          <p:nvPr/>
        </p:nvSpPr>
        <p:spPr>
          <a:xfrm>
            <a:off x="443131" y="2304383"/>
            <a:ext cx="4487594" cy="1966051"/>
          </a:xfrm>
          <a:prstGeom prst="rect">
            <a:avLst/>
          </a:prstGeom>
          <a:noFill/>
        </p:spPr>
        <p:txBody>
          <a:bodyPr wrap="square" rtlCol="0">
            <a:spAutoFit/>
          </a:bodyPr>
          <a:lstStyle/>
          <a:p>
            <a:pPr>
              <a:lnSpc>
                <a:spcPct val="130000"/>
              </a:lnSpc>
            </a:pPr>
            <a:r>
              <a:rPr lang="en-US" altLang="zh-CN" sz="2400" dirty="0">
                <a:solidFill>
                  <a:srgbClr val="FFFFFF"/>
                </a:solidFill>
                <a:latin typeface="微软雅黑" panose="020B0503020204020204" pitchFamily="34" charset="-122"/>
                <a:ea typeface="微软雅黑" panose="020B0503020204020204" pitchFamily="34" charset="-122"/>
              </a:rPr>
              <a:t>       </a:t>
            </a:r>
            <a:r>
              <a:rPr lang="zh-CN" altLang="en-US" sz="2400" dirty="0">
                <a:solidFill>
                  <a:srgbClr val="FFFFFF"/>
                </a:solidFill>
                <a:latin typeface="微软雅黑" panose="020B0503020204020204" pitchFamily="34" charset="-122"/>
                <a:ea typeface="微软雅黑" panose="020B0503020204020204" pitchFamily="34" charset="-122"/>
              </a:rPr>
              <a:t>是一种使用的关系，即一个类的实现需要另一个类的协助，所以要尽量不使用双向的互相依赖</a:t>
            </a:r>
            <a:r>
              <a:rPr lang="en-US" altLang="zh-CN" sz="2400" dirty="0">
                <a:solidFill>
                  <a:srgbClr val="FFFFFF"/>
                </a:solidFill>
                <a:latin typeface="微软雅黑" panose="020B0503020204020204" pitchFamily="34" charset="-122"/>
                <a:ea typeface="微软雅黑" panose="020B0503020204020204" pitchFamily="34" charset="-122"/>
              </a:rPr>
              <a:t>.</a:t>
            </a:r>
            <a:endParaRPr lang="zh-CN" altLang="en-US" sz="2400" dirty="0">
              <a:solidFill>
                <a:srgbClr val="FFFFFF"/>
              </a:solidFill>
              <a:latin typeface="微软雅黑" panose="020B0503020204020204" pitchFamily="34" charset="-122"/>
              <a:ea typeface="微软雅黑" panose="020B0503020204020204" pitchFamily="34" charset="-122"/>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4663" y="1914656"/>
            <a:ext cx="1905000" cy="3611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237373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 xmlns:a16="http://schemas.microsoft.com/office/drawing/2014/main" id="{FF24F227-328B-4D04-BFB4-6C78CE37EDB7}"/>
              </a:ext>
            </a:extLst>
          </p:cNvPr>
          <p:cNvSpPr/>
          <p:nvPr/>
        </p:nvSpPr>
        <p:spPr>
          <a:xfrm>
            <a:off x="0" y="1405395"/>
            <a:ext cx="5373857" cy="545260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pPr algn="ctr"/>
            <a:r>
              <a:rPr lang="zh-CN" altLang="en-US" dirty="0"/>
              <a:t>关联关系</a:t>
            </a:r>
          </a:p>
        </p:txBody>
      </p:sp>
      <p:sp>
        <p:nvSpPr>
          <p:cNvPr id="4" name="文本框 3"/>
          <p:cNvSpPr txBox="1"/>
          <p:nvPr/>
        </p:nvSpPr>
        <p:spPr>
          <a:xfrm>
            <a:off x="577560" y="1839284"/>
            <a:ext cx="4218735" cy="3406445"/>
          </a:xfrm>
          <a:prstGeom prst="rect">
            <a:avLst/>
          </a:prstGeom>
          <a:noFill/>
        </p:spPr>
        <p:txBody>
          <a:bodyPr wrap="square" rtlCol="0">
            <a:spAutoFit/>
          </a:bodyPr>
          <a:lstStyle/>
          <a:p>
            <a:pPr>
              <a:lnSpc>
                <a:spcPct val="130000"/>
              </a:lnSpc>
            </a:pPr>
            <a:r>
              <a:rPr lang="en-US" altLang="zh-CN" sz="2400" dirty="0">
                <a:solidFill>
                  <a:srgbClr val="FFFFFF"/>
                </a:solidFill>
                <a:latin typeface="微软雅黑" panose="020B0503020204020204" pitchFamily="34" charset="-122"/>
                <a:ea typeface="微软雅黑" panose="020B0503020204020204" pitchFamily="34" charset="-122"/>
              </a:rPr>
              <a:t>       </a:t>
            </a:r>
            <a:r>
              <a:rPr lang="zh-CN" altLang="en-US" sz="2400" dirty="0">
                <a:solidFill>
                  <a:srgbClr val="FFFFFF"/>
                </a:solidFill>
                <a:latin typeface="微软雅黑" panose="020B0503020204020204" pitchFamily="34" charset="-122"/>
                <a:ea typeface="微软雅黑" panose="020B0503020204020204" pitchFamily="34" charset="-122"/>
              </a:rPr>
              <a:t>是一种拥有的关系，它使一个类知道另一个类的属性和方法；如：老师与学生，丈夫与妻子关联可以是双向的，也可以是单向的。双向的关联可以有两个箭头或者没有箭头，单向的关联有一个箭头。</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5962" y="1715105"/>
            <a:ext cx="2345048" cy="4134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900861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 xmlns:a16="http://schemas.microsoft.com/office/drawing/2014/main" id="{FFA898ED-43C3-4DD0-8A28-B8C10087FB35}"/>
              </a:ext>
            </a:extLst>
          </p:cNvPr>
          <p:cNvSpPr/>
          <p:nvPr/>
        </p:nvSpPr>
        <p:spPr>
          <a:xfrm>
            <a:off x="0" y="1405395"/>
            <a:ext cx="5373857" cy="545260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pPr algn="ctr"/>
            <a:r>
              <a:rPr lang="zh-CN" altLang="en-US" dirty="0"/>
              <a:t>泛化关系</a:t>
            </a:r>
          </a:p>
        </p:txBody>
      </p:sp>
      <p:sp>
        <p:nvSpPr>
          <p:cNvPr id="4" name="文本框 3"/>
          <p:cNvSpPr txBox="1"/>
          <p:nvPr/>
        </p:nvSpPr>
        <p:spPr>
          <a:xfrm>
            <a:off x="398116" y="2205909"/>
            <a:ext cx="4577624" cy="2446182"/>
          </a:xfrm>
          <a:prstGeom prst="rect">
            <a:avLst/>
          </a:prstGeom>
          <a:noFill/>
        </p:spPr>
        <p:txBody>
          <a:bodyPr wrap="square" rtlCol="0">
            <a:spAutoFit/>
          </a:bodyPr>
          <a:lstStyle/>
          <a:p>
            <a:pPr>
              <a:lnSpc>
                <a:spcPct val="130000"/>
              </a:lnSpc>
            </a:pPr>
            <a:r>
              <a:rPr lang="en-US" altLang="zh-CN" sz="2400" dirty="0">
                <a:solidFill>
                  <a:srgbClr val="FFFFFF"/>
                </a:solidFill>
                <a:latin typeface="微软雅黑" panose="020B0503020204020204" pitchFamily="34" charset="-122"/>
                <a:ea typeface="微软雅黑" panose="020B0503020204020204" pitchFamily="34" charset="-122"/>
              </a:rPr>
              <a:t>       </a:t>
            </a:r>
            <a:r>
              <a:rPr lang="zh-CN" altLang="en-US" sz="2400" dirty="0">
                <a:solidFill>
                  <a:srgbClr val="FFFFFF"/>
                </a:solidFill>
                <a:latin typeface="微软雅黑" panose="020B0503020204020204" pitchFamily="34" charset="-122"/>
                <a:ea typeface="微软雅黑" panose="020B0503020204020204" pitchFamily="34" charset="-122"/>
              </a:rPr>
              <a:t>泛化是一种继承关系，表示一般与特殊的关系，它指定了子类如何特化父类的所有特征和行为。例如：老虎是动物的一种，即有老虎的特性也有动物的共性。</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1335" y="1406768"/>
            <a:ext cx="4327770" cy="4505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404917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 xmlns:a16="http://schemas.microsoft.com/office/drawing/2014/main" id="{302D26F2-9EE8-4563-8BAE-F9AA57A5C4C2}"/>
              </a:ext>
            </a:extLst>
          </p:cNvPr>
          <p:cNvSpPr/>
          <p:nvPr/>
        </p:nvSpPr>
        <p:spPr>
          <a:xfrm>
            <a:off x="0" y="1405395"/>
            <a:ext cx="5373857" cy="545260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pPr algn="ctr"/>
            <a:r>
              <a:rPr lang="zh-CN" altLang="en-US" dirty="0"/>
              <a:t>实现关系</a:t>
            </a:r>
          </a:p>
        </p:txBody>
      </p:sp>
      <p:sp>
        <p:nvSpPr>
          <p:cNvPr id="4" name="文本框 3"/>
          <p:cNvSpPr txBox="1"/>
          <p:nvPr/>
        </p:nvSpPr>
        <p:spPr>
          <a:xfrm>
            <a:off x="351690" y="2232356"/>
            <a:ext cx="4670475" cy="1485920"/>
          </a:xfrm>
          <a:prstGeom prst="rect">
            <a:avLst/>
          </a:prstGeom>
          <a:noFill/>
        </p:spPr>
        <p:txBody>
          <a:bodyPr wrap="square" rtlCol="0">
            <a:spAutoFit/>
          </a:bodyPr>
          <a:lstStyle/>
          <a:p>
            <a:pPr>
              <a:lnSpc>
                <a:spcPct val="130000"/>
              </a:lnSpc>
            </a:pPr>
            <a:r>
              <a:rPr lang="en-US" altLang="zh-CN" sz="2400" dirty="0">
                <a:solidFill>
                  <a:srgbClr val="FFFFFF"/>
                </a:solidFill>
                <a:latin typeface="微软雅黑" panose="020B0503020204020204" pitchFamily="34" charset="-122"/>
                <a:ea typeface="微软雅黑" panose="020B0503020204020204" pitchFamily="34" charset="-122"/>
              </a:rPr>
              <a:t>      </a:t>
            </a:r>
            <a:r>
              <a:rPr lang="zh-CN" altLang="en-US" sz="2400" dirty="0">
                <a:solidFill>
                  <a:srgbClr val="FFFFFF"/>
                </a:solidFill>
                <a:latin typeface="微软雅黑" panose="020B0503020204020204" pitchFamily="34" charset="-122"/>
                <a:ea typeface="微软雅黑" panose="020B0503020204020204" pitchFamily="34" charset="-122"/>
              </a:rPr>
              <a:t>实现关系是一种类与接口的关系，表示类是接口所有特征和行为的实现</a:t>
            </a:r>
            <a:r>
              <a:rPr lang="en-US" altLang="zh-CN" sz="2400" dirty="0">
                <a:solidFill>
                  <a:srgbClr val="FFFFFF"/>
                </a:solidFill>
                <a:latin typeface="微软雅黑" panose="020B0503020204020204" pitchFamily="34" charset="-122"/>
                <a:ea typeface="微软雅黑" panose="020B0503020204020204" pitchFamily="34" charset="-122"/>
              </a:rPr>
              <a:t>.</a:t>
            </a:r>
            <a:endParaRPr lang="zh-CN" altLang="en-US" sz="2400" dirty="0">
              <a:solidFill>
                <a:srgbClr val="FFFFFF"/>
              </a:solidFill>
              <a:latin typeface="微软雅黑" panose="020B0503020204020204" pitchFamily="34" charset="-122"/>
              <a:ea typeface="微软雅黑" panose="020B0503020204020204" pitchFamily="34" charset="-122"/>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9833" y="1406768"/>
            <a:ext cx="2689077" cy="504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528108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3</a:t>
            </a:r>
            <a:endParaRPr lang="zh-CN" altLang="en-US" sz="50000" dirty="0">
              <a:solidFill>
                <a:schemeClr val="bg1"/>
              </a:solidFill>
            </a:endParaRPr>
          </a:p>
        </p:txBody>
      </p:sp>
      <p:sp>
        <p:nvSpPr>
          <p:cNvPr id="4" name="矩形 3"/>
          <p:cNvSpPr/>
          <p:nvPr/>
        </p:nvSpPr>
        <p:spPr>
          <a:xfrm>
            <a:off x="5939232" y="1843510"/>
            <a:ext cx="2739849" cy="812593"/>
          </a:xfrm>
          <a:prstGeom prst="rect">
            <a:avLst/>
          </a:prstGeom>
        </p:spPr>
        <p:txBody>
          <a:bodyPr wrap="none" lIns="91438" tIns="45719" rIns="91438" bIns="45719">
            <a:spAutoFit/>
          </a:bodyPr>
          <a:lstStyle/>
          <a:p>
            <a:pPr>
              <a:lnSpc>
                <a:spcPct val="130000"/>
              </a:lnSpc>
            </a:pPr>
            <a:r>
              <a:rPr kumimoji="1" lang="en-US" altLang="zh-CN" sz="4000" b="1" dirty="0">
                <a:solidFill>
                  <a:srgbClr val="FFFFFF"/>
                </a:solidFill>
                <a:latin typeface="Century Gothic"/>
                <a:ea typeface="微软雅黑"/>
              </a:rPr>
              <a:t>UML</a:t>
            </a:r>
            <a:r>
              <a:rPr kumimoji="1" lang="zh-CN" altLang="en-US" sz="4000" b="1" dirty="0">
                <a:solidFill>
                  <a:srgbClr val="FFFFFF"/>
                </a:solidFill>
                <a:latin typeface="Century Gothic"/>
                <a:ea typeface="微软雅黑"/>
              </a:rPr>
              <a:t>的视图</a:t>
            </a:r>
            <a:endParaRPr kumimoji="1" lang="en-US" altLang="zh-CN" sz="4000" b="1" dirty="0">
              <a:solidFill>
                <a:srgbClr val="FFFFFF"/>
              </a:solidFill>
              <a:latin typeface="Century Gothic"/>
              <a:ea typeface="微软雅黑"/>
            </a:endParaRPr>
          </a:p>
        </p:txBody>
      </p:sp>
      <p:sp>
        <p:nvSpPr>
          <p:cNvPr id="5" name="文本框 4"/>
          <p:cNvSpPr txBox="1"/>
          <p:nvPr/>
        </p:nvSpPr>
        <p:spPr>
          <a:xfrm>
            <a:off x="5922756" y="3448050"/>
            <a:ext cx="4859544" cy="549061"/>
          </a:xfrm>
          <a:prstGeom prst="rect">
            <a:avLst/>
          </a:prstGeom>
          <a:noFill/>
        </p:spPr>
        <p:txBody>
          <a:bodyPr wrap="square" rtlCol="0">
            <a:spAutoFit/>
          </a:bodyPr>
          <a:lstStyle/>
          <a:p>
            <a:pPr>
              <a:lnSpc>
                <a:spcPct val="130000"/>
              </a:lnSpc>
            </a:pPr>
            <a:r>
              <a:rPr lang="zh-CN" altLang="en-US" sz="1200" dirty="0">
                <a:solidFill>
                  <a:schemeClr val="bg1"/>
                </a:solidFill>
                <a:latin typeface="微软雅黑" panose="020B0503020204020204" pitchFamily="34" charset="-122"/>
                <a:ea typeface="微软雅黑" panose="020B0503020204020204" pitchFamily="34" charset="-122"/>
              </a:rPr>
              <a:t>是表达系统的某一方面的特征的</a:t>
            </a:r>
            <a:r>
              <a:rPr lang="en-US" altLang="zh-CN" sz="1200" dirty="0">
                <a:solidFill>
                  <a:schemeClr val="bg1"/>
                </a:solidFill>
                <a:latin typeface="微软雅黑" panose="020B0503020204020204" pitchFamily="34" charset="-122"/>
                <a:ea typeface="微软雅黑" panose="020B0503020204020204" pitchFamily="34" charset="-122"/>
              </a:rPr>
              <a:t>UML</a:t>
            </a:r>
            <a:r>
              <a:rPr lang="zh-CN" altLang="en-US" sz="1200" dirty="0">
                <a:solidFill>
                  <a:schemeClr val="bg1"/>
                </a:solidFill>
                <a:latin typeface="微软雅黑" panose="020B0503020204020204" pitchFamily="34" charset="-122"/>
                <a:ea typeface="微软雅黑" panose="020B0503020204020204" pitchFamily="34" charset="-122"/>
              </a:rPr>
              <a:t>建模元素的子集，由多个图构成，是在某一个抽象层上，对系统的抽象表示。</a:t>
            </a:r>
          </a:p>
        </p:txBody>
      </p:sp>
    </p:spTree>
    <p:extLst>
      <p:ext uri="{BB962C8B-B14F-4D97-AF65-F5344CB8AC3E}">
        <p14:creationId xmlns:p14="http://schemas.microsoft.com/office/powerpoint/2010/main" val="151599752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950817" y="2518488"/>
            <a:ext cx="2394702" cy="646331"/>
          </a:xfrm>
          <a:prstGeom prst="rect">
            <a:avLst/>
          </a:prstGeom>
          <a:noFill/>
        </p:spPr>
        <p:txBody>
          <a:bodyPr wrap="square" rtlCol="0">
            <a:spAutoFit/>
          </a:bodyPr>
          <a:lstStyle/>
          <a:p>
            <a:pPr algn="ctr" defTabSz="685800"/>
            <a:r>
              <a:rPr lang="zh-CN" altLang="en-US" dirty="0">
                <a:solidFill>
                  <a:schemeClr val="bg1"/>
                </a:solidFill>
                <a:latin typeface="微软雅黑" panose="020B0503020204020204" pitchFamily="34" charset="-122"/>
                <a:ea typeface="微软雅黑" panose="020B0503020204020204" pitchFamily="34" charset="-122"/>
              </a:rPr>
              <a:t>用户 描述系统应具备的功能。</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39420" y="4379893"/>
            <a:ext cx="2394702" cy="923330"/>
          </a:xfrm>
          <a:prstGeom prst="rect">
            <a:avLst/>
          </a:prstGeom>
          <a:noFill/>
        </p:spPr>
        <p:txBody>
          <a:bodyPr wrap="square" rtlCol="0">
            <a:spAutoFit/>
          </a:bodyPr>
          <a:lstStyle/>
          <a:p>
            <a:pPr algn="ctr" defTabSz="685800"/>
            <a:r>
              <a:rPr lang="zh-CN" altLang="en-US" dirty="0">
                <a:solidFill>
                  <a:schemeClr val="bg1"/>
                </a:solidFill>
                <a:latin typeface="微软雅黑" panose="020B0503020204020204" pitchFamily="34" charset="-122"/>
                <a:ea typeface="微软雅黑" panose="020B0503020204020204" pitchFamily="34" charset="-122"/>
              </a:rPr>
              <a:t>设计人员和开发人员 描述用例视图中提出的系统功能的实现。</a:t>
            </a:r>
            <a:endParaRPr lang="en-US" altLang="zh-CN" dirty="0">
              <a:solidFill>
                <a:schemeClr val="bg1"/>
              </a:solidFill>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 xmlns:a16="http://schemas.microsoft.com/office/drawing/2014/main" id="{6D4AC22B-99F4-4CF7-B241-BB2CBECFDB7F}"/>
              </a:ext>
            </a:extLst>
          </p:cNvPr>
          <p:cNvGrpSpPr/>
          <p:nvPr/>
        </p:nvGrpSpPr>
        <p:grpSpPr>
          <a:xfrm>
            <a:off x="2261597" y="3653260"/>
            <a:ext cx="2169771" cy="781215"/>
            <a:chOff x="2352585" y="1438186"/>
            <a:chExt cx="1554764" cy="444588"/>
          </a:xfrm>
        </p:grpSpPr>
        <p:sp>
          <p:nvSpPr>
            <p:cNvPr id="3" name="矩形 2"/>
            <p:cNvSpPr/>
            <p:nvPr/>
          </p:nvSpPr>
          <p:spPr>
            <a:xfrm>
              <a:off x="2373236" y="1438186"/>
              <a:ext cx="1534113" cy="387041"/>
            </a:xfrm>
            <a:prstGeom prst="rect">
              <a:avLst/>
            </a:prstGeom>
            <a:solidFill>
              <a:srgbClr val="AC6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 name="文本框 8"/>
            <p:cNvSpPr txBox="1"/>
            <p:nvPr/>
          </p:nvSpPr>
          <p:spPr>
            <a:xfrm>
              <a:off x="2352585" y="1513442"/>
              <a:ext cx="1554764" cy="369332"/>
            </a:xfrm>
            <a:prstGeom prst="rect">
              <a:avLst/>
            </a:prstGeom>
            <a:noFill/>
          </p:spPr>
          <p:txBody>
            <a:bodyPr wrap="square" rtlCol="0">
              <a:spAutoFit/>
            </a:bodyPr>
            <a:lstStyle/>
            <a:p>
              <a:pPr algn="ctr" defTabSz="685800"/>
              <a:r>
                <a:rPr lang="zh-CN" altLang="en-US" b="1" dirty="0">
                  <a:solidFill>
                    <a:prstClr val="white"/>
                  </a:solidFill>
                </a:rPr>
                <a:t>逻辑视图</a:t>
              </a:r>
            </a:p>
          </p:txBody>
        </p:sp>
      </p:grpSp>
      <p:grpSp>
        <p:nvGrpSpPr>
          <p:cNvPr id="2" name="组合 1">
            <a:extLst>
              <a:ext uri="{FF2B5EF4-FFF2-40B4-BE49-F238E27FC236}">
                <a16:creationId xmlns="" xmlns:a16="http://schemas.microsoft.com/office/drawing/2014/main" id="{3B1D6744-90F0-4D11-A6B3-2E5CF593FFC4}"/>
              </a:ext>
            </a:extLst>
          </p:cNvPr>
          <p:cNvGrpSpPr/>
          <p:nvPr/>
        </p:nvGrpSpPr>
        <p:grpSpPr>
          <a:xfrm>
            <a:off x="2402377" y="1727035"/>
            <a:ext cx="2070948" cy="812818"/>
            <a:chOff x="573313" y="1438990"/>
            <a:chExt cx="1269663" cy="457111"/>
          </a:xfrm>
        </p:grpSpPr>
        <p:sp>
          <p:nvSpPr>
            <p:cNvPr id="10" name="矩形 9"/>
            <p:cNvSpPr/>
            <p:nvPr/>
          </p:nvSpPr>
          <p:spPr>
            <a:xfrm>
              <a:off x="573313" y="1438990"/>
              <a:ext cx="1243940" cy="387041"/>
            </a:xfrm>
            <a:prstGeom prst="rect">
              <a:avLst/>
            </a:prstGeom>
            <a:solidFill>
              <a:srgbClr val="AC6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200">
                <a:solidFill>
                  <a:prstClr val="white"/>
                </a:solidFill>
              </a:endParaRPr>
            </a:p>
          </p:txBody>
        </p:sp>
        <p:sp>
          <p:nvSpPr>
            <p:cNvPr id="11" name="文本框 10"/>
            <p:cNvSpPr txBox="1"/>
            <p:nvPr/>
          </p:nvSpPr>
          <p:spPr>
            <a:xfrm>
              <a:off x="573313" y="1526769"/>
              <a:ext cx="1269663" cy="369332"/>
            </a:xfrm>
            <a:prstGeom prst="rect">
              <a:avLst/>
            </a:prstGeom>
            <a:noFill/>
            <a:ln>
              <a:noFill/>
            </a:ln>
          </p:spPr>
          <p:txBody>
            <a:bodyPr wrap="square" rtlCol="0">
              <a:spAutoFit/>
            </a:bodyPr>
            <a:lstStyle/>
            <a:p>
              <a:pPr algn="ctr" defTabSz="685800"/>
              <a:r>
                <a:rPr lang="zh-CN" altLang="en-US" b="1" dirty="0">
                  <a:solidFill>
                    <a:prstClr val="white"/>
                  </a:solidFill>
                </a:rPr>
                <a:t>用例视图</a:t>
              </a:r>
            </a:p>
          </p:txBody>
        </p:sp>
      </p:grpSp>
      <p:sp>
        <p:nvSpPr>
          <p:cNvPr id="12" name="文本框 11"/>
          <p:cNvSpPr txBox="1"/>
          <p:nvPr/>
        </p:nvSpPr>
        <p:spPr>
          <a:xfrm>
            <a:off x="4140923" y="5118026"/>
            <a:ext cx="3498239" cy="923330"/>
          </a:xfrm>
          <a:prstGeom prst="rect">
            <a:avLst/>
          </a:prstGeom>
          <a:noFill/>
        </p:spPr>
        <p:txBody>
          <a:bodyPr wrap="square" rtlCol="0">
            <a:spAutoFit/>
          </a:bodyPr>
          <a:lstStyle/>
          <a:p>
            <a:pPr algn="ctr" defTabSz="685800"/>
            <a:r>
              <a:rPr lang="zh-CN" altLang="en-US" dirty="0">
                <a:solidFill>
                  <a:schemeClr val="bg1"/>
                </a:solidFill>
                <a:latin typeface="微软雅黑" panose="020B0503020204020204" pitchFamily="34" charset="-122"/>
                <a:ea typeface="微软雅黑" panose="020B0503020204020204" pitchFamily="34" charset="-122"/>
              </a:rPr>
              <a:t>开发人员、系统集成人员 显示系统的并发性，解决在并发系统中存在的通信和同步问题。</a:t>
            </a:r>
            <a:r>
              <a:rPr lang="en-US" altLang="zh-CN" dirty="0">
                <a:solidFill>
                  <a:schemeClr val="bg1"/>
                </a:solidFill>
              </a:rPr>
              <a:t> </a:t>
            </a:r>
            <a:endParaRPr lang="zh-CN" altLang="en-US" dirty="0">
              <a:solidFill>
                <a:schemeClr val="bg1"/>
              </a:solidFill>
            </a:endParaRPr>
          </a:p>
        </p:txBody>
      </p:sp>
      <p:grpSp>
        <p:nvGrpSpPr>
          <p:cNvPr id="5" name="组合 4">
            <a:extLst>
              <a:ext uri="{FF2B5EF4-FFF2-40B4-BE49-F238E27FC236}">
                <a16:creationId xmlns="" xmlns:a16="http://schemas.microsoft.com/office/drawing/2014/main" id="{3764CC6D-8AB8-4685-9CE3-DA955E7745BA}"/>
              </a:ext>
            </a:extLst>
          </p:cNvPr>
          <p:cNvGrpSpPr/>
          <p:nvPr/>
        </p:nvGrpSpPr>
        <p:grpSpPr>
          <a:xfrm>
            <a:off x="4451056" y="4331633"/>
            <a:ext cx="2983509" cy="788180"/>
            <a:chOff x="4539354" y="1433785"/>
            <a:chExt cx="1809664" cy="448552"/>
          </a:xfrm>
        </p:grpSpPr>
        <p:sp>
          <p:nvSpPr>
            <p:cNvPr id="13" name="矩形 12"/>
            <p:cNvSpPr/>
            <p:nvPr/>
          </p:nvSpPr>
          <p:spPr>
            <a:xfrm>
              <a:off x="4539354" y="1433785"/>
              <a:ext cx="1762860" cy="387041"/>
            </a:xfrm>
            <a:prstGeom prst="rect">
              <a:avLst/>
            </a:prstGeom>
            <a:solidFill>
              <a:srgbClr val="AC6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4" name="文本框 13"/>
            <p:cNvSpPr txBox="1"/>
            <p:nvPr/>
          </p:nvSpPr>
          <p:spPr>
            <a:xfrm>
              <a:off x="4586159" y="1513005"/>
              <a:ext cx="1762859" cy="369332"/>
            </a:xfrm>
            <a:prstGeom prst="rect">
              <a:avLst/>
            </a:prstGeom>
            <a:noFill/>
          </p:spPr>
          <p:txBody>
            <a:bodyPr wrap="square" rtlCol="0">
              <a:spAutoFit/>
            </a:bodyPr>
            <a:lstStyle/>
            <a:p>
              <a:pPr algn="ctr" defTabSz="685800"/>
              <a:r>
                <a:rPr lang="zh-CN" altLang="en-US" b="1" dirty="0">
                  <a:solidFill>
                    <a:prstClr val="white"/>
                  </a:solidFill>
                </a:rPr>
                <a:t>并发视图</a:t>
              </a:r>
            </a:p>
          </p:txBody>
        </p:sp>
      </p:grpSp>
      <p:sp>
        <p:nvSpPr>
          <p:cNvPr id="16" name="文本框 15"/>
          <p:cNvSpPr txBox="1"/>
          <p:nvPr/>
        </p:nvSpPr>
        <p:spPr>
          <a:xfrm>
            <a:off x="7641366" y="2522007"/>
            <a:ext cx="2190632" cy="646331"/>
          </a:xfrm>
          <a:prstGeom prst="rect">
            <a:avLst/>
          </a:prstGeom>
          <a:noFill/>
        </p:spPr>
        <p:txBody>
          <a:bodyPr wrap="square" rtlCol="0">
            <a:spAutoFit/>
          </a:bodyPr>
          <a:lstStyle/>
          <a:p>
            <a:pPr algn="ctr" defTabSz="685800"/>
            <a:r>
              <a:rPr lang="zh-CN" altLang="en-US" dirty="0">
                <a:solidFill>
                  <a:schemeClr val="bg1"/>
                </a:solidFill>
                <a:latin typeface="微软雅黑" panose="020B0503020204020204" pitchFamily="34" charset="-122"/>
                <a:ea typeface="微软雅黑" panose="020B0503020204020204" pitchFamily="34" charset="-122"/>
              </a:rPr>
              <a:t>开发人员 显示代码组件的组织结构。</a:t>
            </a:r>
            <a:endParaRPr lang="en-US" altLang="zh-CN" dirty="0">
              <a:solidFill>
                <a:schemeClr val="bg1"/>
              </a:solidFill>
              <a:latin typeface="微软雅黑" panose="020B0503020204020204" pitchFamily="34" charset="-122"/>
              <a:ea typeface="微软雅黑" panose="020B0503020204020204" pitchFamily="34" charset="-122"/>
            </a:endParaRPr>
          </a:p>
        </p:txBody>
      </p:sp>
      <p:grpSp>
        <p:nvGrpSpPr>
          <p:cNvPr id="6" name="组合 5">
            <a:extLst>
              <a:ext uri="{FF2B5EF4-FFF2-40B4-BE49-F238E27FC236}">
                <a16:creationId xmlns="" xmlns:a16="http://schemas.microsoft.com/office/drawing/2014/main" id="{4BA89E37-99A1-41CF-BCF8-476E14A8CFBE}"/>
              </a:ext>
            </a:extLst>
          </p:cNvPr>
          <p:cNvGrpSpPr/>
          <p:nvPr/>
        </p:nvGrpSpPr>
        <p:grpSpPr>
          <a:xfrm>
            <a:off x="7375498" y="1705048"/>
            <a:ext cx="2123779" cy="866727"/>
            <a:chOff x="6836987" y="1433561"/>
            <a:chExt cx="2168730" cy="466451"/>
          </a:xfrm>
        </p:grpSpPr>
        <p:sp>
          <p:nvSpPr>
            <p:cNvPr id="17" name="矩形 16"/>
            <p:cNvSpPr/>
            <p:nvPr/>
          </p:nvSpPr>
          <p:spPr>
            <a:xfrm>
              <a:off x="6836987" y="1433561"/>
              <a:ext cx="2114783" cy="387041"/>
            </a:xfrm>
            <a:prstGeom prst="rect">
              <a:avLst/>
            </a:prstGeom>
            <a:solidFill>
              <a:srgbClr val="AC6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8" name="文本框 17"/>
            <p:cNvSpPr txBox="1"/>
            <p:nvPr/>
          </p:nvSpPr>
          <p:spPr>
            <a:xfrm>
              <a:off x="6865212" y="1530680"/>
              <a:ext cx="2140505" cy="369332"/>
            </a:xfrm>
            <a:prstGeom prst="rect">
              <a:avLst/>
            </a:prstGeom>
            <a:noFill/>
            <a:ln>
              <a:noFill/>
            </a:ln>
          </p:spPr>
          <p:txBody>
            <a:bodyPr wrap="square" rtlCol="0">
              <a:spAutoFit/>
            </a:bodyPr>
            <a:lstStyle/>
            <a:p>
              <a:pPr algn="ctr" defTabSz="685800"/>
              <a:r>
                <a:rPr lang="zh-CN" altLang="en-US" b="1" dirty="0">
                  <a:solidFill>
                    <a:prstClr val="white"/>
                  </a:solidFill>
                </a:rPr>
                <a:t>组件视图</a:t>
              </a:r>
            </a:p>
          </p:txBody>
        </p:sp>
      </p:grpSp>
      <p:sp>
        <p:nvSpPr>
          <p:cNvPr id="20" name="文本框 19"/>
          <p:cNvSpPr txBox="1"/>
          <p:nvPr/>
        </p:nvSpPr>
        <p:spPr>
          <a:xfrm>
            <a:off x="8026460" y="4419603"/>
            <a:ext cx="2616152" cy="1754326"/>
          </a:xfrm>
          <a:prstGeom prst="rect">
            <a:avLst/>
          </a:prstGeom>
          <a:noFill/>
        </p:spPr>
        <p:txBody>
          <a:bodyPr wrap="square" rtlCol="0">
            <a:spAutoFit/>
          </a:bodyPr>
          <a:lstStyle/>
          <a:p>
            <a:pPr algn="ctr" defTabSz="685800"/>
            <a:r>
              <a:rPr lang="zh-CN" altLang="en-US" dirty="0">
                <a:solidFill>
                  <a:schemeClr val="bg1"/>
                </a:solidFill>
                <a:latin typeface="微软雅黑" panose="020B0503020204020204" pitchFamily="34" charset="-122"/>
                <a:ea typeface="微软雅黑" panose="020B0503020204020204" pitchFamily="34" charset="-122"/>
              </a:rPr>
              <a:t>开发人员、系统集成人员、测试人员 显示系统的具体部署。部署是指将系统配置到由计算机和设备组成的物理结构上。</a:t>
            </a:r>
            <a:endParaRPr lang="en-US" altLang="zh-CN" dirty="0">
              <a:solidFill>
                <a:schemeClr val="bg1"/>
              </a:solidFill>
              <a:latin typeface="微软雅黑" panose="020B0503020204020204" pitchFamily="34" charset="-122"/>
              <a:ea typeface="微软雅黑" panose="020B0503020204020204" pitchFamily="34" charset="-122"/>
            </a:endParaRPr>
          </a:p>
        </p:txBody>
      </p:sp>
      <p:grpSp>
        <p:nvGrpSpPr>
          <p:cNvPr id="15" name="组合 14">
            <a:extLst>
              <a:ext uri="{FF2B5EF4-FFF2-40B4-BE49-F238E27FC236}">
                <a16:creationId xmlns="" xmlns:a16="http://schemas.microsoft.com/office/drawing/2014/main" id="{052C3824-E6AB-4AE4-8D41-97ECAE524484}"/>
              </a:ext>
            </a:extLst>
          </p:cNvPr>
          <p:cNvGrpSpPr/>
          <p:nvPr/>
        </p:nvGrpSpPr>
        <p:grpSpPr>
          <a:xfrm>
            <a:off x="7366323" y="3630131"/>
            <a:ext cx="2197724" cy="865038"/>
            <a:chOff x="9516568" y="1422611"/>
            <a:chExt cx="2709901" cy="455885"/>
          </a:xfrm>
        </p:grpSpPr>
        <p:sp>
          <p:nvSpPr>
            <p:cNvPr id="21" name="矩形 20"/>
            <p:cNvSpPr/>
            <p:nvPr/>
          </p:nvSpPr>
          <p:spPr>
            <a:xfrm>
              <a:off x="9516568" y="1422611"/>
              <a:ext cx="2675432" cy="387041"/>
            </a:xfrm>
            <a:prstGeom prst="rect">
              <a:avLst/>
            </a:prstGeom>
            <a:solidFill>
              <a:srgbClr val="AC6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22" name="文本框 21"/>
            <p:cNvSpPr txBox="1"/>
            <p:nvPr/>
          </p:nvSpPr>
          <p:spPr>
            <a:xfrm>
              <a:off x="9525314" y="1509164"/>
              <a:ext cx="2701155" cy="369332"/>
            </a:xfrm>
            <a:prstGeom prst="rect">
              <a:avLst/>
            </a:prstGeom>
            <a:noFill/>
            <a:ln>
              <a:noFill/>
            </a:ln>
          </p:spPr>
          <p:txBody>
            <a:bodyPr wrap="square" rtlCol="0">
              <a:spAutoFit/>
            </a:bodyPr>
            <a:lstStyle/>
            <a:p>
              <a:pPr algn="ctr" defTabSz="685800"/>
              <a:r>
                <a:rPr lang="zh-CN" altLang="en-US" b="1" dirty="0">
                  <a:solidFill>
                    <a:prstClr val="white"/>
                  </a:solidFill>
                </a:rPr>
                <a:t>配置视图</a:t>
              </a:r>
            </a:p>
          </p:txBody>
        </p:sp>
      </p:grpSp>
      <p:grpSp>
        <p:nvGrpSpPr>
          <p:cNvPr id="28" name="组合 27">
            <a:extLst>
              <a:ext uri="{FF2B5EF4-FFF2-40B4-BE49-F238E27FC236}">
                <a16:creationId xmlns="" xmlns:a16="http://schemas.microsoft.com/office/drawing/2014/main" id="{513C25FA-37FD-426B-9B28-990EFCCDB89B}"/>
              </a:ext>
            </a:extLst>
          </p:cNvPr>
          <p:cNvGrpSpPr/>
          <p:nvPr/>
        </p:nvGrpSpPr>
        <p:grpSpPr>
          <a:xfrm>
            <a:off x="4443964" y="2419469"/>
            <a:ext cx="2906345" cy="1210663"/>
            <a:chOff x="4451058" y="2693680"/>
            <a:chExt cx="2906345" cy="1210663"/>
          </a:xfrm>
        </p:grpSpPr>
        <p:sp>
          <p:nvSpPr>
            <p:cNvPr id="27" name="矩形 26">
              <a:extLst>
                <a:ext uri="{FF2B5EF4-FFF2-40B4-BE49-F238E27FC236}">
                  <a16:creationId xmlns="" xmlns:a16="http://schemas.microsoft.com/office/drawing/2014/main" id="{412B5AEA-A36D-4DA6-A754-CDABA94D4E37}"/>
                </a:ext>
              </a:extLst>
            </p:cNvPr>
            <p:cNvSpPr/>
            <p:nvPr/>
          </p:nvSpPr>
          <p:spPr>
            <a:xfrm>
              <a:off x="4451058" y="2693680"/>
              <a:ext cx="2906345" cy="1210663"/>
            </a:xfrm>
            <a:prstGeom prst="rect">
              <a:avLst/>
            </a:prstGeom>
            <a:solidFill>
              <a:srgbClr val="AC667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SG" altLang="en-US"/>
            </a:p>
          </p:txBody>
        </p:sp>
        <p:sp>
          <p:nvSpPr>
            <p:cNvPr id="25" name="文本框 24">
              <a:extLst>
                <a:ext uri="{FF2B5EF4-FFF2-40B4-BE49-F238E27FC236}">
                  <a16:creationId xmlns="" xmlns:a16="http://schemas.microsoft.com/office/drawing/2014/main" id="{B3C98113-E0A4-4063-A412-520D0FDEFB4D}"/>
                </a:ext>
              </a:extLst>
            </p:cNvPr>
            <p:cNvSpPr txBox="1"/>
            <p:nvPr/>
          </p:nvSpPr>
          <p:spPr>
            <a:xfrm>
              <a:off x="4535316" y="3068178"/>
              <a:ext cx="2723642" cy="461665"/>
            </a:xfrm>
            <a:prstGeom prst="rect">
              <a:avLst/>
            </a:prstGeom>
            <a:noFill/>
          </p:spPr>
          <p:txBody>
            <a:bodyPr wrap="square" rtlCol="0">
              <a:spAutoFit/>
            </a:bodyPr>
            <a:lstStyle/>
            <a:p>
              <a:pPr algn="ctr" defTabSz="685800"/>
              <a:r>
                <a:rPr lang="en-US" altLang="zh-CN" sz="2400" b="1" dirty="0">
                  <a:solidFill>
                    <a:srgbClr val="FFFFFF"/>
                  </a:solidFill>
                  <a:latin typeface="+mn-ea"/>
                </a:rPr>
                <a:t>UML</a:t>
              </a:r>
              <a:r>
                <a:rPr lang="zh-CN" altLang="en-US" sz="2400" b="1" dirty="0">
                  <a:solidFill>
                    <a:srgbClr val="FFFFFF"/>
                  </a:solidFill>
                  <a:latin typeface="+mn-ea"/>
                </a:rPr>
                <a:t>视图</a:t>
              </a:r>
              <a:endParaRPr lang="en-US" altLang="zh-CN" sz="2400" b="1" dirty="0">
                <a:solidFill>
                  <a:srgbClr val="FFFFFF"/>
                </a:solidFill>
                <a:latin typeface="+mn-ea"/>
              </a:endParaRPr>
            </a:p>
          </p:txBody>
        </p:sp>
      </p:grpSp>
    </p:spTree>
    <p:extLst>
      <p:ext uri="{BB962C8B-B14F-4D97-AF65-F5344CB8AC3E}">
        <p14:creationId xmlns:p14="http://schemas.microsoft.com/office/powerpoint/2010/main" val="219546329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4</a:t>
            </a:r>
            <a:endParaRPr lang="zh-CN" altLang="en-US" sz="50000" dirty="0">
              <a:solidFill>
                <a:schemeClr val="bg1"/>
              </a:solidFill>
            </a:endParaRPr>
          </a:p>
        </p:txBody>
      </p:sp>
      <p:sp>
        <p:nvSpPr>
          <p:cNvPr id="4" name="矩形 3"/>
          <p:cNvSpPr/>
          <p:nvPr/>
        </p:nvSpPr>
        <p:spPr>
          <a:xfrm>
            <a:off x="5939232" y="1843510"/>
            <a:ext cx="2430470" cy="884599"/>
          </a:xfrm>
          <a:prstGeom prst="rect">
            <a:avLst/>
          </a:prstGeom>
        </p:spPr>
        <p:txBody>
          <a:bodyPr wrap="none" lIns="91438" tIns="45719" rIns="91438" bIns="45719">
            <a:spAutoFit/>
          </a:bodyPr>
          <a:lstStyle/>
          <a:p>
            <a:pPr>
              <a:lnSpc>
                <a:spcPct val="130000"/>
              </a:lnSpc>
            </a:pPr>
            <a:r>
              <a:rPr kumimoji="1" lang="en-US" altLang="zh-CN" sz="4400" b="1" dirty="0">
                <a:solidFill>
                  <a:srgbClr val="FFFFFF"/>
                </a:solidFill>
                <a:latin typeface="Century Gothic"/>
                <a:ea typeface="微软雅黑"/>
              </a:rPr>
              <a:t>UML</a:t>
            </a:r>
            <a:r>
              <a:rPr kumimoji="1" lang="zh-CN" altLang="en-US" sz="4400" b="1" dirty="0">
                <a:solidFill>
                  <a:srgbClr val="FFFFFF"/>
                </a:solidFill>
                <a:latin typeface="Century Gothic"/>
                <a:ea typeface="微软雅黑"/>
              </a:rPr>
              <a:t>的图</a:t>
            </a:r>
            <a:endParaRPr kumimoji="1" lang="en-US" altLang="zh-CN" sz="4400" b="1" dirty="0">
              <a:solidFill>
                <a:srgbClr val="FFFFFF"/>
              </a:solidFill>
              <a:latin typeface="Century Gothic"/>
              <a:ea typeface="微软雅黑"/>
            </a:endParaRPr>
          </a:p>
        </p:txBody>
      </p:sp>
      <p:sp>
        <p:nvSpPr>
          <p:cNvPr id="5" name="文本框 4"/>
          <p:cNvSpPr txBox="1"/>
          <p:nvPr/>
        </p:nvSpPr>
        <p:spPr>
          <a:xfrm>
            <a:off x="5922756" y="3448050"/>
            <a:ext cx="4859544" cy="625171"/>
          </a:xfrm>
          <a:prstGeom prst="rect">
            <a:avLst/>
          </a:prstGeom>
          <a:noFill/>
        </p:spPr>
        <p:txBody>
          <a:bodyPr wrap="square" rtlCol="0">
            <a:spAutoFit/>
          </a:bodyPr>
          <a:lstStyle/>
          <a:p>
            <a:pPr>
              <a:lnSpc>
                <a:spcPct val="130000"/>
              </a:lnSpc>
            </a:pPr>
            <a:r>
              <a:rPr lang="zh-CN" altLang="en-US" sz="1400" dirty="0">
                <a:solidFill>
                  <a:schemeClr val="bg1"/>
                </a:solidFill>
                <a:latin typeface="微软雅黑" panose="020B0503020204020204" pitchFamily="34" charset="-122"/>
                <a:ea typeface="微软雅黑" panose="020B0503020204020204" pitchFamily="34" charset="-122"/>
              </a:rPr>
              <a:t>是模型元素集的图形表示，通常是由弧（关系）和顶点（其他模型元素）相互连接构成的。</a:t>
            </a:r>
          </a:p>
        </p:txBody>
      </p:sp>
    </p:spTree>
    <p:extLst>
      <p:ext uri="{BB962C8B-B14F-4D97-AF65-F5344CB8AC3E}">
        <p14:creationId xmlns:p14="http://schemas.microsoft.com/office/powerpoint/2010/main" val="208302337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066C97FA-04B8-43FD-8031-FE0C20C6EDE6}"/>
              </a:ext>
            </a:extLst>
          </p:cNvPr>
          <p:cNvSpPr>
            <a:spLocks noGrp="1"/>
          </p:cNvSpPr>
          <p:nvPr>
            <p:ph type="body" sz="quarter" idx="10"/>
          </p:nvPr>
        </p:nvSpPr>
        <p:spPr>
          <a:prstGeom prst="rect">
            <a:avLst/>
          </a:prstGeom>
        </p:spPr>
        <p:txBody>
          <a:bodyPr/>
          <a:lstStyle/>
          <a:p>
            <a:pPr algn="ctr"/>
            <a:r>
              <a:rPr lang="zh-CN" altLang="en-US" dirty="0"/>
              <a:t>课堂提问</a:t>
            </a:r>
            <a:endParaRPr lang="zh-SG" altLang="en-US" dirty="0"/>
          </a:p>
          <a:p>
            <a:pPr algn="ctr"/>
            <a:endParaRPr lang="zh-SG" altLang="en-US" dirty="0"/>
          </a:p>
        </p:txBody>
      </p:sp>
      <p:sp>
        <p:nvSpPr>
          <p:cNvPr id="3" name="矩形 2">
            <a:extLst>
              <a:ext uri="{FF2B5EF4-FFF2-40B4-BE49-F238E27FC236}">
                <a16:creationId xmlns="" xmlns:a16="http://schemas.microsoft.com/office/drawing/2014/main" id="{BBF63D5B-CCD0-4088-9808-C4ABE8DB0BF0}"/>
              </a:ext>
            </a:extLst>
          </p:cNvPr>
          <p:cNvSpPr/>
          <p:nvPr/>
        </p:nvSpPr>
        <p:spPr>
          <a:xfrm>
            <a:off x="630632" y="1865805"/>
            <a:ext cx="8677375" cy="523220"/>
          </a:xfrm>
          <a:prstGeom prst="rect">
            <a:avLst/>
          </a:prstGeom>
        </p:spPr>
        <p:txBody>
          <a:bodyPr wrap="none">
            <a:spAutoFit/>
          </a:bodyPr>
          <a:lstStyle/>
          <a:p>
            <a:pPr algn="just">
              <a:spcAft>
                <a:spcPts val="0"/>
              </a:spcAft>
            </a:pPr>
            <a:r>
              <a:rPr lang="en-US" altLang="zh-SG" sz="2800" kern="100" dirty="0">
                <a:latin typeface="+mn-ea"/>
              </a:rPr>
              <a:t>3.  UML</a:t>
            </a:r>
            <a:r>
              <a:rPr lang="zh-CN" altLang="zh-SG" sz="2800" kern="100" dirty="0">
                <a:latin typeface="+mn-ea"/>
              </a:rPr>
              <a:t>的</a:t>
            </a:r>
            <a:r>
              <a:rPr lang="zh-CN" altLang="en-US" sz="2800" kern="100" dirty="0">
                <a:latin typeface="+mn-ea"/>
              </a:rPr>
              <a:t>的图有几种？请试着列举几种（至少三种）</a:t>
            </a:r>
            <a:endParaRPr lang="zh-CN" altLang="zh-SG" sz="2800" kern="100" dirty="0">
              <a:latin typeface="+mn-ea"/>
            </a:endParaRPr>
          </a:p>
        </p:txBody>
      </p:sp>
      <p:sp>
        <p:nvSpPr>
          <p:cNvPr id="4" name="矩形 3">
            <a:extLst>
              <a:ext uri="{FF2B5EF4-FFF2-40B4-BE49-F238E27FC236}">
                <a16:creationId xmlns="" xmlns:a16="http://schemas.microsoft.com/office/drawing/2014/main" id="{C2632BA0-BD3A-4B29-857A-B79F876C011E}"/>
              </a:ext>
            </a:extLst>
          </p:cNvPr>
          <p:cNvSpPr/>
          <p:nvPr/>
        </p:nvSpPr>
        <p:spPr>
          <a:xfrm>
            <a:off x="640735" y="3097287"/>
            <a:ext cx="10466363" cy="830997"/>
          </a:xfrm>
          <a:prstGeom prst="rect">
            <a:avLst/>
          </a:prstGeom>
        </p:spPr>
        <p:txBody>
          <a:bodyPr wrap="square">
            <a:spAutoFit/>
          </a:bodyPr>
          <a:lstStyle/>
          <a:p>
            <a:pPr algn="just">
              <a:spcAft>
                <a:spcPts val="0"/>
              </a:spcAft>
            </a:pPr>
            <a:r>
              <a:rPr lang="zh-CN" altLang="en-US" sz="2400" kern="100" dirty="0">
                <a:latin typeface="+mn-ea"/>
              </a:rPr>
              <a:t>       一共</a:t>
            </a:r>
            <a:r>
              <a:rPr lang="en-US" altLang="zh-CN" sz="2400" kern="100" dirty="0">
                <a:latin typeface="+mn-ea"/>
              </a:rPr>
              <a:t>13</a:t>
            </a:r>
            <a:r>
              <a:rPr lang="zh-CN" altLang="en-US" sz="2400" kern="100" dirty="0">
                <a:latin typeface="+mn-ea"/>
              </a:rPr>
              <a:t>种图，有：用例图，类图，活动图，对象图，包图，复合结构图，顺序图，交互概要图，协作图，时间图，状态图，构建图，部署图</a:t>
            </a:r>
            <a:endParaRPr lang="zh-CN" altLang="zh-SG" sz="2400" kern="100" dirty="0">
              <a:latin typeface="+mn-ea"/>
            </a:endParaRPr>
          </a:p>
        </p:txBody>
      </p:sp>
    </p:spTree>
    <p:extLst>
      <p:ext uri="{BB962C8B-B14F-4D97-AF65-F5344CB8AC3E}">
        <p14:creationId xmlns:p14="http://schemas.microsoft.com/office/powerpoint/2010/main" val="357339511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00400" y="-609401"/>
            <a:ext cx="4610100" cy="7786747"/>
          </a:xfrm>
          <a:prstGeom prst="rect">
            <a:avLst/>
          </a:prstGeom>
          <a:noFill/>
        </p:spPr>
        <p:txBody>
          <a:bodyPr wrap="square" rtlCol="0">
            <a:spAutoFit/>
          </a:bodyPr>
          <a:lstStyle/>
          <a:p>
            <a:r>
              <a:rPr lang="en-US" altLang="zh-CN" sz="50000" dirty="0">
                <a:solidFill>
                  <a:schemeClr val="bg1"/>
                </a:solidFill>
              </a:rPr>
              <a:t>1</a:t>
            </a:r>
            <a:endParaRPr lang="zh-CN" altLang="en-US" sz="50000" dirty="0">
              <a:solidFill>
                <a:schemeClr val="bg1"/>
              </a:solidFill>
            </a:endParaRPr>
          </a:p>
        </p:txBody>
      </p:sp>
      <p:sp>
        <p:nvSpPr>
          <p:cNvPr id="4" name="矩形 3"/>
          <p:cNvSpPr/>
          <p:nvPr/>
        </p:nvSpPr>
        <p:spPr>
          <a:xfrm>
            <a:off x="5939232" y="1843510"/>
            <a:ext cx="3558984" cy="884599"/>
          </a:xfrm>
          <a:prstGeom prst="rect">
            <a:avLst/>
          </a:prstGeom>
        </p:spPr>
        <p:txBody>
          <a:bodyPr wrap="none" lIns="91438" tIns="45719" rIns="91438" bIns="45719">
            <a:spAutoFit/>
          </a:bodyPr>
          <a:lstStyle/>
          <a:p>
            <a:pPr>
              <a:lnSpc>
                <a:spcPct val="130000"/>
              </a:lnSpc>
            </a:pPr>
            <a:r>
              <a:rPr kumimoji="1" lang="zh-CN" altLang="en-US" sz="4400" b="1" dirty="0">
                <a:solidFill>
                  <a:srgbClr val="FFFFFF"/>
                </a:solidFill>
                <a:latin typeface="Century Gothic"/>
                <a:ea typeface="微软雅黑"/>
              </a:rPr>
              <a:t>初步认识</a:t>
            </a:r>
            <a:r>
              <a:rPr kumimoji="1" lang="en-US" altLang="zh-CN" sz="4400" b="1" dirty="0">
                <a:solidFill>
                  <a:srgbClr val="FFFFFF"/>
                </a:solidFill>
                <a:latin typeface="Century Gothic"/>
                <a:ea typeface="微软雅黑"/>
              </a:rPr>
              <a:t>UML</a:t>
            </a:r>
          </a:p>
        </p:txBody>
      </p:sp>
      <p:sp>
        <p:nvSpPr>
          <p:cNvPr id="5" name="文本框 4"/>
          <p:cNvSpPr txBox="1"/>
          <p:nvPr/>
        </p:nvSpPr>
        <p:spPr>
          <a:xfrm>
            <a:off x="5922756" y="3448050"/>
            <a:ext cx="4859544" cy="701346"/>
          </a:xfrm>
          <a:prstGeom prst="rect">
            <a:avLst/>
          </a:prstGeom>
          <a:noFill/>
        </p:spPr>
        <p:txBody>
          <a:bodyPr wrap="square" rtlCol="0">
            <a:spAutoFit/>
          </a:bodyPr>
          <a:lstStyle/>
          <a:p>
            <a:pPr>
              <a:lnSpc>
                <a:spcPct val="130000"/>
              </a:lnSpc>
            </a:pPr>
            <a:r>
              <a:rPr lang="en-US" altLang="zh-CN" sz="1600" dirty="0">
                <a:solidFill>
                  <a:schemeClr val="bg1"/>
                </a:solidFill>
                <a:latin typeface="微软雅黑" panose="020B0503020204020204" pitchFamily="34" charset="-122"/>
                <a:ea typeface="微软雅黑" panose="020B0503020204020204" pitchFamily="34" charset="-122"/>
              </a:rPr>
              <a:t>UML</a:t>
            </a:r>
            <a:r>
              <a:rPr lang="zh-CN" altLang="en-US" sz="1600" dirty="0">
                <a:solidFill>
                  <a:schemeClr val="bg1"/>
                </a:solidFill>
                <a:latin typeface="微软雅黑" panose="020B0503020204020204" pitchFamily="34" charset="-122"/>
                <a:ea typeface="微软雅黑" panose="020B0503020204020204" pitchFamily="34" charset="-122"/>
              </a:rPr>
              <a:t>是一种能够描述问题、描述解决方案、起到沟通作用的语言。</a:t>
            </a:r>
          </a:p>
        </p:txBody>
      </p:sp>
    </p:spTree>
    <p:extLst>
      <p:ext uri="{BB962C8B-B14F-4D97-AF65-F5344CB8AC3E}">
        <p14:creationId xmlns:p14="http://schemas.microsoft.com/office/powerpoint/2010/main" val="190376684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 xmlns:a16="http://schemas.microsoft.com/office/drawing/2014/main" id="{B80DC7F7-C95B-4C7A-867D-081310531A4E}"/>
              </a:ext>
            </a:extLst>
          </p:cNvPr>
          <p:cNvSpPr/>
          <p:nvPr/>
        </p:nvSpPr>
        <p:spPr>
          <a:xfrm>
            <a:off x="548640" y="4290646"/>
            <a:ext cx="5964702" cy="23083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pic>
        <p:nvPicPr>
          <p:cNvPr id="11266" name="Picture 2" descr="https://upload.wikimedia.org/wikipedia/commons/thumb/7/74/Uml_diagram.svg/850px-Uml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5687" y="869449"/>
            <a:ext cx="9100625" cy="5119101"/>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 xmlns:a16="http://schemas.microsoft.com/office/drawing/2014/main" id="{3EC52E39-71C3-4DDA-A108-E049197C7F0A}"/>
              </a:ext>
            </a:extLst>
          </p:cNvPr>
          <p:cNvSpPr txBox="1"/>
          <p:nvPr/>
        </p:nvSpPr>
        <p:spPr>
          <a:xfrm>
            <a:off x="745587" y="4403188"/>
            <a:ext cx="6217919" cy="2308324"/>
          </a:xfrm>
          <a:prstGeom prst="rect">
            <a:avLst/>
          </a:prstGeom>
          <a:noFill/>
        </p:spPr>
        <p:txBody>
          <a:bodyPr wrap="square" rtlCol="0">
            <a:spAutoFit/>
          </a:bodyPr>
          <a:lstStyle/>
          <a:p>
            <a:r>
              <a:rPr lang="en-US" altLang="zh-CN" sz="2400" dirty="0">
                <a:solidFill>
                  <a:srgbClr val="FFFFFF"/>
                </a:solidFill>
                <a:latin typeface="+mj-ea"/>
                <a:ea typeface="+mj-ea"/>
              </a:rPr>
              <a:t>UML</a:t>
            </a:r>
            <a:r>
              <a:rPr lang="zh-CN" altLang="en-US" sz="2400" dirty="0">
                <a:solidFill>
                  <a:srgbClr val="FFFFFF"/>
                </a:solidFill>
                <a:latin typeface="+mj-ea"/>
                <a:ea typeface="+mj-ea"/>
              </a:rPr>
              <a:t>一共有</a:t>
            </a:r>
            <a:r>
              <a:rPr lang="en-US" altLang="zh-CN" sz="2400" dirty="0">
                <a:solidFill>
                  <a:srgbClr val="FFFFFF"/>
                </a:solidFill>
                <a:latin typeface="+mj-ea"/>
                <a:ea typeface="+mj-ea"/>
              </a:rPr>
              <a:t>13</a:t>
            </a:r>
            <a:r>
              <a:rPr lang="zh-CN" altLang="en-US" sz="2400" dirty="0">
                <a:solidFill>
                  <a:srgbClr val="FFFFFF"/>
                </a:solidFill>
                <a:latin typeface="+mj-ea"/>
                <a:ea typeface="+mj-ea"/>
              </a:rPr>
              <a:t>种图，其中</a:t>
            </a:r>
            <a:endParaRPr lang="en-US" altLang="zh-CN" sz="2400" dirty="0">
              <a:solidFill>
                <a:srgbClr val="FFFFFF"/>
              </a:solidFill>
              <a:latin typeface="+mj-ea"/>
              <a:ea typeface="+mj-ea"/>
            </a:endParaRPr>
          </a:p>
          <a:p>
            <a:r>
              <a:rPr lang="en-US" altLang="zh-CN" sz="2400" b="1" dirty="0">
                <a:solidFill>
                  <a:srgbClr val="FFFFFF"/>
                </a:solidFill>
                <a:latin typeface="+mj-ea"/>
                <a:ea typeface="+mj-ea"/>
              </a:rPr>
              <a:t>UML</a:t>
            </a:r>
            <a:r>
              <a:rPr lang="zh-CN" altLang="en-US" sz="2400" b="1" dirty="0">
                <a:solidFill>
                  <a:srgbClr val="FFFFFF"/>
                </a:solidFill>
                <a:latin typeface="+mj-ea"/>
                <a:ea typeface="+mj-ea"/>
              </a:rPr>
              <a:t>静态图包括：</a:t>
            </a:r>
            <a:endParaRPr lang="zh-CN" altLang="en-US" sz="2400" dirty="0">
              <a:solidFill>
                <a:srgbClr val="FFFFFF"/>
              </a:solidFill>
              <a:latin typeface="+mj-ea"/>
              <a:ea typeface="+mj-ea"/>
            </a:endParaRPr>
          </a:p>
          <a:p>
            <a:r>
              <a:rPr lang="zh-CN" altLang="en-US" sz="2400" dirty="0">
                <a:solidFill>
                  <a:srgbClr val="FFFFFF"/>
                </a:solidFill>
                <a:latin typeface="+mj-ea"/>
                <a:ea typeface="+mj-ea"/>
              </a:rPr>
              <a:t>用例图，类图，组件图，对象图，部署图</a:t>
            </a:r>
          </a:p>
          <a:p>
            <a:r>
              <a:rPr lang="en-US" altLang="zh-CN" sz="2400" b="1" dirty="0">
                <a:solidFill>
                  <a:srgbClr val="FFFFFF"/>
                </a:solidFill>
                <a:latin typeface="+mj-ea"/>
                <a:ea typeface="+mj-ea"/>
              </a:rPr>
              <a:t>UML</a:t>
            </a:r>
            <a:r>
              <a:rPr lang="zh-CN" altLang="en-US" sz="2400" b="1" dirty="0">
                <a:solidFill>
                  <a:srgbClr val="FFFFFF"/>
                </a:solidFill>
                <a:latin typeface="+mj-ea"/>
                <a:ea typeface="+mj-ea"/>
              </a:rPr>
              <a:t>动态图包括：</a:t>
            </a:r>
            <a:endParaRPr lang="zh-CN" altLang="en-US" sz="2400" dirty="0">
              <a:solidFill>
                <a:srgbClr val="FFFFFF"/>
              </a:solidFill>
              <a:latin typeface="+mj-ea"/>
              <a:ea typeface="+mj-ea"/>
            </a:endParaRPr>
          </a:p>
          <a:p>
            <a:r>
              <a:rPr lang="zh-CN" altLang="en-US" sz="2400" dirty="0">
                <a:solidFill>
                  <a:srgbClr val="FFFFFF"/>
                </a:solidFill>
                <a:latin typeface="+mj-ea"/>
                <a:ea typeface="+mj-ea"/>
              </a:rPr>
              <a:t>活动图，状态图，时序图，协作图</a:t>
            </a:r>
          </a:p>
          <a:p>
            <a:endParaRPr lang="zh-SG" altLang="en-US" sz="2400" dirty="0">
              <a:solidFill>
                <a:srgbClr val="FFFFFF"/>
              </a:solidFill>
              <a:latin typeface="+mj-ea"/>
              <a:ea typeface="+mj-ea"/>
            </a:endParaRPr>
          </a:p>
        </p:txBody>
      </p:sp>
      <p:sp>
        <p:nvSpPr>
          <p:cNvPr id="4" name="文本占位符 1">
            <a:extLst>
              <a:ext uri="{FF2B5EF4-FFF2-40B4-BE49-F238E27FC236}">
                <a16:creationId xmlns="" xmlns:a16="http://schemas.microsoft.com/office/drawing/2014/main" id="{F994324F-E0A9-4AEE-8873-69D7803A5F82}"/>
              </a:ext>
            </a:extLst>
          </p:cNvPr>
          <p:cNvSpPr>
            <a:spLocks noGrp="1"/>
          </p:cNvSpPr>
          <p:nvPr>
            <p:ph type="body" sz="quarter" idx="10"/>
          </p:nvPr>
        </p:nvSpPr>
        <p:spPr>
          <a:xfrm>
            <a:off x="3805632" y="379640"/>
            <a:ext cx="4136571" cy="362404"/>
          </a:xfrm>
        </p:spPr>
        <p:txBody>
          <a:bodyPr/>
          <a:lstStyle/>
          <a:p>
            <a:pPr algn="ctr"/>
            <a:r>
              <a:rPr lang="en-US" altLang="zh-CN" b="0" dirty="0">
                <a:latin typeface="+mj-ea"/>
                <a:ea typeface="+mj-ea"/>
              </a:rPr>
              <a:t>UML13</a:t>
            </a:r>
            <a:r>
              <a:rPr lang="zh-CN" altLang="en-US" b="0" dirty="0">
                <a:latin typeface="+mj-ea"/>
                <a:ea typeface="+mj-ea"/>
              </a:rPr>
              <a:t>种图</a:t>
            </a:r>
          </a:p>
        </p:txBody>
      </p:sp>
    </p:spTree>
    <p:extLst>
      <p:ext uri="{BB962C8B-B14F-4D97-AF65-F5344CB8AC3E}">
        <p14:creationId xmlns:p14="http://schemas.microsoft.com/office/powerpoint/2010/main" val="229820823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 xmlns:a16="http://schemas.microsoft.com/office/drawing/2014/main" id="{EB666CD0-E275-4B28-B251-55B35033245F}"/>
              </a:ext>
            </a:extLst>
          </p:cNvPr>
          <p:cNvSpPr/>
          <p:nvPr/>
        </p:nvSpPr>
        <p:spPr>
          <a:xfrm>
            <a:off x="0" y="5725550"/>
            <a:ext cx="12192000" cy="123795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r>
              <a:rPr lang="zh-CN" altLang="en-US" b="0" dirty="0"/>
              <a:t>用例图（</a:t>
            </a:r>
            <a:r>
              <a:rPr lang="en-US" altLang="zh-CN" b="0" dirty="0"/>
              <a:t>Use case diagram</a:t>
            </a:r>
            <a:r>
              <a:rPr lang="zh-CN" altLang="en-US" b="0" dirty="0"/>
              <a:t>）</a:t>
            </a:r>
            <a:endParaRPr lang="zh-CN" altLang="en-US" dirty="0"/>
          </a:p>
        </p:txBody>
      </p:sp>
      <p:pic>
        <p:nvPicPr>
          <p:cNvPr id="18434" name="Picture 2" descr="https://upload.wikimedia.org/wikipedia/commons/thumb/7/71/UML_Use_Case_diagram.svg/513px-UML_Use_Case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0474" y="926218"/>
            <a:ext cx="8446886" cy="500556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1566639" y="5725551"/>
            <a:ext cx="9058721" cy="1005788"/>
          </a:xfrm>
          <a:prstGeom prst="rect">
            <a:avLst/>
          </a:prstGeom>
          <a:noFill/>
        </p:spPr>
        <p:txBody>
          <a:bodyPr wrap="square" rtlCol="0">
            <a:spAutoFit/>
          </a:bodyPr>
          <a:lstStyle/>
          <a:p>
            <a:pPr algn="ctr">
              <a:lnSpc>
                <a:spcPct val="130000"/>
              </a:lnSpc>
            </a:pPr>
            <a:r>
              <a:rPr lang="zh-CN" altLang="en-US" sz="2400" dirty="0">
                <a:solidFill>
                  <a:srgbClr val="FFFFFF"/>
                </a:solidFill>
                <a:latin typeface="微软雅黑" panose="020B0503020204020204" pitchFamily="34" charset="-122"/>
                <a:ea typeface="微软雅黑" panose="020B0503020204020204" pitchFamily="34" charset="-122"/>
              </a:rPr>
              <a:t>用例图</a:t>
            </a:r>
            <a:r>
              <a:rPr lang="en-US" altLang="zh-CN" sz="2400" dirty="0">
                <a:solidFill>
                  <a:srgbClr val="FFFFFF"/>
                </a:solidFill>
                <a:latin typeface="微软雅黑" panose="020B0503020204020204" pitchFamily="34" charset="-122"/>
                <a:ea typeface="微软雅黑" panose="020B0503020204020204" pitchFamily="34" charset="-122"/>
              </a:rPr>
              <a:t>Use case diagrams</a:t>
            </a:r>
            <a:r>
              <a:rPr lang="zh-CN" altLang="en-US" sz="2400" dirty="0">
                <a:solidFill>
                  <a:srgbClr val="FFFFFF"/>
                </a:solidFill>
                <a:latin typeface="微软雅黑" panose="020B0503020204020204" pitchFamily="34" charset="-122"/>
                <a:ea typeface="微软雅黑" panose="020B0503020204020204" pitchFamily="34" charset="-122"/>
              </a:rPr>
              <a:t>描述了作为一个外部的观察者的视角对系统的印象。强调这个系统是什么而不是这个系统怎么工作。</a:t>
            </a:r>
          </a:p>
        </p:txBody>
      </p:sp>
    </p:spTree>
    <p:extLst>
      <p:ext uri="{BB962C8B-B14F-4D97-AF65-F5344CB8AC3E}">
        <p14:creationId xmlns:p14="http://schemas.microsoft.com/office/powerpoint/2010/main" val="126844874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 xmlns:a16="http://schemas.microsoft.com/office/drawing/2014/main" id="{63E37AEB-CFC8-4121-8781-7F4CF9F99293}"/>
              </a:ext>
            </a:extLst>
          </p:cNvPr>
          <p:cNvSpPr/>
          <p:nvPr/>
        </p:nvSpPr>
        <p:spPr>
          <a:xfrm>
            <a:off x="0" y="5371160"/>
            <a:ext cx="12192000" cy="148683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r>
              <a:rPr lang="zh-CN" altLang="en-US" b="0" dirty="0"/>
              <a:t>活动图（</a:t>
            </a:r>
            <a:r>
              <a:rPr lang="en-US" altLang="zh-CN" b="0" dirty="0"/>
              <a:t>Activity Diagram</a:t>
            </a:r>
            <a:r>
              <a:rPr lang="zh-CN" altLang="en-US" b="0" dirty="0"/>
              <a:t>）</a:t>
            </a:r>
            <a:endParaRPr lang="zh-CN" altLang="en-US" dirty="0"/>
          </a:p>
        </p:txBody>
      </p:sp>
      <p:pic>
        <p:nvPicPr>
          <p:cNvPr id="22530" name="Picture 2" descr="http://img.my.csdn.net/uploads/201301/23/1358909336_49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2076" y="1285457"/>
            <a:ext cx="7323682" cy="408570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1110265" y="5372080"/>
            <a:ext cx="9527304" cy="1485920"/>
          </a:xfrm>
          <a:prstGeom prst="rect">
            <a:avLst/>
          </a:prstGeom>
          <a:noFill/>
        </p:spPr>
        <p:txBody>
          <a:bodyPr wrap="square" rtlCol="0">
            <a:spAutoFit/>
          </a:bodyPr>
          <a:lstStyle/>
          <a:p>
            <a:pPr algn="ctr">
              <a:lnSpc>
                <a:spcPct val="130000"/>
              </a:lnSpc>
            </a:pPr>
            <a:r>
              <a:rPr lang="zh-CN" altLang="en-US" sz="2400" dirty="0">
                <a:solidFill>
                  <a:srgbClr val="FFFFFF"/>
                </a:solidFill>
                <a:latin typeface="微软雅黑" panose="020B0503020204020204" pitchFamily="34" charset="-122"/>
                <a:ea typeface="微软雅黑" panose="020B0503020204020204" pitchFamily="34" charset="-122"/>
              </a:rPr>
              <a:t>活动图</a:t>
            </a:r>
            <a:r>
              <a:rPr lang="en-US" altLang="zh-CN" sz="2400" dirty="0">
                <a:solidFill>
                  <a:srgbClr val="FFFFFF"/>
                </a:solidFill>
                <a:latin typeface="微软雅黑" panose="020B0503020204020204" pitchFamily="34" charset="-122"/>
                <a:ea typeface="微软雅黑" panose="020B0503020204020204" pitchFamily="34" charset="-122"/>
              </a:rPr>
              <a:t>activity diagram</a:t>
            </a:r>
            <a:r>
              <a:rPr lang="zh-CN" altLang="en-US" sz="2400" dirty="0">
                <a:solidFill>
                  <a:srgbClr val="FFFFFF"/>
                </a:solidFill>
                <a:latin typeface="微软雅黑" panose="020B0503020204020204" pitchFamily="34" charset="-122"/>
                <a:ea typeface="微软雅黑" panose="020B0503020204020204" pitchFamily="34" charset="-122"/>
              </a:rPr>
              <a:t>是一个很特别的流程图。活动图和状态图之间是有关系的。状态图把焦点集中在过程中的对象身上，而活动图则集中在一个单独过程动作流程。活动图告诉了我们活动之间的依赖关系。</a:t>
            </a:r>
          </a:p>
        </p:txBody>
      </p:sp>
    </p:spTree>
    <p:extLst>
      <p:ext uri="{BB962C8B-B14F-4D97-AF65-F5344CB8AC3E}">
        <p14:creationId xmlns:p14="http://schemas.microsoft.com/office/powerpoint/2010/main" val="71979475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 xmlns:a16="http://schemas.microsoft.com/office/drawing/2014/main" id="{7387F0A7-F609-4D41-9556-17F0C3F6677F}"/>
              </a:ext>
            </a:extLst>
          </p:cNvPr>
          <p:cNvSpPr/>
          <p:nvPr/>
        </p:nvSpPr>
        <p:spPr>
          <a:xfrm>
            <a:off x="0" y="4992440"/>
            <a:ext cx="12192000" cy="186556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a:xfrm>
            <a:off x="3620397" y="393708"/>
            <a:ext cx="4136571" cy="362404"/>
          </a:xfrm>
        </p:spPr>
        <p:txBody>
          <a:bodyPr/>
          <a:lstStyle/>
          <a:p>
            <a:pPr algn="ctr"/>
            <a:r>
              <a:rPr lang="zh-CN" altLang="en-US" b="0" dirty="0"/>
              <a:t>类图（</a:t>
            </a:r>
            <a:r>
              <a:rPr lang="en-US" altLang="zh-CN" b="0" dirty="0"/>
              <a:t>Class Diagram</a:t>
            </a:r>
            <a:r>
              <a:rPr lang="zh-CN" altLang="en-US" b="0" dirty="0"/>
              <a:t>）</a:t>
            </a:r>
            <a:endParaRPr lang="zh-CN" altLang="en-US" dirty="0"/>
          </a:p>
        </p:txBody>
      </p:sp>
      <p:pic>
        <p:nvPicPr>
          <p:cNvPr id="12294" name="Picture 6" descr="https://upload.wikimedia.org/wikipedia/commons/thumb/4/41/BankAccount1.svg/212px-BankAccount1.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4411" y="1611197"/>
            <a:ext cx="5203177" cy="277339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2190166" y="5025830"/>
            <a:ext cx="7811665" cy="1485920"/>
          </a:xfrm>
          <a:prstGeom prst="rect">
            <a:avLst/>
          </a:prstGeom>
          <a:noFill/>
        </p:spPr>
        <p:txBody>
          <a:bodyPr wrap="square" rtlCol="0">
            <a:spAutoFit/>
          </a:bodyPr>
          <a:lstStyle/>
          <a:p>
            <a:pPr>
              <a:lnSpc>
                <a:spcPct val="130000"/>
              </a:lnSpc>
            </a:pPr>
            <a:r>
              <a:rPr lang="en-US" altLang="zh-CN" sz="2400" dirty="0">
                <a:solidFill>
                  <a:srgbClr val="FFFFFF"/>
                </a:solidFill>
                <a:latin typeface="微软雅黑" panose="020B0503020204020204" pitchFamily="34" charset="-122"/>
                <a:ea typeface="微软雅黑" panose="020B0503020204020204" pitchFamily="34" charset="-122"/>
              </a:rPr>
              <a:t>        </a:t>
            </a:r>
            <a:r>
              <a:rPr lang="zh-CN" altLang="en-US" sz="2400" dirty="0">
                <a:solidFill>
                  <a:srgbClr val="FFFFFF"/>
                </a:solidFill>
                <a:latin typeface="微软雅黑" panose="020B0503020204020204" pitchFamily="34" charset="-122"/>
                <a:ea typeface="微软雅黑" panose="020B0503020204020204" pitchFamily="34" charset="-122"/>
              </a:rPr>
              <a:t>类图</a:t>
            </a:r>
            <a:r>
              <a:rPr lang="en-US" altLang="zh-CN" sz="2400" dirty="0">
                <a:solidFill>
                  <a:srgbClr val="FFFFFF"/>
                </a:solidFill>
                <a:latin typeface="微软雅黑" panose="020B0503020204020204" pitchFamily="34" charset="-122"/>
                <a:ea typeface="微软雅黑" panose="020B0503020204020204" pitchFamily="34" charset="-122"/>
              </a:rPr>
              <a:t>Class diagram</a:t>
            </a:r>
            <a:r>
              <a:rPr lang="zh-CN" altLang="en-US" sz="2400" dirty="0">
                <a:solidFill>
                  <a:srgbClr val="FFFFFF"/>
                </a:solidFill>
                <a:latin typeface="微软雅黑" panose="020B0503020204020204" pitchFamily="34" charset="-122"/>
                <a:ea typeface="微软雅黑" panose="020B0503020204020204" pitchFamily="34" charset="-122"/>
              </a:rPr>
              <a:t>通过显示出系统的类以及这些类之间的关系来表示系统。类图是静态的－它们显示出什么可以产生影响但不会告诉你什么时候产生影响。</a:t>
            </a:r>
          </a:p>
        </p:txBody>
      </p:sp>
    </p:spTree>
    <p:extLst>
      <p:ext uri="{BB962C8B-B14F-4D97-AF65-F5344CB8AC3E}">
        <p14:creationId xmlns:p14="http://schemas.microsoft.com/office/powerpoint/2010/main" val="150868546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 xmlns:a16="http://schemas.microsoft.com/office/drawing/2014/main" id="{343BE4D3-94FA-4F03-8FEB-3AE29F122D05}"/>
              </a:ext>
            </a:extLst>
          </p:cNvPr>
          <p:cNvSpPr/>
          <p:nvPr/>
        </p:nvSpPr>
        <p:spPr>
          <a:xfrm>
            <a:off x="0" y="4992440"/>
            <a:ext cx="12192000" cy="186556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pPr algn="ctr"/>
            <a:r>
              <a:rPr lang="zh-CN" altLang="en-US" b="0" dirty="0"/>
              <a:t>对象图（</a:t>
            </a:r>
            <a:r>
              <a:rPr lang="en-US" altLang="zh-CN" b="0" dirty="0"/>
              <a:t>Object diagram</a:t>
            </a:r>
            <a:r>
              <a:rPr lang="zh-CN" altLang="en-US" b="0" dirty="0"/>
              <a:t>）</a:t>
            </a:r>
            <a:endParaRPr lang="zh-CN" altLang="en-US" dirty="0"/>
          </a:p>
        </p:txBody>
      </p:sp>
      <p:pic>
        <p:nvPicPr>
          <p:cNvPr id="16386" name="Picture 2" descr="https://upload.wikimedia.org/wikipedia/commons/8/89/Instance_specification_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1673" y="2159719"/>
            <a:ext cx="8572901" cy="2490056"/>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2517646" y="5325828"/>
            <a:ext cx="6712542" cy="525657"/>
          </a:xfrm>
          <a:prstGeom prst="rect">
            <a:avLst/>
          </a:prstGeom>
          <a:noFill/>
        </p:spPr>
        <p:txBody>
          <a:bodyPr wrap="square" rtlCol="0">
            <a:spAutoFit/>
          </a:bodyPr>
          <a:lstStyle/>
          <a:p>
            <a:pPr>
              <a:lnSpc>
                <a:spcPct val="130000"/>
              </a:lnSpc>
            </a:pPr>
            <a:r>
              <a:rPr lang="en-US" altLang="zh-CN" sz="2400" dirty="0">
                <a:solidFill>
                  <a:srgbClr val="FFFFFF"/>
                </a:solidFill>
                <a:latin typeface="微软雅黑" panose="020B0503020204020204" pitchFamily="34" charset="-122"/>
                <a:ea typeface="微软雅黑" panose="020B0503020204020204" pitchFamily="34" charset="-122"/>
              </a:rPr>
              <a:t>       </a:t>
            </a:r>
            <a:r>
              <a:rPr lang="zh-CN" altLang="en-US" sz="2400" dirty="0">
                <a:solidFill>
                  <a:srgbClr val="FFFFFF"/>
                </a:solidFill>
                <a:latin typeface="微软雅黑" panose="020B0503020204020204" pitchFamily="34" charset="-122"/>
                <a:ea typeface="微软雅黑" panose="020B0503020204020204" pitchFamily="34" charset="-122"/>
              </a:rPr>
              <a:t>表示在某一时刻类的对象静态结构和行为。</a:t>
            </a:r>
          </a:p>
        </p:txBody>
      </p:sp>
    </p:spTree>
    <p:extLst>
      <p:ext uri="{BB962C8B-B14F-4D97-AF65-F5344CB8AC3E}">
        <p14:creationId xmlns:p14="http://schemas.microsoft.com/office/powerpoint/2010/main" val="409454549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 xmlns:a16="http://schemas.microsoft.com/office/drawing/2014/main" id="{700DEA9B-3C16-42DC-84F1-35764D244F2E}"/>
              </a:ext>
            </a:extLst>
          </p:cNvPr>
          <p:cNvSpPr/>
          <p:nvPr/>
        </p:nvSpPr>
        <p:spPr>
          <a:xfrm>
            <a:off x="0" y="5372078"/>
            <a:ext cx="12192000" cy="14859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pPr algn="ctr"/>
            <a:r>
              <a:rPr lang="zh-CN" altLang="en-US" b="0" dirty="0"/>
              <a:t>包图（</a:t>
            </a:r>
            <a:r>
              <a:rPr lang="en-US" altLang="zh-CN" b="0" dirty="0"/>
              <a:t>Package diagram</a:t>
            </a:r>
            <a:r>
              <a:rPr lang="zh-CN" altLang="en-US" b="0" dirty="0"/>
              <a:t>）</a:t>
            </a:r>
            <a:endParaRPr lang="zh-CN" altLang="en-US" dirty="0"/>
          </a:p>
        </p:txBody>
      </p:sp>
      <p:pic>
        <p:nvPicPr>
          <p:cNvPr id="17410" name="Picture 2" descr="https://upload.wikimedia.org/wikipedia/commons/8/86/Package_import-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6002" y="1252688"/>
            <a:ext cx="6910880" cy="3986213"/>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3502094" y="5605312"/>
            <a:ext cx="4738695" cy="1485920"/>
          </a:xfrm>
          <a:prstGeom prst="rect">
            <a:avLst/>
          </a:prstGeom>
          <a:noFill/>
        </p:spPr>
        <p:txBody>
          <a:bodyPr wrap="square" rtlCol="0">
            <a:spAutoFit/>
          </a:bodyPr>
          <a:lstStyle/>
          <a:p>
            <a:pPr algn="ctr">
              <a:lnSpc>
                <a:spcPct val="130000"/>
              </a:lnSpc>
            </a:pPr>
            <a:r>
              <a:rPr lang="zh-CN" altLang="en-US" sz="2400" dirty="0">
                <a:solidFill>
                  <a:srgbClr val="FFFFFF"/>
                </a:solidFill>
                <a:latin typeface="微软雅黑" panose="020B0503020204020204" pitchFamily="34" charset="-122"/>
                <a:ea typeface="微软雅黑" panose="020B0503020204020204" pitchFamily="34" charset="-122"/>
              </a:rPr>
              <a:t>展现有模型本身分解而成的组织单元</a:t>
            </a:r>
            <a:r>
              <a:rPr lang="en-US" altLang="zh-CN" sz="2400" dirty="0">
                <a:solidFill>
                  <a:srgbClr val="FFFFFF"/>
                </a:solidFill>
                <a:latin typeface="微软雅黑" panose="020B0503020204020204" pitchFamily="34" charset="-122"/>
                <a:ea typeface="微软雅黑" panose="020B0503020204020204" pitchFamily="34" charset="-122"/>
              </a:rPr>
              <a:t>(</a:t>
            </a:r>
            <a:r>
              <a:rPr lang="zh-CN" altLang="en-US" sz="2400" dirty="0">
                <a:solidFill>
                  <a:srgbClr val="FFFFFF"/>
                </a:solidFill>
                <a:latin typeface="微软雅黑" panose="020B0503020204020204" pitchFamily="34" charset="-122"/>
                <a:ea typeface="微软雅黑" panose="020B0503020204020204" pitchFamily="34" charset="-122"/>
              </a:rPr>
              <a:t>包</a:t>
            </a:r>
            <a:r>
              <a:rPr lang="en-US" altLang="zh-CN" sz="2400" dirty="0">
                <a:solidFill>
                  <a:srgbClr val="FFFFFF"/>
                </a:solidFill>
                <a:latin typeface="微软雅黑" panose="020B0503020204020204" pitchFamily="34" charset="-122"/>
                <a:ea typeface="微软雅黑" panose="020B0503020204020204" pitchFamily="34" charset="-122"/>
              </a:rPr>
              <a:t>)</a:t>
            </a:r>
            <a:r>
              <a:rPr lang="zh-CN" altLang="en-US" sz="2400" dirty="0">
                <a:solidFill>
                  <a:srgbClr val="FFFFFF"/>
                </a:solidFill>
                <a:latin typeface="微软雅黑" panose="020B0503020204020204" pitchFamily="34" charset="-122"/>
                <a:ea typeface="微软雅黑" panose="020B0503020204020204" pitchFamily="34" charset="-122"/>
              </a:rPr>
              <a:t>以及它们的依赖关系。</a:t>
            </a:r>
            <a:r>
              <a:rPr lang="en-US" altLang="zh-CN" sz="2400" dirty="0">
                <a:solidFill>
                  <a:srgbClr val="FFFFFF"/>
                </a:solidFill>
                <a:latin typeface="微软雅黑" panose="020B0503020204020204" pitchFamily="34" charset="-122"/>
                <a:ea typeface="微软雅黑" panose="020B0503020204020204" pitchFamily="34" charset="-122"/>
              </a:rPr>
              <a:t>	</a:t>
            </a:r>
            <a:endParaRPr lang="zh-CN" altLang="en-US" sz="2400"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1992289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 xmlns:a16="http://schemas.microsoft.com/office/drawing/2014/main" id="{20F995F6-006A-4959-B896-B3A111ACACC8}"/>
              </a:ext>
            </a:extLst>
          </p:cNvPr>
          <p:cNvSpPr/>
          <p:nvPr/>
        </p:nvSpPr>
        <p:spPr>
          <a:xfrm>
            <a:off x="0" y="4992440"/>
            <a:ext cx="12192000" cy="186556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a:xfrm>
            <a:off x="2892243" y="471136"/>
            <a:ext cx="6407513" cy="362404"/>
          </a:xfrm>
        </p:spPr>
        <p:txBody>
          <a:bodyPr/>
          <a:lstStyle/>
          <a:p>
            <a:pPr algn="ctr"/>
            <a:r>
              <a:rPr lang="zh-CN" altLang="en-US" b="0" dirty="0"/>
              <a:t>复合结构图（</a:t>
            </a:r>
            <a:r>
              <a:rPr lang="en-US" altLang="zh-CN" b="0" dirty="0"/>
              <a:t>Composite structure diagram</a:t>
            </a:r>
            <a:r>
              <a:rPr lang="zh-CN" altLang="en-US" b="0" dirty="0"/>
              <a:t>）</a:t>
            </a:r>
            <a:endParaRPr lang="zh-CN" altLang="en-US" dirty="0"/>
          </a:p>
        </p:txBody>
      </p:sp>
      <p:pic>
        <p:nvPicPr>
          <p:cNvPr id="14338" name="Picture 2" descr="https://upload.wikimedia.org/wikipedia/commons/b/b0/Composite_Structure_Diagr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7511" y="1856053"/>
            <a:ext cx="8232812" cy="255150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2818120" y="5018672"/>
            <a:ext cx="6111593" cy="1005788"/>
          </a:xfrm>
          <a:prstGeom prst="rect">
            <a:avLst/>
          </a:prstGeom>
          <a:noFill/>
        </p:spPr>
        <p:txBody>
          <a:bodyPr wrap="square" rtlCol="0">
            <a:spAutoFit/>
          </a:bodyPr>
          <a:lstStyle/>
          <a:p>
            <a:pPr algn="ctr">
              <a:lnSpc>
                <a:spcPct val="130000"/>
              </a:lnSpc>
            </a:pPr>
            <a:r>
              <a:rPr lang="zh-CN" altLang="en-US" sz="2400" dirty="0">
                <a:solidFill>
                  <a:srgbClr val="FFFFFF"/>
                </a:solidFill>
                <a:latin typeface="微软雅黑" panose="020B0503020204020204" pitchFamily="34" charset="-122"/>
                <a:ea typeface="微软雅黑" panose="020B0503020204020204" pitchFamily="34" charset="-122"/>
              </a:rPr>
              <a:t>描述系统中某一部分</a:t>
            </a:r>
            <a:r>
              <a:rPr lang="en-US" altLang="zh-CN" sz="2400" dirty="0">
                <a:solidFill>
                  <a:srgbClr val="FFFFFF"/>
                </a:solidFill>
                <a:latin typeface="微软雅黑" panose="020B0503020204020204" pitchFamily="34" charset="-122"/>
                <a:ea typeface="微软雅黑" panose="020B0503020204020204" pitchFamily="34" charset="-122"/>
              </a:rPr>
              <a:t>(</a:t>
            </a:r>
            <a:r>
              <a:rPr lang="zh-CN" altLang="en-US" sz="2400" dirty="0">
                <a:solidFill>
                  <a:srgbClr val="FFFFFF"/>
                </a:solidFill>
                <a:latin typeface="微软雅黑" panose="020B0503020204020204" pitchFamily="34" charset="-122"/>
                <a:ea typeface="微软雅黑" panose="020B0503020204020204" pitchFamily="34" charset="-122"/>
              </a:rPr>
              <a:t>组合结构</a:t>
            </a:r>
            <a:r>
              <a:rPr lang="en-US" altLang="zh-CN" sz="2400" dirty="0">
                <a:solidFill>
                  <a:srgbClr val="FFFFFF"/>
                </a:solidFill>
                <a:latin typeface="微软雅黑" panose="020B0503020204020204" pitchFamily="34" charset="-122"/>
                <a:ea typeface="微软雅黑" panose="020B0503020204020204" pitchFamily="34" charset="-122"/>
              </a:rPr>
              <a:t>)</a:t>
            </a:r>
            <a:r>
              <a:rPr lang="zh-CN" altLang="en-US" sz="2400" dirty="0">
                <a:solidFill>
                  <a:srgbClr val="FFFFFF"/>
                </a:solidFill>
                <a:latin typeface="微软雅黑" panose="020B0503020204020204" pitchFamily="34" charset="-122"/>
                <a:ea typeface="微软雅黑" panose="020B0503020204020204" pitchFamily="34" charset="-122"/>
              </a:rPr>
              <a:t>的内部结构，包括该部分与系统其它部分的交互点。</a:t>
            </a:r>
          </a:p>
        </p:txBody>
      </p:sp>
    </p:spTree>
    <p:extLst>
      <p:ext uri="{BB962C8B-B14F-4D97-AF65-F5344CB8AC3E}">
        <p14:creationId xmlns:p14="http://schemas.microsoft.com/office/powerpoint/2010/main" val="59018046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 xmlns:a16="http://schemas.microsoft.com/office/drawing/2014/main" id="{6D9BEA4E-C7B9-4FAB-A3CD-550B5A2D5209}"/>
              </a:ext>
            </a:extLst>
          </p:cNvPr>
          <p:cNvSpPr/>
          <p:nvPr/>
        </p:nvSpPr>
        <p:spPr>
          <a:xfrm>
            <a:off x="0" y="5372080"/>
            <a:ext cx="12192000" cy="148592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pPr algn="ctr"/>
            <a:r>
              <a:rPr lang="zh-CN" altLang="en-US" b="0" dirty="0"/>
              <a:t>顺序图（</a:t>
            </a:r>
            <a:r>
              <a:rPr lang="en-US" altLang="zh-CN" b="0" dirty="0"/>
              <a:t>Sequence Diagram</a:t>
            </a:r>
            <a:r>
              <a:rPr lang="zh-CN" altLang="en-US" b="0" dirty="0"/>
              <a:t>）</a:t>
            </a:r>
            <a:endParaRPr lang="zh-CN" altLang="en-US" dirty="0"/>
          </a:p>
        </p:txBody>
      </p:sp>
      <p:pic>
        <p:nvPicPr>
          <p:cNvPr id="20482" name="Picture 2" descr="http://img.my.csdn.net/uploads/201301/23/1358909312_113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0936" y="1119914"/>
            <a:ext cx="7242553" cy="415173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384628" y="5372080"/>
            <a:ext cx="11422744" cy="1485920"/>
          </a:xfrm>
          <a:prstGeom prst="rect">
            <a:avLst/>
          </a:prstGeom>
          <a:noFill/>
        </p:spPr>
        <p:txBody>
          <a:bodyPr wrap="square" rtlCol="0">
            <a:spAutoFit/>
          </a:bodyPr>
          <a:lstStyle/>
          <a:p>
            <a:pPr algn="ctr">
              <a:lnSpc>
                <a:spcPct val="130000"/>
              </a:lnSpc>
            </a:pPr>
            <a:r>
              <a:rPr lang="zh-CN" altLang="en-US" sz="2400" dirty="0">
                <a:solidFill>
                  <a:srgbClr val="FFFFFF"/>
                </a:solidFill>
                <a:latin typeface="微软雅黑" panose="020B0503020204020204" pitchFamily="34" charset="-122"/>
                <a:ea typeface="微软雅黑" panose="020B0503020204020204" pitchFamily="34" charset="-122"/>
              </a:rPr>
              <a:t>顺序图将交互关系表示为一个二维图。纵向是时间轴，时间沿竖线向下延伸。横向轴代表了在协作中各独立对象的类元角色。类元角色用生命线表示。当对象存在时，角色用一条虚线表示，当对象的过程处于激活状态时，生命线是一个双道线。</a:t>
            </a:r>
          </a:p>
        </p:txBody>
      </p:sp>
    </p:spTree>
    <p:extLst>
      <p:ext uri="{BB962C8B-B14F-4D97-AF65-F5344CB8AC3E}">
        <p14:creationId xmlns:p14="http://schemas.microsoft.com/office/powerpoint/2010/main" val="375494553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 xmlns:a16="http://schemas.microsoft.com/office/drawing/2014/main" id="{64DF98BD-2235-4AA5-94E0-8A3CA4A1345A}"/>
              </a:ext>
            </a:extLst>
          </p:cNvPr>
          <p:cNvSpPr/>
          <p:nvPr/>
        </p:nvSpPr>
        <p:spPr>
          <a:xfrm>
            <a:off x="0" y="1405395"/>
            <a:ext cx="5373857" cy="545260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a:xfrm>
            <a:off x="2913345" y="365572"/>
            <a:ext cx="6365310" cy="362404"/>
          </a:xfrm>
        </p:spPr>
        <p:txBody>
          <a:bodyPr/>
          <a:lstStyle/>
          <a:p>
            <a:pPr algn="ctr"/>
            <a:r>
              <a:rPr lang="zh-CN" altLang="en-US" b="0" dirty="0"/>
              <a:t>交互概要图（</a:t>
            </a:r>
            <a:r>
              <a:rPr lang="en-US" altLang="zh-CN" b="0" dirty="0"/>
              <a:t>Interaction Overview Diagram</a:t>
            </a:r>
            <a:r>
              <a:rPr lang="zh-CN" altLang="en-US" b="0" dirty="0"/>
              <a:t>）</a:t>
            </a:r>
            <a:endParaRPr lang="zh-CN" altLang="en-US" dirty="0"/>
          </a:p>
        </p:txBody>
      </p:sp>
      <p:pic>
        <p:nvPicPr>
          <p:cNvPr id="23554" name="Picture 2" descr="https://upload.wikimedia.org/wikipedia/commons/7/7a/Iau-diagramm-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7218" y="1367922"/>
            <a:ext cx="4249970" cy="5243055"/>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281355" y="1685515"/>
            <a:ext cx="4529796" cy="2446182"/>
          </a:xfrm>
          <a:prstGeom prst="rect">
            <a:avLst/>
          </a:prstGeom>
          <a:noFill/>
        </p:spPr>
        <p:txBody>
          <a:bodyPr wrap="square" rtlCol="0">
            <a:spAutoFit/>
          </a:bodyPr>
          <a:lstStyle/>
          <a:p>
            <a:pPr>
              <a:lnSpc>
                <a:spcPct val="130000"/>
              </a:lnSpc>
            </a:pPr>
            <a:r>
              <a:rPr lang="en-US" altLang="zh-CN" sz="2400" dirty="0">
                <a:solidFill>
                  <a:srgbClr val="FFFFFF"/>
                </a:solidFill>
                <a:latin typeface="微软雅黑" panose="020B0503020204020204" pitchFamily="34" charset="-122"/>
                <a:ea typeface="微软雅黑" panose="020B0503020204020204" pitchFamily="34" charset="-122"/>
              </a:rPr>
              <a:t>       </a:t>
            </a:r>
            <a:r>
              <a:rPr lang="zh-CN" altLang="en-US" sz="2400" dirty="0">
                <a:solidFill>
                  <a:srgbClr val="FFFFFF"/>
                </a:solidFill>
                <a:latin typeface="微软雅黑" panose="020B0503020204020204" pitchFamily="34" charset="-122"/>
                <a:ea typeface="微软雅黑" panose="020B0503020204020204" pitchFamily="34" charset="-122"/>
              </a:rPr>
              <a:t>活动图和顺序图的混合物。直观地表达一组相关顺序图之间的流转逻辑。一种交互图，展现消息跨越不同对象或角色的实际时间信息。</a:t>
            </a:r>
            <a:endParaRPr lang="en-US" altLang="zh-CN" sz="2400"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959546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 xmlns:a16="http://schemas.microsoft.com/office/drawing/2014/main" id="{916B61A8-7394-40A9-A2A2-27702A3D44A6}"/>
              </a:ext>
            </a:extLst>
          </p:cNvPr>
          <p:cNvSpPr/>
          <p:nvPr/>
        </p:nvSpPr>
        <p:spPr>
          <a:xfrm>
            <a:off x="0" y="1405395"/>
            <a:ext cx="3630797" cy="545260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a:xfrm>
            <a:off x="3630797" y="375133"/>
            <a:ext cx="4930405" cy="362404"/>
          </a:xfrm>
        </p:spPr>
        <p:txBody>
          <a:bodyPr/>
          <a:lstStyle/>
          <a:p>
            <a:pPr algn="ctr"/>
            <a:r>
              <a:rPr lang="zh-CN" altLang="en-US" b="0" dirty="0"/>
              <a:t>协作图（</a:t>
            </a:r>
            <a:r>
              <a:rPr lang="en-US" altLang="zh-CN" b="0" dirty="0"/>
              <a:t>Collaboration Diagram</a:t>
            </a:r>
            <a:r>
              <a:rPr lang="zh-CN" altLang="en-US" b="0" dirty="0"/>
              <a:t>）</a:t>
            </a:r>
            <a:endParaRPr lang="zh-CN" altLang="en-US" dirty="0"/>
          </a:p>
        </p:txBody>
      </p:sp>
      <p:pic>
        <p:nvPicPr>
          <p:cNvPr id="21506" name="Picture 2" descr="http://img.my.csdn.net/uploads/201301/23/1358909325_142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5632" y="1402671"/>
            <a:ext cx="8261419" cy="498139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124949" y="1712624"/>
            <a:ext cx="3302220" cy="2926314"/>
          </a:xfrm>
          <a:prstGeom prst="rect">
            <a:avLst/>
          </a:prstGeom>
          <a:noFill/>
        </p:spPr>
        <p:txBody>
          <a:bodyPr wrap="square" rtlCol="0">
            <a:spAutoFit/>
          </a:bodyPr>
          <a:lstStyle/>
          <a:p>
            <a:pPr>
              <a:lnSpc>
                <a:spcPct val="130000"/>
              </a:lnSpc>
            </a:pPr>
            <a:r>
              <a:rPr lang="en-US" altLang="zh-CN" sz="2400" dirty="0">
                <a:solidFill>
                  <a:srgbClr val="FFFFFF"/>
                </a:solidFill>
                <a:latin typeface="微软雅黑" panose="020B0503020204020204" pitchFamily="34" charset="-122"/>
                <a:ea typeface="微软雅黑" panose="020B0503020204020204" pitchFamily="34" charset="-122"/>
              </a:rPr>
              <a:t>       </a:t>
            </a:r>
            <a:r>
              <a:rPr lang="zh-CN" altLang="en-US" sz="2400" dirty="0">
                <a:solidFill>
                  <a:srgbClr val="FFFFFF"/>
                </a:solidFill>
                <a:latin typeface="微软雅黑" panose="020B0503020204020204" pitchFamily="34" charset="-122"/>
                <a:ea typeface="微软雅黑" panose="020B0503020204020204" pitchFamily="34" charset="-122"/>
              </a:rPr>
              <a:t>协作图也是互动的图表。他们像序列图一样也传递相同的信息，但他们不关心什么时候消息被传递，只关心对象的角色。</a:t>
            </a:r>
          </a:p>
        </p:txBody>
      </p:sp>
    </p:spTree>
    <p:extLst>
      <p:ext uri="{BB962C8B-B14F-4D97-AF65-F5344CB8AC3E}">
        <p14:creationId xmlns:p14="http://schemas.microsoft.com/office/powerpoint/2010/main" val="274664320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05632" y="379640"/>
            <a:ext cx="4293339" cy="362404"/>
          </a:xfrm>
        </p:spPr>
        <p:txBody>
          <a:bodyPr/>
          <a:lstStyle/>
          <a:p>
            <a:pPr algn="ctr"/>
            <a:r>
              <a:rPr kumimoji="1" lang="en-US" altLang="zh-CN" dirty="0">
                <a:latin typeface="Century Gothic"/>
              </a:rPr>
              <a:t>1.1 </a:t>
            </a:r>
            <a:r>
              <a:rPr kumimoji="1" lang="zh-CN" altLang="en-US" dirty="0">
                <a:latin typeface="Century Gothic"/>
              </a:rPr>
              <a:t>什么是</a:t>
            </a:r>
            <a:r>
              <a:rPr kumimoji="1" lang="en-US" altLang="zh-CN" dirty="0">
                <a:latin typeface="Century Gothic"/>
              </a:rPr>
              <a:t>UML</a:t>
            </a:r>
            <a:r>
              <a:rPr kumimoji="1" lang="zh-CN" altLang="en-US" dirty="0">
                <a:latin typeface="Century Gothic"/>
              </a:rPr>
              <a:t>？</a:t>
            </a:r>
            <a:endParaRPr kumimoji="1" lang="en-US" altLang="zh-CN" dirty="0">
              <a:latin typeface="Century Gothic"/>
            </a:endParaRPr>
          </a:p>
        </p:txBody>
      </p:sp>
      <p:sp>
        <p:nvSpPr>
          <p:cNvPr id="4" name="文本框 3"/>
          <p:cNvSpPr txBox="1"/>
          <p:nvPr/>
        </p:nvSpPr>
        <p:spPr>
          <a:xfrm>
            <a:off x="1254906" y="2188853"/>
            <a:ext cx="1415768" cy="461663"/>
          </a:xfrm>
          <a:prstGeom prst="rect">
            <a:avLst/>
          </a:prstGeom>
          <a:noFill/>
        </p:spPr>
        <p:txBody>
          <a:bodyPr wrap="none" lIns="91438" tIns="45719" rIns="91438" bIns="45719" rtlCol="0">
            <a:spAutoFit/>
          </a:bodyPr>
          <a:lstStyle/>
          <a:p>
            <a:pPr defTabSz="914378">
              <a:defRPr/>
            </a:pPr>
            <a:r>
              <a:rPr lang="zh-CN" altLang="en-US" sz="2400" b="1"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语言角度</a:t>
            </a:r>
          </a:p>
        </p:txBody>
      </p:sp>
      <p:sp>
        <p:nvSpPr>
          <p:cNvPr id="5" name="矩形 4"/>
          <p:cNvSpPr/>
          <p:nvPr/>
        </p:nvSpPr>
        <p:spPr>
          <a:xfrm>
            <a:off x="1254907" y="2650516"/>
            <a:ext cx="2936093" cy="2305629"/>
          </a:xfrm>
          <a:prstGeom prst="rect">
            <a:avLst/>
          </a:prstGeom>
        </p:spPr>
        <p:txBody>
          <a:bodyPr wrap="square" lIns="91438" tIns="45719" rIns="91438" bIns="45719">
            <a:spAutoFit/>
          </a:bodyPr>
          <a:lstStyle/>
          <a:p>
            <a:pPr defTabSz="914378">
              <a:lnSpc>
                <a:spcPct val="130000"/>
              </a:lnSpc>
              <a:defRPr/>
            </a:pP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rPr>
              <a:t>它是一种用文本、图形和符号的集合来描述现实生活中各类事务、活动及其之间关系的语言。</a:t>
            </a:r>
            <a:endParaRPr lang="en-US" altLang="zh-CN" sz="1400" kern="0" dirty="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defTabSz="914378">
              <a:lnSpc>
                <a:spcPct val="130000"/>
              </a:lnSpc>
              <a:defRPr/>
            </a:pP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rPr>
              <a:t>它是一个支持模型化和软件系统开发的图形化语言，为软件开发的所有阶段提供模型化和可视化支持，包括由需求分析到规格，到构造和配置。</a:t>
            </a:r>
          </a:p>
        </p:txBody>
      </p:sp>
      <p:sp>
        <p:nvSpPr>
          <p:cNvPr id="8" name="文本框 7"/>
          <p:cNvSpPr txBox="1"/>
          <p:nvPr/>
        </p:nvSpPr>
        <p:spPr>
          <a:xfrm>
            <a:off x="1254906" y="4885312"/>
            <a:ext cx="1415768" cy="461663"/>
          </a:xfrm>
          <a:prstGeom prst="rect">
            <a:avLst/>
          </a:prstGeom>
          <a:noFill/>
        </p:spPr>
        <p:txBody>
          <a:bodyPr wrap="none" lIns="91438" tIns="45719" rIns="91438" bIns="45719" rtlCol="0">
            <a:spAutoFit/>
          </a:bodyPr>
          <a:lstStyle/>
          <a:p>
            <a:pPr defTabSz="914378">
              <a:defRPr/>
            </a:pPr>
            <a:r>
              <a:rPr lang="zh-CN" altLang="en-US" sz="2400" b="1"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工具角度</a:t>
            </a:r>
          </a:p>
        </p:txBody>
      </p:sp>
      <p:sp>
        <p:nvSpPr>
          <p:cNvPr id="9" name="矩形 8"/>
          <p:cNvSpPr/>
          <p:nvPr/>
        </p:nvSpPr>
        <p:spPr>
          <a:xfrm>
            <a:off x="1254906" y="5346975"/>
            <a:ext cx="2936093" cy="625169"/>
          </a:xfrm>
          <a:prstGeom prst="rect">
            <a:avLst/>
          </a:prstGeom>
        </p:spPr>
        <p:txBody>
          <a:bodyPr wrap="square" lIns="91438" tIns="45719" rIns="91438" bIns="45719">
            <a:spAutoFit/>
          </a:bodyPr>
          <a:lstStyle/>
          <a:p>
            <a:pPr defTabSz="914378">
              <a:lnSpc>
                <a:spcPct val="130000"/>
              </a:lnSpc>
              <a:defRPr/>
            </a:pP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rPr>
              <a:t>适用于数据建模、业务建模、对象建模和组件建模。</a:t>
            </a:r>
            <a:endPar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0125586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 xmlns:a16="http://schemas.microsoft.com/office/drawing/2014/main" id="{E494E3CA-0FF3-4E3E-BF69-374E99452960}"/>
              </a:ext>
            </a:extLst>
          </p:cNvPr>
          <p:cNvSpPr/>
          <p:nvPr/>
        </p:nvSpPr>
        <p:spPr>
          <a:xfrm>
            <a:off x="0" y="1405395"/>
            <a:ext cx="5373857" cy="545260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pPr algn="ctr"/>
            <a:r>
              <a:rPr lang="zh-CN" altLang="en-US" b="0" dirty="0"/>
              <a:t>时间图</a:t>
            </a:r>
            <a:r>
              <a:rPr lang="en-US" altLang="zh-CN" b="0" dirty="0"/>
              <a:t>(Timing Diagram)</a:t>
            </a:r>
            <a:endParaRPr lang="zh-CN" altLang="en-US" b="0" dirty="0"/>
          </a:p>
        </p:txBody>
      </p:sp>
      <p:sp>
        <p:nvSpPr>
          <p:cNvPr id="3" name="文本框 2"/>
          <p:cNvSpPr txBox="1"/>
          <p:nvPr/>
        </p:nvSpPr>
        <p:spPr>
          <a:xfrm>
            <a:off x="493004" y="1687234"/>
            <a:ext cx="4387848" cy="1485920"/>
          </a:xfrm>
          <a:prstGeom prst="rect">
            <a:avLst/>
          </a:prstGeom>
          <a:noFill/>
        </p:spPr>
        <p:txBody>
          <a:bodyPr wrap="square" rtlCol="0">
            <a:spAutoFit/>
          </a:bodyPr>
          <a:lstStyle/>
          <a:p>
            <a:pPr>
              <a:lnSpc>
                <a:spcPct val="130000"/>
              </a:lnSpc>
            </a:pPr>
            <a:r>
              <a:rPr lang="en-US" altLang="zh-CN" sz="2400" dirty="0">
                <a:solidFill>
                  <a:srgbClr val="FFFFFF"/>
                </a:solidFill>
                <a:latin typeface="微软雅黑" panose="020B0503020204020204" pitchFamily="34" charset="-122"/>
                <a:ea typeface="微软雅黑" panose="020B0503020204020204" pitchFamily="34" charset="-122"/>
              </a:rPr>
              <a:t>        </a:t>
            </a:r>
            <a:r>
              <a:rPr lang="zh-CN" altLang="en-US" sz="2400" dirty="0">
                <a:solidFill>
                  <a:srgbClr val="FFFFFF"/>
                </a:solidFill>
                <a:latin typeface="微软雅黑" panose="020B0503020204020204" pitchFamily="34" charset="-122"/>
                <a:ea typeface="微软雅黑" panose="020B0503020204020204" pitchFamily="34" charset="-122"/>
              </a:rPr>
              <a:t>一种交互图，展现消息跨越不同对象或角色的实际时间信息；</a:t>
            </a:r>
            <a:r>
              <a:rPr lang="en-US" altLang="zh-CN" sz="2400" dirty="0">
                <a:solidFill>
                  <a:srgbClr val="FFFFFF"/>
                </a:solidFill>
                <a:latin typeface="微软雅黑" panose="020B0503020204020204" pitchFamily="34" charset="-122"/>
                <a:ea typeface="微软雅黑" panose="020B0503020204020204" pitchFamily="34" charset="-122"/>
              </a:rPr>
              <a:t>	</a:t>
            </a:r>
            <a:endParaRPr lang="zh-CN" altLang="en-US" sz="2400" dirty="0">
              <a:solidFill>
                <a:srgbClr val="FFFFFF"/>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5873917" y="1169667"/>
            <a:ext cx="5131293" cy="5552057"/>
          </a:xfrm>
          <a:prstGeom prst="rect">
            <a:avLst/>
          </a:prstGeom>
        </p:spPr>
      </p:pic>
    </p:spTree>
    <p:extLst>
      <p:ext uri="{BB962C8B-B14F-4D97-AF65-F5344CB8AC3E}">
        <p14:creationId xmlns:p14="http://schemas.microsoft.com/office/powerpoint/2010/main" val="302762013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 xmlns:a16="http://schemas.microsoft.com/office/drawing/2014/main" id="{46327C26-E7A0-4FF9-B0C1-737B41923DCA}"/>
              </a:ext>
            </a:extLst>
          </p:cNvPr>
          <p:cNvSpPr/>
          <p:nvPr/>
        </p:nvSpPr>
        <p:spPr>
          <a:xfrm>
            <a:off x="0" y="1405395"/>
            <a:ext cx="5373857" cy="545260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pPr algn="ctr"/>
            <a:r>
              <a:rPr lang="zh-CN" altLang="en-US" b="0" dirty="0"/>
              <a:t>状态图（</a:t>
            </a:r>
            <a:r>
              <a:rPr lang="en-US" altLang="zh-CN" b="0" dirty="0"/>
              <a:t>State Diagram</a:t>
            </a:r>
            <a:r>
              <a:rPr lang="zh-CN" altLang="en-US" b="0" dirty="0"/>
              <a:t>）</a:t>
            </a:r>
            <a:endParaRPr lang="zh-CN" altLang="en-US" dirty="0"/>
          </a:p>
        </p:txBody>
      </p:sp>
      <p:pic>
        <p:nvPicPr>
          <p:cNvPr id="19458" name="Picture 2" descr="https://upload.wikimedia.org/wikipedia/commons/b/be/UML_state_diagr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7894" y="1380765"/>
            <a:ext cx="3828618" cy="5097595"/>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548471" y="1965843"/>
            <a:ext cx="4276914" cy="2926314"/>
          </a:xfrm>
          <a:prstGeom prst="rect">
            <a:avLst/>
          </a:prstGeom>
          <a:noFill/>
        </p:spPr>
        <p:txBody>
          <a:bodyPr wrap="square" rtlCol="0">
            <a:spAutoFit/>
          </a:bodyPr>
          <a:lstStyle/>
          <a:p>
            <a:pPr>
              <a:lnSpc>
                <a:spcPct val="130000"/>
              </a:lnSpc>
            </a:pPr>
            <a:r>
              <a:rPr lang="en-US" altLang="zh-CN" sz="2400" dirty="0">
                <a:solidFill>
                  <a:srgbClr val="FFFFFF"/>
                </a:solidFill>
                <a:latin typeface="微软雅黑" panose="020B0503020204020204" pitchFamily="34" charset="-122"/>
                <a:ea typeface="微软雅黑" panose="020B0503020204020204" pitchFamily="34" charset="-122"/>
              </a:rPr>
              <a:t>       </a:t>
            </a:r>
            <a:r>
              <a:rPr lang="zh-CN" altLang="en-US" sz="2400" dirty="0">
                <a:solidFill>
                  <a:srgbClr val="FFFFFF"/>
                </a:solidFill>
                <a:latin typeface="微软雅黑" panose="020B0503020204020204" pitchFamily="34" charset="-122"/>
                <a:ea typeface="微软雅黑" panose="020B0503020204020204" pitchFamily="34" charset="-122"/>
              </a:rPr>
              <a:t>对象拥有行为和状态。对象的状态是由对象当前的行动和条件决定的。状态图</a:t>
            </a:r>
            <a:r>
              <a:rPr lang="en-US" altLang="zh-CN" sz="2400" dirty="0">
                <a:solidFill>
                  <a:srgbClr val="FFFFFF"/>
                </a:solidFill>
                <a:latin typeface="微软雅黑" panose="020B0503020204020204" pitchFamily="34" charset="-122"/>
                <a:ea typeface="微软雅黑" panose="020B0503020204020204" pitchFamily="34" charset="-122"/>
              </a:rPr>
              <a:t>state diagram</a:t>
            </a:r>
            <a:r>
              <a:rPr lang="zh-CN" altLang="en-US" sz="2400" dirty="0">
                <a:solidFill>
                  <a:srgbClr val="FFFFFF"/>
                </a:solidFill>
                <a:latin typeface="微软雅黑" panose="020B0503020204020204" pitchFamily="34" charset="-122"/>
                <a:ea typeface="微软雅黑" panose="020B0503020204020204" pitchFamily="34" charset="-122"/>
              </a:rPr>
              <a:t>显示出了对象可能的状态以及由状态改变而导致的转移。</a:t>
            </a:r>
          </a:p>
        </p:txBody>
      </p:sp>
    </p:spTree>
    <p:extLst>
      <p:ext uri="{BB962C8B-B14F-4D97-AF65-F5344CB8AC3E}">
        <p14:creationId xmlns:p14="http://schemas.microsoft.com/office/powerpoint/2010/main" val="288202565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 xmlns:a16="http://schemas.microsoft.com/office/drawing/2014/main" id="{743AFC6A-F190-4769-A209-27A38F611EE5}"/>
              </a:ext>
            </a:extLst>
          </p:cNvPr>
          <p:cNvSpPr/>
          <p:nvPr/>
        </p:nvSpPr>
        <p:spPr>
          <a:xfrm>
            <a:off x="1" y="1405395"/>
            <a:ext cx="4853354" cy="545260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pPr algn="ctr"/>
            <a:r>
              <a:rPr lang="zh-CN" altLang="en-US" b="0" dirty="0"/>
              <a:t>构件图（</a:t>
            </a:r>
            <a:r>
              <a:rPr lang="en-US" altLang="zh-CN" b="0" dirty="0"/>
              <a:t>Component diagram</a:t>
            </a:r>
            <a:r>
              <a:rPr lang="zh-CN" altLang="en-US" b="0" dirty="0"/>
              <a:t>）</a:t>
            </a:r>
            <a:endParaRPr lang="zh-CN" altLang="en-US" dirty="0"/>
          </a:p>
        </p:txBody>
      </p:sp>
      <p:pic>
        <p:nvPicPr>
          <p:cNvPr id="13314" name="Picture 2" descr="https://upload.wikimedia.org/wikipedia/commons/7/74/Component-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6889" y="1689385"/>
            <a:ext cx="6764855" cy="393532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369348" y="2046160"/>
            <a:ext cx="4114659" cy="3406445"/>
          </a:xfrm>
          <a:prstGeom prst="rect">
            <a:avLst/>
          </a:prstGeom>
          <a:noFill/>
        </p:spPr>
        <p:txBody>
          <a:bodyPr wrap="square" rtlCol="0">
            <a:spAutoFit/>
          </a:bodyPr>
          <a:lstStyle/>
          <a:p>
            <a:pPr>
              <a:lnSpc>
                <a:spcPct val="130000"/>
              </a:lnSpc>
            </a:pPr>
            <a:r>
              <a:rPr lang="en-US" altLang="zh-CN" sz="2400" dirty="0">
                <a:solidFill>
                  <a:srgbClr val="FFFFFF"/>
                </a:solidFill>
                <a:latin typeface="微软雅黑" panose="020B0503020204020204" pitchFamily="34" charset="-122"/>
                <a:ea typeface="微软雅黑" panose="020B0503020204020204" pitchFamily="34" charset="-122"/>
              </a:rPr>
              <a:t>       </a:t>
            </a:r>
            <a:r>
              <a:rPr lang="zh-CN" altLang="en-US" sz="2400" dirty="0">
                <a:solidFill>
                  <a:srgbClr val="FFFFFF"/>
                </a:solidFill>
                <a:latin typeface="微软雅黑" panose="020B0503020204020204" pitchFamily="34" charset="-122"/>
                <a:ea typeface="微软雅黑" panose="020B0503020204020204" pitchFamily="34" charset="-122"/>
              </a:rPr>
              <a:t>构件图主要用于描述各种软件构件之间的依赖关系，例如，可执行文件和源文件之间的依赖关系，所设计的系统中的构件的表示法及这些构件之间的关系构成了构件图。</a:t>
            </a:r>
          </a:p>
        </p:txBody>
      </p:sp>
    </p:spTree>
    <p:extLst>
      <p:ext uri="{BB962C8B-B14F-4D97-AF65-F5344CB8AC3E}">
        <p14:creationId xmlns:p14="http://schemas.microsoft.com/office/powerpoint/2010/main" val="204326488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 xmlns:a16="http://schemas.microsoft.com/office/drawing/2014/main" id="{146EF08D-560E-4D41-B9A7-9DCFF69CEA13}"/>
              </a:ext>
            </a:extLst>
          </p:cNvPr>
          <p:cNvSpPr/>
          <p:nvPr/>
        </p:nvSpPr>
        <p:spPr>
          <a:xfrm>
            <a:off x="0" y="1405395"/>
            <a:ext cx="5148775" cy="545260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sp>
        <p:nvSpPr>
          <p:cNvPr id="2" name="文本占位符 1"/>
          <p:cNvSpPr>
            <a:spLocks noGrp="1"/>
          </p:cNvSpPr>
          <p:nvPr>
            <p:ph type="body" sz="quarter" idx="10"/>
          </p:nvPr>
        </p:nvSpPr>
        <p:spPr/>
        <p:txBody>
          <a:bodyPr/>
          <a:lstStyle/>
          <a:p>
            <a:pPr algn="ctr"/>
            <a:r>
              <a:rPr lang="zh-CN" altLang="en-US" b="0" dirty="0"/>
              <a:t>部署图（</a:t>
            </a:r>
            <a:r>
              <a:rPr lang="en-US" altLang="zh-CN" b="0" dirty="0"/>
              <a:t>Deployment diagram</a:t>
            </a:r>
            <a:r>
              <a:rPr lang="zh-CN" altLang="en-US" b="0" dirty="0"/>
              <a:t>）</a:t>
            </a:r>
            <a:endParaRPr lang="zh-CN" altLang="en-US" dirty="0"/>
          </a:p>
        </p:txBody>
      </p:sp>
      <p:pic>
        <p:nvPicPr>
          <p:cNvPr id="15362" name="Picture 2" descr="https://upload.wikimedia.org/wikipedia/commons/a/a8/UML_Diagramme_Deploiemen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5442" y="1410646"/>
            <a:ext cx="6536853" cy="506771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562706" y="2644752"/>
            <a:ext cx="4023361" cy="1005788"/>
          </a:xfrm>
          <a:prstGeom prst="rect">
            <a:avLst/>
          </a:prstGeom>
          <a:noFill/>
        </p:spPr>
        <p:txBody>
          <a:bodyPr wrap="square" rtlCol="0">
            <a:spAutoFit/>
          </a:bodyPr>
          <a:lstStyle/>
          <a:p>
            <a:pPr>
              <a:lnSpc>
                <a:spcPct val="130000"/>
              </a:lnSpc>
            </a:pPr>
            <a:r>
              <a:rPr lang="en-US" altLang="zh-CN" sz="2400" dirty="0">
                <a:solidFill>
                  <a:srgbClr val="FFFFFF"/>
                </a:solidFill>
                <a:latin typeface="微软雅黑" panose="020B0503020204020204" pitchFamily="34" charset="-122"/>
                <a:ea typeface="微软雅黑" panose="020B0503020204020204" pitchFamily="34" charset="-122"/>
              </a:rPr>
              <a:t>        </a:t>
            </a:r>
            <a:r>
              <a:rPr lang="zh-CN" altLang="en-US" sz="2400" dirty="0">
                <a:solidFill>
                  <a:srgbClr val="FFFFFF"/>
                </a:solidFill>
                <a:latin typeface="微软雅黑" panose="020B0503020204020204" pitchFamily="34" charset="-122"/>
                <a:ea typeface="微软雅黑" panose="020B0503020204020204" pitchFamily="34" charset="-122"/>
              </a:rPr>
              <a:t>描述系统所需的硬件构件的物理部署</a:t>
            </a:r>
          </a:p>
        </p:txBody>
      </p:sp>
    </p:spTree>
    <p:extLst>
      <p:ext uri="{BB962C8B-B14F-4D97-AF65-F5344CB8AC3E}">
        <p14:creationId xmlns:p14="http://schemas.microsoft.com/office/powerpoint/2010/main" val="90527504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7" name="MH_Other_7"/>
          <p:cNvPicPr/>
          <p:nvPr/>
        </p:nvPicPr>
        <p:blipFill>
          <a:blip r:embed="rId3"/>
          <a:stretch>
            <a:fillRect/>
          </a:stretch>
        </p:blipFill>
        <p:spPr>
          <a:xfrm>
            <a:off x="335280" y="260774"/>
            <a:ext cx="392853" cy="368300"/>
          </a:xfrm>
          <a:prstGeom prst="rect">
            <a:avLst/>
          </a:prstGeom>
          <a:noFill/>
          <a:ln w="9525">
            <a:noFill/>
            <a:miter/>
          </a:ln>
        </p:spPr>
      </p:pic>
      <p:sp>
        <p:nvSpPr>
          <p:cNvPr id="11271" name="文本框 196"/>
          <p:cNvSpPr txBox="1"/>
          <p:nvPr/>
        </p:nvSpPr>
        <p:spPr>
          <a:xfrm>
            <a:off x="-69663" y="2650210"/>
            <a:ext cx="11885317" cy="584775"/>
          </a:xfrm>
          <a:prstGeom prst="rect">
            <a:avLst/>
          </a:prstGeom>
          <a:noFill/>
          <a:ln w="9525">
            <a:noFill/>
            <a:miter/>
          </a:ln>
        </p:spPr>
        <p:txBody>
          <a:bodyPr wrap="square">
            <a:spAutoFit/>
          </a:bodyPr>
          <a:lstStyle/>
          <a:p>
            <a:pPr lvl="0" eaLnBrk="1" hangingPunct="1"/>
            <a:r>
              <a:rPr lang="en-US" altLang="zh-CN" sz="1600" b="1" dirty="0">
                <a:latin typeface="微软雅黑" pitchFamily="34" charset="-122"/>
                <a:ea typeface="微软雅黑" pitchFamily="34" charset="-122"/>
              </a:rPr>
              <a:t>[1] </a:t>
            </a:r>
            <a:r>
              <a:rPr lang="zh-CN" altLang="en-US" sz="1600" dirty="0"/>
              <a:t>维基百科</a:t>
            </a:r>
            <a:r>
              <a:rPr lang="en-US" altLang="zh-CN" sz="1600" dirty="0"/>
              <a:t>.</a:t>
            </a:r>
            <a:r>
              <a:rPr lang="zh-CN" altLang="en-US" sz="1600" b="1" i="1" dirty="0"/>
              <a:t>统一建模语言</a:t>
            </a:r>
            <a:r>
              <a:rPr lang="en-US" altLang="zh-CN" sz="1600" dirty="0"/>
              <a:t>. 2018; Available </a:t>
            </a:r>
            <a:r>
              <a:rPr lang="en-US" altLang="zh-CN" sz="1600" dirty="0" smtClean="0"/>
              <a:t>[2018-10-13] from</a:t>
            </a:r>
            <a:r>
              <a:rPr lang="en-US" altLang="zh-CN" sz="1600" dirty="0"/>
              <a:t>:</a:t>
            </a:r>
            <a:r>
              <a:rPr lang="en-US" altLang="zh-CN" sz="1600" dirty="0">
                <a:solidFill>
                  <a:srgbClr val="0070C0"/>
                </a:solidFill>
              </a:rPr>
              <a:t> </a:t>
            </a:r>
            <a:r>
              <a:rPr lang="en-US" altLang="zh-CN" sz="1600" dirty="0">
                <a:hlinkClick r:id="rId4"/>
              </a:rPr>
              <a:t>https://zh.wikipedia.org/wiki/%E7%BB%9F%E4%B8%80%E5%BB%BA%E6%A8%A1%E8%AF%AD%E8%A8%80</a:t>
            </a:r>
            <a:endParaRPr lang="zh-CN" altLang="en-US" sz="1600" b="1" dirty="0">
              <a:latin typeface="微软雅黑" pitchFamily="34" charset="-122"/>
              <a:ea typeface="微软雅黑" pitchFamily="34" charset="-122"/>
            </a:endParaRPr>
          </a:p>
        </p:txBody>
      </p:sp>
      <p:sp>
        <p:nvSpPr>
          <p:cNvPr id="11273" name="文本框 198"/>
          <p:cNvSpPr txBox="1"/>
          <p:nvPr/>
        </p:nvSpPr>
        <p:spPr>
          <a:xfrm>
            <a:off x="-69663" y="3411008"/>
            <a:ext cx="9618487" cy="584775"/>
          </a:xfrm>
          <a:prstGeom prst="rect">
            <a:avLst/>
          </a:prstGeom>
          <a:noFill/>
          <a:ln w="9525">
            <a:noFill/>
            <a:miter/>
          </a:ln>
        </p:spPr>
        <p:txBody>
          <a:bodyPr wrap="square">
            <a:spAutoFit/>
          </a:bodyPr>
          <a:lstStyle/>
          <a:p>
            <a:pPr lvl="0"/>
            <a:r>
              <a:rPr lang="en-US" altLang="zh-CN" sz="1600" b="1" dirty="0">
                <a:solidFill>
                  <a:prstClr val="black"/>
                </a:solidFill>
                <a:latin typeface="微软雅黑" pitchFamily="34" charset="-122"/>
                <a:ea typeface="微软雅黑" pitchFamily="34" charset="-122"/>
              </a:rPr>
              <a:t>[2] </a:t>
            </a:r>
            <a:r>
              <a:rPr lang="zh-CN" altLang="en-US" sz="1600" dirty="0">
                <a:solidFill>
                  <a:prstClr val="black"/>
                </a:solidFill>
                <a:latin typeface="宋体" panose="02010600030101010101" pitchFamily="2" charset="-122"/>
                <a:ea typeface="宋体" panose="02010600030101010101" pitchFamily="2" charset="-122"/>
              </a:rPr>
              <a:t>（美）</a:t>
            </a:r>
            <a:r>
              <a:rPr lang="en-US" altLang="zh-CN" sz="1600" dirty="0">
                <a:solidFill>
                  <a:prstClr val="black"/>
                </a:solidFill>
                <a:latin typeface="宋体" panose="02010600030101010101" pitchFamily="2" charset="-122"/>
                <a:ea typeface="宋体" panose="02010600030101010101" pitchFamily="2" charset="-122"/>
              </a:rPr>
              <a:t>Grandy</a:t>
            </a:r>
            <a:r>
              <a:rPr lang="zh-CN" altLang="en-US" sz="1600" dirty="0">
                <a:solidFill>
                  <a:prstClr val="black"/>
                </a:solidFill>
                <a:latin typeface="宋体" panose="02010600030101010101" pitchFamily="2" charset="-122"/>
                <a:ea typeface="宋体" panose="02010600030101010101" pitchFamily="2" charset="-122"/>
              </a:rPr>
              <a:t> </a:t>
            </a:r>
            <a:r>
              <a:rPr lang="en-US" altLang="zh-CN" sz="1600" dirty="0">
                <a:solidFill>
                  <a:prstClr val="black"/>
                </a:solidFill>
                <a:latin typeface="宋体" panose="02010600030101010101" pitchFamily="2" charset="-122"/>
                <a:ea typeface="宋体" panose="02010600030101010101" pitchFamily="2" charset="-122"/>
              </a:rPr>
              <a:t>Booch &amp;</a:t>
            </a:r>
            <a:r>
              <a:rPr lang="zh-CN" altLang="en-US" sz="1600" dirty="0">
                <a:solidFill>
                  <a:prstClr val="black"/>
                </a:solidFill>
                <a:latin typeface="宋体" panose="02010600030101010101" pitchFamily="2" charset="-122"/>
                <a:ea typeface="宋体" panose="02010600030101010101" pitchFamily="2" charset="-122"/>
              </a:rPr>
              <a:t>（美）</a:t>
            </a:r>
            <a:r>
              <a:rPr lang="en-US" altLang="zh-CN" sz="1600" dirty="0">
                <a:solidFill>
                  <a:prstClr val="black"/>
                </a:solidFill>
                <a:latin typeface="宋体" panose="02010600030101010101" pitchFamily="2" charset="-122"/>
                <a:ea typeface="宋体" panose="02010600030101010101" pitchFamily="2" charset="-122"/>
              </a:rPr>
              <a:t>James</a:t>
            </a:r>
            <a:r>
              <a:rPr lang="zh-CN" altLang="en-US" sz="1600" dirty="0">
                <a:solidFill>
                  <a:prstClr val="black"/>
                </a:solidFill>
                <a:latin typeface="宋体" panose="02010600030101010101" pitchFamily="2" charset="-122"/>
                <a:ea typeface="宋体" panose="02010600030101010101" pitchFamily="2" charset="-122"/>
              </a:rPr>
              <a:t> </a:t>
            </a:r>
            <a:r>
              <a:rPr lang="en-US" altLang="zh-CN" sz="1600" dirty="0">
                <a:solidFill>
                  <a:prstClr val="black"/>
                </a:solidFill>
                <a:latin typeface="宋体" panose="02010600030101010101" pitchFamily="2" charset="-122"/>
                <a:ea typeface="宋体" panose="02010600030101010101" pitchFamily="2" charset="-122"/>
              </a:rPr>
              <a:t>Rumbaugh &amp;</a:t>
            </a:r>
            <a:r>
              <a:rPr lang="zh-CN" altLang="en-US" sz="1600" dirty="0">
                <a:solidFill>
                  <a:prstClr val="black"/>
                </a:solidFill>
                <a:latin typeface="宋体" panose="02010600030101010101" pitchFamily="2" charset="-122"/>
                <a:ea typeface="宋体" panose="02010600030101010101" pitchFamily="2" charset="-122"/>
              </a:rPr>
              <a:t>（美）</a:t>
            </a:r>
            <a:r>
              <a:rPr lang="en-US" altLang="zh-CN" sz="1600" dirty="0">
                <a:solidFill>
                  <a:prstClr val="black"/>
                </a:solidFill>
                <a:latin typeface="宋体" panose="02010600030101010101" pitchFamily="2" charset="-122"/>
                <a:ea typeface="宋体" panose="02010600030101010101" pitchFamily="2" charset="-122"/>
              </a:rPr>
              <a:t>Ivar Jacobson</a:t>
            </a:r>
            <a:r>
              <a:rPr lang="zh-CN" altLang="en-US" sz="1600" dirty="0">
                <a:solidFill>
                  <a:prstClr val="black"/>
                </a:solidFill>
                <a:latin typeface="宋体" panose="02010600030101010101" pitchFamily="2" charset="-122"/>
                <a:ea typeface="宋体" panose="02010600030101010101" pitchFamily="2" charset="-122"/>
              </a:rPr>
              <a:t>著</a:t>
            </a:r>
            <a:r>
              <a:rPr lang="en-US" altLang="zh-CN" sz="1600" dirty="0">
                <a:solidFill>
                  <a:prstClr val="black"/>
                </a:solidFill>
                <a:ea typeface="宋体" panose="02010600030101010101" pitchFamily="2" charset="-122"/>
              </a:rPr>
              <a:t>.</a:t>
            </a:r>
            <a:r>
              <a:rPr lang="en-US" altLang="zh-CN" sz="1600" b="1" i="1" dirty="0">
                <a:solidFill>
                  <a:prstClr val="black"/>
                </a:solidFill>
                <a:ea typeface="宋体" panose="02010600030101010101" pitchFamily="2" charset="-122"/>
              </a:rPr>
              <a:t>UML</a:t>
            </a:r>
            <a:r>
              <a:rPr lang="zh-CN" altLang="en-US" sz="1600" b="1" i="1" dirty="0">
                <a:solidFill>
                  <a:prstClr val="black"/>
                </a:solidFill>
                <a:ea typeface="宋体" panose="02010600030101010101" pitchFamily="2" charset="-122"/>
              </a:rPr>
              <a:t>用户指南</a:t>
            </a:r>
            <a:r>
              <a:rPr lang="en-US" altLang="zh-CN" sz="1600" dirty="0">
                <a:solidFill>
                  <a:prstClr val="black"/>
                </a:solidFill>
                <a:ea typeface="宋体" panose="02010600030101010101" pitchFamily="2" charset="-122"/>
              </a:rPr>
              <a:t> .</a:t>
            </a:r>
            <a:r>
              <a:rPr lang="zh-CN" altLang="en-US" sz="1600" dirty="0">
                <a:solidFill>
                  <a:prstClr val="black"/>
                </a:solidFill>
                <a:ea typeface="宋体" panose="02010600030101010101" pitchFamily="2" charset="-122"/>
              </a:rPr>
              <a:t>邵维忠等译</a:t>
            </a:r>
            <a:r>
              <a:rPr lang="en-US" altLang="zh-CN" sz="1600" dirty="0">
                <a:solidFill>
                  <a:prstClr val="black"/>
                </a:solidFill>
                <a:ea typeface="宋体" panose="02010600030101010101" pitchFamily="2" charset="-122"/>
              </a:rPr>
              <a:t>.</a:t>
            </a:r>
            <a:r>
              <a:rPr lang="zh-CN" altLang="en-US" sz="1600" dirty="0">
                <a:solidFill>
                  <a:prstClr val="black"/>
                </a:solidFill>
                <a:ea typeface="宋体" panose="02010600030101010101" pitchFamily="2" charset="-122"/>
              </a:rPr>
              <a:t>北京：人民邮电出版社，</a:t>
            </a:r>
            <a:r>
              <a:rPr lang="en-US" altLang="zh-CN" sz="1600" dirty="0">
                <a:solidFill>
                  <a:prstClr val="black"/>
                </a:solidFill>
                <a:ea typeface="宋体" panose="02010600030101010101" pitchFamily="2" charset="-122"/>
              </a:rPr>
              <a:t>2013</a:t>
            </a:r>
            <a:endParaRPr lang="zh-CN" altLang="en-US" sz="1600" b="1" dirty="0">
              <a:solidFill>
                <a:prstClr val="black"/>
              </a:solidFill>
              <a:latin typeface="宋体" panose="02010600030101010101" pitchFamily="2" charset="-122"/>
              <a:ea typeface="宋体" panose="02010600030101010101" pitchFamily="2" charset="-122"/>
            </a:endParaRPr>
          </a:p>
        </p:txBody>
      </p:sp>
      <p:sp>
        <p:nvSpPr>
          <p:cNvPr id="11276" name="文本框 201"/>
          <p:cNvSpPr txBox="1"/>
          <p:nvPr/>
        </p:nvSpPr>
        <p:spPr>
          <a:xfrm>
            <a:off x="121073" y="1873090"/>
            <a:ext cx="2844800" cy="461665"/>
          </a:xfrm>
          <a:prstGeom prst="rect">
            <a:avLst/>
          </a:prstGeom>
          <a:noFill/>
          <a:ln w="9525">
            <a:noFill/>
            <a:miter/>
          </a:ln>
        </p:spPr>
        <p:txBody>
          <a:bodyPr>
            <a:spAutoFit/>
          </a:bodyPr>
          <a:lstStyle/>
          <a:p>
            <a:pPr lvl="0" algn="l" eaLnBrk="1" hangingPunct="1"/>
            <a:r>
              <a:rPr lang="en-US" altLang="zh-CN" sz="2400" b="1" dirty="0">
                <a:latin typeface="微软雅黑" pitchFamily="34" charset="-122"/>
                <a:ea typeface="微软雅黑" pitchFamily="34" charset="-122"/>
              </a:rPr>
              <a:t>  REFERENCE</a:t>
            </a:r>
          </a:p>
        </p:txBody>
      </p:sp>
      <p:cxnSp>
        <p:nvCxnSpPr>
          <p:cNvPr id="11277" name="直接连接符 202"/>
          <p:cNvCxnSpPr/>
          <p:nvPr/>
        </p:nvCxnSpPr>
        <p:spPr>
          <a:xfrm>
            <a:off x="5347" y="2480946"/>
            <a:ext cx="3217333" cy="19049"/>
          </a:xfrm>
          <a:prstGeom prst="line">
            <a:avLst/>
          </a:prstGeom>
          <a:ln>
            <a:headEnd type="diamond" w="med" len="med"/>
            <a:tailEnd type="none" w="med" len="med"/>
          </a:ln>
        </p:spPr>
        <p:style>
          <a:lnRef idx="2">
            <a:schemeClr val="dk1"/>
          </a:lnRef>
          <a:fillRef idx="0">
            <a:schemeClr val="dk1"/>
          </a:fillRef>
          <a:effectRef idx="1">
            <a:schemeClr val="dk1"/>
          </a:effectRef>
          <a:fontRef idx="minor">
            <a:schemeClr val="tx1"/>
          </a:fontRef>
        </p:style>
      </p:cxnSp>
      <p:grpSp>
        <p:nvGrpSpPr>
          <p:cNvPr id="17416" name="组合 56"/>
          <p:cNvGrpSpPr/>
          <p:nvPr/>
        </p:nvGrpSpPr>
        <p:grpSpPr>
          <a:xfrm>
            <a:off x="9072331" y="3332989"/>
            <a:ext cx="3023109" cy="3525011"/>
            <a:chOff x="3357554" y="571486"/>
            <a:chExt cx="2165349" cy="3557586"/>
          </a:xfrm>
          <a:solidFill>
            <a:srgbClr val="486271"/>
          </a:solidFill>
        </p:grpSpPr>
        <p:grpSp>
          <p:nvGrpSpPr>
            <p:cNvPr id="58" name="组合 208"/>
            <p:cNvGrpSpPr/>
            <p:nvPr/>
          </p:nvGrpSpPr>
          <p:grpSpPr bwMode="auto">
            <a:xfrm>
              <a:off x="4396006" y="2704762"/>
              <a:ext cx="120702" cy="431547"/>
              <a:chOff x="0" y="0"/>
              <a:chExt cx="184150" cy="644525"/>
            </a:xfrm>
            <a:grpFill/>
          </p:grpSpPr>
          <p:sp>
            <p:nvSpPr>
              <p:cNvPr id="273" name="Freeform 101"/>
              <p:cNvSpPr>
                <a:spLocks noChangeArrowheads="1"/>
              </p:cNvSpPr>
              <p:nvPr/>
            </p:nvSpPr>
            <p:spPr bwMode="auto">
              <a:xfrm>
                <a:off x="9525" y="82550"/>
                <a:ext cx="174625" cy="519113"/>
              </a:xfrm>
              <a:custGeom>
                <a:avLst/>
                <a:gdLst>
                  <a:gd name="T0" fmla="*/ 34 w 110"/>
                  <a:gd name="T1" fmla="*/ 267 h 327"/>
                  <a:gd name="T2" fmla="*/ 67 w 110"/>
                  <a:gd name="T3" fmla="*/ 327 h 327"/>
                  <a:gd name="T4" fmla="*/ 95 w 110"/>
                  <a:gd name="T5" fmla="*/ 323 h 327"/>
                  <a:gd name="T6" fmla="*/ 110 w 110"/>
                  <a:gd name="T7" fmla="*/ 256 h 327"/>
                  <a:gd name="T8" fmla="*/ 76 w 110"/>
                  <a:gd name="T9" fmla="*/ 0 h 327"/>
                  <a:gd name="T10" fmla="*/ 0 w 110"/>
                  <a:gd name="T11" fmla="*/ 10 h 327"/>
                  <a:gd name="T12" fmla="*/ 34 w 110"/>
                  <a:gd name="T13" fmla="*/ 267 h 327"/>
                  <a:gd name="T14" fmla="*/ 0 60000 65536"/>
                  <a:gd name="T15" fmla="*/ 0 60000 65536"/>
                  <a:gd name="T16" fmla="*/ 0 60000 65536"/>
                  <a:gd name="T17" fmla="*/ 0 60000 65536"/>
                  <a:gd name="T18" fmla="*/ 0 60000 65536"/>
                  <a:gd name="T19" fmla="*/ 0 60000 65536"/>
                  <a:gd name="T20" fmla="*/ 0 60000 65536"/>
                  <a:gd name="T21" fmla="*/ 0 w 110"/>
                  <a:gd name="T22" fmla="*/ 0 h 327"/>
                  <a:gd name="T23" fmla="*/ 110 w 110"/>
                  <a:gd name="T24" fmla="*/ 327 h 3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0" h="327">
                    <a:moveTo>
                      <a:pt x="34" y="267"/>
                    </a:moveTo>
                    <a:lnTo>
                      <a:pt x="67" y="327"/>
                    </a:lnTo>
                    <a:lnTo>
                      <a:pt x="95" y="323"/>
                    </a:lnTo>
                    <a:lnTo>
                      <a:pt x="110" y="256"/>
                    </a:lnTo>
                    <a:lnTo>
                      <a:pt x="76" y="0"/>
                    </a:lnTo>
                    <a:lnTo>
                      <a:pt x="0" y="10"/>
                    </a:lnTo>
                    <a:lnTo>
                      <a:pt x="34" y="267"/>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74" name="Freeform 102"/>
              <p:cNvSpPr>
                <a:spLocks noChangeArrowheads="1"/>
              </p:cNvSpPr>
              <p:nvPr/>
            </p:nvSpPr>
            <p:spPr bwMode="auto">
              <a:xfrm>
                <a:off x="1587" y="0"/>
                <a:ext cx="128588" cy="146050"/>
              </a:xfrm>
              <a:custGeom>
                <a:avLst/>
                <a:gdLst>
                  <a:gd name="T0" fmla="*/ 5 w 81"/>
                  <a:gd name="T1" fmla="*/ 58 h 92"/>
                  <a:gd name="T2" fmla="*/ 5 w 81"/>
                  <a:gd name="T3" fmla="*/ 58 h 92"/>
                  <a:gd name="T4" fmla="*/ 7 w 81"/>
                  <a:gd name="T5" fmla="*/ 66 h 92"/>
                  <a:gd name="T6" fmla="*/ 10 w 81"/>
                  <a:gd name="T7" fmla="*/ 73 h 92"/>
                  <a:gd name="T8" fmla="*/ 15 w 81"/>
                  <a:gd name="T9" fmla="*/ 78 h 92"/>
                  <a:gd name="T10" fmla="*/ 20 w 81"/>
                  <a:gd name="T11" fmla="*/ 84 h 92"/>
                  <a:gd name="T12" fmla="*/ 26 w 81"/>
                  <a:gd name="T13" fmla="*/ 88 h 92"/>
                  <a:gd name="T14" fmla="*/ 33 w 81"/>
                  <a:gd name="T15" fmla="*/ 90 h 92"/>
                  <a:gd name="T16" fmla="*/ 39 w 81"/>
                  <a:gd name="T17" fmla="*/ 92 h 92"/>
                  <a:gd name="T18" fmla="*/ 47 w 81"/>
                  <a:gd name="T19" fmla="*/ 90 h 92"/>
                  <a:gd name="T20" fmla="*/ 49 w 81"/>
                  <a:gd name="T21" fmla="*/ 90 h 92"/>
                  <a:gd name="T22" fmla="*/ 49 w 81"/>
                  <a:gd name="T23" fmla="*/ 90 h 92"/>
                  <a:gd name="T24" fmla="*/ 56 w 81"/>
                  <a:gd name="T25" fmla="*/ 89 h 92"/>
                  <a:gd name="T26" fmla="*/ 62 w 81"/>
                  <a:gd name="T27" fmla="*/ 86 h 92"/>
                  <a:gd name="T28" fmla="*/ 69 w 81"/>
                  <a:gd name="T29" fmla="*/ 81 h 92"/>
                  <a:gd name="T30" fmla="*/ 73 w 81"/>
                  <a:gd name="T31" fmla="*/ 77 h 92"/>
                  <a:gd name="T32" fmla="*/ 77 w 81"/>
                  <a:gd name="T33" fmla="*/ 70 h 92"/>
                  <a:gd name="T34" fmla="*/ 80 w 81"/>
                  <a:gd name="T35" fmla="*/ 63 h 92"/>
                  <a:gd name="T36" fmla="*/ 81 w 81"/>
                  <a:gd name="T37" fmla="*/ 56 h 92"/>
                  <a:gd name="T38" fmla="*/ 81 w 81"/>
                  <a:gd name="T39" fmla="*/ 48 h 92"/>
                  <a:gd name="T40" fmla="*/ 76 w 81"/>
                  <a:gd name="T41" fmla="*/ 13 h 92"/>
                  <a:gd name="T42" fmla="*/ 76 w 81"/>
                  <a:gd name="T43" fmla="*/ 13 h 92"/>
                  <a:gd name="T44" fmla="*/ 75 w 81"/>
                  <a:gd name="T45" fmla="*/ 8 h 92"/>
                  <a:gd name="T46" fmla="*/ 72 w 81"/>
                  <a:gd name="T47" fmla="*/ 2 h 92"/>
                  <a:gd name="T48" fmla="*/ 68 w 81"/>
                  <a:gd name="T49" fmla="*/ 1 h 92"/>
                  <a:gd name="T50" fmla="*/ 64 w 81"/>
                  <a:gd name="T51" fmla="*/ 0 h 92"/>
                  <a:gd name="T52" fmla="*/ 51 w 81"/>
                  <a:gd name="T53" fmla="*/ 0 h 92"/>
                  <a:gd name="T54" fmla="*/ 37 w 81"/>
                  <a:gd name="T55" fmla="*/ 2 h 92"/>
                  <a:gd name="T56" fmla="*/ 35 w 81"/>
                  <a:gd name="T57" fmla="*/ 2 h 92"/>
                  <a:gd name="T58" fmla="*/ 35 w 81"/>
                  <a:gd name="T59" fmla="*/ 2 h 92"/>
                  <a:gd name="T60" fmla="*/ 22 w 81"/>
                  <a:gd name="T61" fmla="*/ 4 h 92"/>
                  <a:gd name="T62" fmla="*/ 10 w 81"/>
                  <a:gd name="T63" fmla="*/ 6 h 92"/>
                  <a:gd name="T64" fmla="*/ 5 w 81"/>
                  <a:gd name="T65" fmla="*/ 9 h 92"/>
                  <a:gd name="T66" fmla="*/ 3 w 81"/>
                  <a:gd name="T67" fmla="*/ 12 h 92"/>
                  <a:gd name="T68" fmla="*/ 0 w 81"/>
                  <a:gd name="T69" fmla="*/ 17 h 92"/>
                  <a:gd name="T70" fmla="*/ 0 w 81"/>
                  <a:gd name="T71" fmla="*/ 24 h 92"/>
                  <a:gd name="T72" fmla="*/ 5 w 81"/>
                  <a:gd name="T73" fmla="*/ 58 h 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1"/>
                  <a:gd name="T112" fmla="*/ 0 h 92"/>
                  <a:gd name="T113" fmla="*/ 81 w 81"/>
                  <a:gd name="T114" fmla="*/ 92 h 9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1" h="92">
                    <a:moveTo>
                      <a:pt x="5" y="58"/>
                    </a:moveTo>
                    <a:lnTo>
                      <a:pt x="5" y="58"/>
                    </a:lnTo>
                    <a:lnTo>
                      <a:pt x="7" y="66"/>
                    </a:lnTo>
                    <a:lnTo>
                      <a:pt x="10" y="73"/>
                    </a:lnTo>
                    <a:lnTo>
                      <a:pt x="15" y="78"/>
                    </a:lnTo>
                    <a:lnTo>
                      <a:pt x="20" y="84"/>
                    </a:lnTo>
                    <a:lnTo>
                      <a:pt x="26" y="88"/>
                    </a:lnTo>
                    <a:lnTo>
                      <a:pt x="33" y="90"/>
                    </a:lnTo>
                    <a:lnTo>
                      <a:pt x="39" y="92"/>
                    </a:lnTo>
                    <a:lnTo>
                      <a:pt x="47" y="90"/>
                    </a:lnTo>
                    <a:lnTo>
                      <a:pt x="49" y="90"/>
                    </a:lnTo>
                    <a:lnTo>
                      <a:pt x="49" y="90"/>
                    </a:lnTo>
                    <a:lnTo>
                      <a:pt x="56" y="89"/>
                    </a:lnTo>
                    <a:lnTo>
                      <a:pt x="62" y="86"/>
                    </a:lnTo>
                    <a:lnTo>
                      <a:pt x="69" y="81"/>
                    </a:lnTo>
                    <a:lnTo>
                      <a:pt x="73" y="77"/>
                    </a:lnTo>
                    <a:lnTo>
                      <a:pt x="77" y="70"/>
                    </a:lnTo>
                    <a:lnTo>
                      <a:pt x="80" y="63"/>
                    </a:lnTo>
                    <a:lnTo>
                      <a:pt x="81" y="56"/>
                    </a:lnTo>
                    <a:lnTo>
                      <a:pt x="81" y="48"/>
                    </a:lnTo>
                    <a:lnTo>
                      <a:pt x="76" y="13"/>
                    </a:lnTo>
                    <a:lnTo>
                      <a:pt x="76" y="13"/>
                    </a:lnTo>
                    <a:lnTo>
                      <a:pt x="75" y="8"/>
                    </a:lnTo>
                    <a:lnTo>
                      <a:pt x="72" y="2"/>
                    </a:lnTo>
                    <a:lnTo>
                      <a:pt x="68" y="1"/>
                    </a:lnTo>
                    <a:lnTo>
                      <a:pt x="64" y="0"/>
                    </a:lnTo>
                    <a:lnTo>
                      <a:pt x="51" y="0"/>
                    </a:lnTo>
                    <a:lnTo>
                      <a:pt x="37" y="2"/>
                    </a:lnTo>
                    <a:lnTo>
                      <a:pt x="35" y="2"/>
                    </a:lnTo>
                    <a:lnTo>
                      <a:pt x="35" y="2"/>
                    </a:lnTo>
                    <a:lnTo>
                      <a:pt x="22" y="4"/>
                    </a:lnTo>
                    <a:lnTo>
                      <a:pt x="10" y="6"/>
                    </a:lnTo>
                    <a:lnTo>
                      <a:pt x="5" y="9"/>
                    </a:lnTo>
                    <a:lnTo>
                      <a:pt x="3" y="12"/>
                    </a:lnTo>
                    <a:lnTo>
                      <a:pt x="0" y="17"/>
                    </a:lnTo>
                    <a:lnTo>
                      <a:pt x="0" y="24"/>
                    </a:lnTo>
                    <a:lnTo>
                      <a:pt x="5" y="58"/>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75" name="Freeform 103"/>
              <p:cNvSpPr>
                <a:spLocks noChangeArrowheads="1"/>
              </p:cNvSpPr>
              <p:nvPr/>
            </p:nvSpPr>
            <p:spPr bwMode="auto">
              <a:xfrm>
                <a:off x="0" y="49212"/>
                <a:ext cx="149225" cy="142875"/>
              </a:xfrm>
              <a:custGeom>
                <a:avLst/>
                <a:gdLst>
                  <a:gd name="T0" fmla="*/ 11 w 94"/>
                  <a:gd name="T1" fmla="*/ 90 h 90"/>
                  <a:gd name="T2" fmla="*/ 94 w 94"/>
                  <a:gd name="T3" fmla="*/ 80 h 90"/>
                  <a:gd name="T4" fmla="*/ 84 w 94"/>
                  <a:gd name="T5" fmla="*/ 0 h 90"/>
                  <a:gd name="T6" fmla="*/ 0 w 94"/>
                  <a:gd name="T7" fmla="*/ 11 h 90"/>
                  <a:gd name="T8" fmla="*/ 11 w 94"/>
                  <a:gd name="T9" fmla="*/ 90 h 90"/>
                  <a:gd name="T10" fmla="*/ 0 60000 65536"/>
                  <a:gd name="T11" fmla="*/ 0 60000 65536"/>
                  <a:gd name="T12" fmla="*/ 0 60000 65536"/>
                  <a:gd name="T13" fmla="*/ 0 60000 65536"/>
                  <a:gd name="T14" fmla="*/ 0 60000 65536"/>
                  <a:gd name="T15" fmla="*/ 0 w 94"/>
                  <a:gd name="T16" fmla="*/ 0 h 90"/>
                  <a:gd name="T17" fmla="*/ 94 w 94"/>
                  <a:gd name="T18" fmla="*/ 90 h 90"/>
                </a:gdLst>
                <a:ahLst/>
                <a:cxnLst>
                  <a:cxn ang="T10">
                    <a:pos x="T0" y="T1"/>
                  </a:cxn>
                  <a:cxn ang="T11">
                    <a:pos x="T2" y="T3"/>
                  </a:cxn>
                  <a:cxn ang="T12">
                    <a:pos x="T4" y="T5"/>
                  </a:cxn>
                  <a:cxn ang="T13">
                    <a:pos x="T6" y="T7"/>
                  </a:cxn>
                  <a:cxn ang="T14">
                    <a:pos x="T8" y="T9"/>
                  </a:cxn>
                </a:cxnLst>
                <a:rect l="T15" t="T16" r="T17" b="T18"/>
                <a:pathLst>
                  <a:path w="94" h="90">
                    <a:moveTo>
                      <a:pt x="11" y="90"/>
                    </a:moveTo>
                    <a:lnTo>
                      <a:pt x="94" y="80"/>
                    </a:lnTo>
                    <a:lnTo>
                      <a:pt x="84" y="0"/>
                    </a:lnTo>
                    <a:lnTo>
                      <a:pt x="0" y="11"/>
                    </a:lnTo>
                    <a:lnTo>
                      <a:pt x="11" y="9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76" name="Freeform 104"/>
              <p:cNvSpPr>
                <a:spLocks noChangeArrowheads="1"/>
              </p:cNvSpPr>
              <p:nvPr/>
            </p:nvSpPr>
            <p:spPr bwMode="auto">
              <a:xfrm>
                <a:off x="115887" y="588962"/>
                <a:ext cx="44450" cy="55563"/>
              </a:xfrm>
              <a:custGeom>
                <a:avLst/>
                <a:gdLst>
                  <a:gd name="T0" fmla="*/ 28 w 28"/>
                  <a:gd name="T1" fmla="*/ 2 h 35"/>
                  <a:gd name="T2" fmla="*/ 28 w 28"/>
                  <a:gd name="T3" fmla="*/ 2 h 35"/>
                  <a:gd name="T4" fmla="*/ 27 w 28"/>
                  <a:gd name="T5" fmla="*/ 14 h 35"/>
                  <a:gd name="T6" fmla="*/ 21 w 28"/>
                  <a:gd name="T7" fmla="*/ 31 h 35"/>
                  <a:gd name="T8" fmla="*/ 21 w 28"/>
                  <a:gd name="T9" fmla="*/ 31 h 35"/>
                  <a:gd name="T10" fmla="*/ 20 w 28"/>
                  <a:gd name="T11" fmla="*/ 35 h 35"/>
                  <a:gd name="T12" fmla="*/ 19 w 28"/>
                  <a:gd name="T13" fmla="*/ 35 h 35"/>
                  <a:gd name="T14" fmla="*/ 16 w 28"/>
                  <a:gd name="T15" fmla="*/ 35 h 35"/>
                  <a:gd name="T16" fmla="*/ 13 w 28"/>
                  <a:gd name="T17" fmla="*/ 32 h 35"/>
                  <a:gd name="T18" fmla="*/ 11 w 28"/>
                  <a:gd name="T19" fmla="*/ 27 h 35"/>
                  <a:gd name="T20" fmla="*/ 0 w 28"/>
                  <a:gd name="T21" fmla="*/ 8 h 35"/>
                  <a:gd name="T22" fmla="*/ 0 w 28"/>
                  <a:gd name="T23" fmla="*/ 8 h 35"/>
                  <a:gd name="T24" fmla="*/ 3 w 28"/>
                  <a:gd name="T25" fmla="*/ 5 h 35"/>
                  <a:gd name="T26" fmla="*/ 8 w 28"/>
                  <a:gd name="T27" fmla="*/ 2 h 35"/>
                  <a:gd name="T28" fmla="*/ 12 w 28"/>
                  <a:gd name="T29" fmla="*/ 1 h 35"/>
                  <a:gd name="T30" fmla="*/ 16 w 28"/>
                  <a:gd name="T31" fmla="*/ 0 h 35"/>
                  <a:gd name="T32" fmla="*/ 23 w 28"/>
                  <a:gd name="T33" fmla="*/ 0 h 35"/>
                  <a:gd name="T34" fmla="*/ 28 w 28"/>
                  <a:gd name="T35" fmla="*/ 2 h 35"/>
                  <a:gd name="T36" fmla="*/ 28 w 28"/>
                  <a:gd name="T37" fmla="*/ 2 h 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8"/>
                  <a:gd name="T58" fmla="*/ 0 h 35"/>
                  <a:gd name="T59" fmla="*/ 28 w 28"/>
                  <a:gd name="T60" fmla="*/ 35 h 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8" h="35">
                    <a:moveTo>
                      <a:pt x="28" y="2"/>
                    </a:moveTo>
                    <a:lnTo>
                      <a:pt x="28" y="2"/>
                    </a:lnTo>
                    <a:lnTo>
                      <a:pt x="27" y="14"/>
                    </a:lnTo>
                    <a:lnTo>
                      <a:pt x="21" y="31"/>
                    </a:lnTo>
                    <a:lnTo>
                      <a:pt x="21" y="31"/>
                    </a:lnTo>
                    <a:lnTo>
                      <a:pt x="20" y="35"/>
                    </a:lnTo>
                    <a:lnTo>
                      <a:pt x="19" y="35"/>
                    </a:lnTo>
                    <a:lnTo>
                      <a:pt x="16" y="35"/>
                    </a:lnTo>
                    <a:lnTo>
                      <a:pt x="13" y="32"/>
                    </a:lnTo>
                    <a:lnTo>
                      <a:pt x="11" y="27"/>
                    </a:lnTo>
                    <a:lnTo>
                      <a:pt x="0" y="8"/>
                    </a:lnTo>
                    <a:lnTo>
                      <a:pt x="0" y="8"/>
                    </a:lnTo>
                    <a:lnTo>
                      <a:pt x="3" y="5"/>
                    </a:lnTo>
                    <a:lnTo>
                      <a:pt x="8" y="2"/>
                    </a:lnTo>
                    <a:lnTo>
                      <a:pt x="12" y="1"/>
                    </a:lnTo>
                    <a:lnTo>
                      <a:pt x="16" y="0"/>
                    </a:lnTo>
                    <a:lnTo>
                      <a:pt x="23" y="0"/>
                    </a:lnTo>
                    <a:lnTo>
                      <a:pt x="28" y="2"/>
                    </a:lnTo>
                    <a:lnTo>
                      <a:pt x="28" y="2"/>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grpSp>
        <p:grpSp>
          <p:nvGrpSpPr>
            <p:cNvPr id="59" name="组合 215"/>
            <p:cNvGrpSpPr/>
            <p:nvPr/>
          </p:nvGrpSpPr>
          <p:grpSpPr bwMode="auto">
            <a:xfrm>
              <a:off x="3996441" y="3096979"/>
              <a:ext cx="927115" cy="1032092"/>
              <a:chOff x="0" y="0"/>
              <a:chExt cx="1414463" cy="1541463"/>
            </a:xfrm>
            <a:grpFill/>
          </p:grpSpPr>
          <p:sp>
            <p:nvSpPr>
              <p:cNvPr id="176" name="Freeform 5"/>
              <p:cNvSpPr>
                <a:spLocks noChangeArrowheads="1"/>
              </p:cNvSpPr>
              <p:nvPr/>
            </p:nvSpPr>
            <p:spPr bwMode="auto">
              <a:xfrm>
                <a:off x="0" y="152400"/>
                <a:ext cx="1414463" cy="1257300"/>
              </a:xfrm>
              <a:custGeom>
                <a:avLst/>
                <a:gdLst>
                  <a:gd name="T0" fmla="*/ 334 w 891"/>
                  <a:gd name="T1" fmla="*/ 790 h 792"/>
                  <a:gd name="T2" fmla="*/ 228 w 891"/>
                  <a:gd name="T3" fmla="*/ 775 h 792"/>
                  <a:gd name="T4" fmla="*/ 212 w 891"/>
                  <a:gd name="T5" fmla="*/ 764 h 792"/>
                  <a:gd name="T6" fmla="*/ 190 w 891"/>
                  <a:gd name="T7" fmla="*/ 734 h 792"/>
                  <a:gd name="T8" fmla="*/ 110 w 891"/>
                  <a:gd name="T9" fmla="*/ 683 h 792"/>
                  <a:gd name="T10" fmla="*/ 65 w 891"/>
                  <a:gd name="T11" fmla="*/ 631 h 792"/>
                  <a:gd name="T12" fmla="*/ 56 w 891"/>
                  <a:gd name="T13" fmla="*/ 597 h 792"/>
                  <a:gd name="T14" fmla="*/ 61 w 891"/>
                  <a:gd name="T15" fmla="*/ 560 h 792"/>
                  <a:gd name="T16" fmla="*/ 45 w 891"/>
                  <a:gd name="T17" fmla="*/ 545 h 792"/>
                  <a:gd name="T18" fmla="*/ 26 w 891"/>
                  <a:gd name="T19" fmla="*/ 528 h 792"/>
                  <a:gd name="T20" fmla="*/ 48 w 891"/>
                  <a:gd name="T21" fmla="*/ 513 h 792"/>
                  <a:gd name="T22" fmla="*/ 61 w 891"/>
                  <a:gd name="T23" fmla="*/ 501 h 792"/>
                  <a:gd name="T24" fmla="*/ 56 w 891"/>
                  <a:gd name="T25" fmla="*/ 465 h 792"/>
                  <a:gd name="T26" fmla="*/ 65 w 891"/>
                  <a:gd name="T27" fmla="*/ 442 h 792"/>
                  <a:gd name="T28" fmla="*/ 48 w 891"/>
                  <a:gd name="T29" fmla="*/ 435 h 792"/>
                  <a:gd name="T30" fmla="*/ 23 w 891"/>
                  <a:gd name="T31" fmla="*/ 425 h 792"/>
                  <a:gd name="T32" fmla="*/ 34 w 891"/>
                  <a:gd name="T33" fmla="*/ 405 h 792"/>
                  <a:gd name="T34" fmla="*/ 56 w 891"/>
                  <a:gd name="T35" fmla="*/ 393 h 792"/>
                  <a:gd name="T36" fmla="*/ 55 w 891"/>
                  <a:gd name="T37" fmla="*/ 365 h 792"/>
                  <a:gd name="T38" fmla="*/ 56 w 891"/>
                  <a:gd name="T39" fmla="*/ 343 h 792"/>
                  <a:gd name="T40" fmla="*/ 53 w 891"/>
                  <a:gd name="T41" fmla="*/ 320 h 792"/>
                  <a:gd name="T42" fmla="*/ 32 w 891"/>
                  <a:gd name="T43" fmla="*/ 310 h 792"/>
                  <a:gd name="T44" fmla="*/ 36 w 891"/>
                  <a:gd name="T45" fmla="*/ 291 h 792"/>
                  <a:gd name="T46" fmla="*/ 60 w 891"/>
                  <a:gd name="T47" fmla="*/ 281 h 792"/>
                  <a:gd name="T48" fmla="*/ 64 w 891"/>
                  <a:gd name="T49" fmla="*/ 262 h 792"/>
                  <a:gd name="T50" fmla="*/ 61 w 891"/>
                  <a:gd name="T51" fmla="*/ 245 h 792"/>
                  <a:gd name="T52" fmla="*/ 71 w 891"/>
                  <a:gd name="T53" fmla="*/ 218 h 792"/>
                  <a:gd name="T54" fmla="*/ 59 w 891"/>
                  <a:gd name="T55" fmla="*/ 214 h 792"/>
                  <a:gd name="T56" fmla="*/ 34 w 891"/>
                  <a:gd name="T57" fmla="*/ 203 h 792"/>
                  <a:gd name="T58" fmla="*/ 0 w 891"/>
                  <a:gd name="T59" fmla="*/ 0 h 792"/>
                  <a:gd name="T60" fmla="*/ 873 w 891"/>
                  <a:gd name="T61" fmla="*/ 147 h 792"/>
                  <a:gd name="T62" fmla="*/ 854 w 891"/>
                  <a:gd name="T63" fmla="*/ 164 h 792"/>
                  <a:gd name="T64" fmla="*/ 835 w 891"/>
                  <a:gd name="T65" fmla="*/ 168 h 792"/>
                  <a:gd name="T66" fmla="*/ 832 w 891"/>
                  <a:gd name="T67" fmla="*/ 180 h 792"/>
                  <a:gd name="T68" fmla="*/ 839 w 891"/>
                  <a:gd name="T69" fmla="*/ 205 h 792"/>
                  <a:gd name="T70" fmla="*/ 832 w 891"/>
                  <a:gd name="T71" fmla="*/ 228 h 792"/>
                  <a:gd name="T72" fmla="*/ 848 w 891"/>
                  <a:gd name="T73" fmla="*/ 237 h 792"/>
                  <a:gd name="T74" fmla="*/ 871 w 891"/>
                  <a:gd name="T75" fmla="*/ 254 h 792"/>
                  <a:gd name="T76" fmla="*/ 854 w 891"/>
                  <a:gd name="T77" fmla="*/ 271 h 792"/>
                  <a:gd name="T78" fmla="*/ 841 w 891"/>
                  <a:gd name="T79" fmla="*/ 281 h 792"/>
                  <a:gd name="T80" fmla="*/ 845 w 891"/>
                  <a:gd name="T81" fmla="*/ 310 h 792"/>
                  <a:gd name="T82" fmla="*/ 841 w 891"/>
                  <a:gd name="T83" fmla="*/ 336 h 792"/>
                  <a:gd name="T84" fmla="*/ 856 w 891"/>
                  <a:gd name="T85" fmla="*/ 355 h 792"/>
                  <a:gd name="T86" fmla="*/ 877 w 891"/>
                  <a:gd name="T87" fmla="*/ 369 h 792"/>
                  <a:gd name="T88" fmla="*/ 863 w 891"/>
                  <a:gd name="T89" fmla="*/ 386 h 792"/>
                  <a:gd name="T90" fmla="*/ 836 w 891"/>
                  <a:gd name="T91" fmla="*/ 390 h 792"/>
                  <a:gd name="T92" fmla="*/ 843 w 891"/>
                  <a:gd name="T93" fmla="*/ 411 h 792"/>
                  <a:gd name="T94" fmla="*/ 841 w 891"/>
                  <a:gd name="T95" fmla="*/ 435 h 792"/>
                  <a:gd name="T96" fmla="*/ 844 w 891"/>
                  <a:gd name="T97" fmla="*/ 463 h 792"/>
                  <a:gd name="T98" fmla="*/ 867 w 891"/>
                  <a:gd name="T99" fmla="*/ 474 h 792"/>
                  <a:gd name="T100" fmla="*/ 870 w 891"/>
                  <a:gd name="T101" fmla="*/ 490 h 792"/>
                  <a:gd name="T102" fmla="*/ 845 w 891"/>
                  <a:gd name="T103" fmla="*/ 503 h 792"/>
                  <a:gd name="T104" fmla="*/ 841 w 891"/>
                  <a:gd name="T105" fmla="*/ 535 h 792"/>
                  <a:gd name="T106" fmla="*/ 844 w 891"/>
                  <a:gd name="T107" fmla="*/ 554 h 792"/>
                  <a:gd name="T108" fmla="*/ 858 w 891"/>
                  <a:gd name="T109" fmla="*/ 572 h 792"/>
                  <a:gd name="T110" fmla="*/ 856 w 891"/>
                  <a:gd name="T111" fmla="*/ 595 h 792"/>
                  <a:gd name="T112" fmla="*/ 820 w 891"/>
                  <a:gd name="T113" fmla="*/ 653 h 792"/>
                  <a:gd name="T114" fmla="*/ 776 w 891"/>
                  <a:gd name="T115" fmla="*/ 695 h 792"/>
                  <a:gd name="T116" fmla="*/ 711 w 891"/>
                  <a:gd name="T117" fmla="*/ 742 h 792"/>
                  <a:gd name="T118" fmla="*/ 695 w 891"/>
                  <a:gd name="T119" fmla="*/ 764 h 792"/>
                  <a:gd name="T120" fmla="*/ 675 w 891"/>
                  <a:gd name="T121" fmla="*/ 775 h 792"/>
                  <a:gd name="T122" fmla="*/ 548 w 891"/>
                  <a:gd name="T123" fmla="*/ 790 h 79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91"/>
                  <a:gd name="T187" fmla="*/ 0 h 792"/>
                  <a:gd name="T188" fmla="*/ 891 w 891"/>
                  <a:gd name="T189" fmla="*/ 792 h 79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91" h="792">
                    <a:moveTo>
                      <a:pt x="435" y="792"/>
                    </a:moveTo>
                    <a:lnTo>
                      <a:pt x="435" y="792"/>
                    </a:lnTo>
                    <a:lnTo>
                      <a:pt x="370" y="791"/>
                    </a:lnTo>
                    <a:lnTo>
                      <a:pt x="334" y="790"/>
                    </a:lnTo>
                    <a:lnTo>
                      <a:pt x="298" y="787"/>
                    </a:lnTo>
                    <a:lnTo>
                      <a:pt x="266" y="783"/>
                    </a:lnTo>
                    <a:lnTo>
                      <a:pt x="237" y="778"/>
                    </a:lnTo>
                    <a:lnTo>
                      <a:pt x="228" y="775"/>
                    </a:lnTo>
                    <a:lnTo>
                      <a:pt x="220" y="772"/>
                    </a:lnTo>
                    <a:lnTo>
                      <a:pt x="213" y="768"/>
                    </a:lnTo>
                    <a:lnTo>
                      <a:pt x="212" y="764"/>
                    </a:lnTo>
                    <a:lnTo>
                      <a:pt x="212" y="764"/>
                    </a:lnTo>
                    <a:lnTo>
                      <a:pt x="209" y="756"/>
                    </a:lnTo>
                    <a:lnTo>
                      <a:pt x="205" y="749"/>
                    </a:lnTo>
                    <a:lnTo>
                      <a:pt x="198" y="741"/>
                    </a:lnTo>
                    <a:lnTo>
                      <a:pt x="190" y="734"/>
                    </a:lnTo>
                    <a:lnTo>
                      <a:pt x="164" y="717"/>
                    </a:lnTo>
                    <a:lnTo>
                      <a:pt x="129" y="695"/>
                    </a:lnTo>
                    <a:lnTo>
                      <a:pt x="129" y="695"/>
                    </a:lnTo>
                    <a:lnTo>
                      <a:pt x="110" y="683"/>
                    </a:lnTo>
                    <a:lnTo>
                      <a:pt x="95" y="669"/>
                    </a:lnTo>
                    <a:lnTo>
                      <a:pt x="82" y="657"/>
                    </a:lnTo>
                    <a:lnTo>
                      <a:pt x="72" y="643"/>
                    </a:lnTo>
                    <a:lnTo>
                      <a:pt x="65" y="631"/>
                    </a:lnTo>
                    <a:lnTo>
                      <a:pt x="60" y="619"/>
                    </a:lnTo>
                    <a:lnTo>
                      <a:pt x="57" y="608"/>
                    </a:lnTo>
                    <a:lnTo>
                      <a:pt x="56" y="597"/>
                    </a:lnTo>
                    <a:lnTo>
                      <a:pt x="56" y="597"/>
                    </a:lnTo>
                    <a:lnTo>
                      <a:pt x="57" y="589"/>
                    </a:lnTo>
                    <a:lnTo>
                      <a:pt x="59" y="581"/>
                    </a:lnTo>
                    <a:lnTo>
                      <a:pt x="61" y="566"/>
                    </a:lnTo>
                    <a:lnTo>
                      <a:pt x="61" y="560"/>
                    </a:lnTo>
                    <a:lnTo>
                      <a:pt x="59" y="554"/>
                    </a:lnTo>
                    <a:lnTo>
                      <a:pt x="55" y="549"/>
                    </a:lnTo>
                    <a:lnTo>
                      <a:pt x="45" y="545"/>
                    </a:lnTo>
                    <a:lnTo>
                      <a:pt x="45" y="545"/>
                    </a:lnTo>
                    <a:lnTo>
                      <a:pt x="36" y="541"/>
                    </a:lnTo>
                    <a:lnTo>
                      <a:pt x="30" y="537"/>
                    </a:lnTo>
                    <a:lnTo>
                      <a:pt x="28" y="532"/>
                    </a:lnTo>
                    <a:lnTo>
                      <a:pt x="26" y="528"/>
                    </a:lnTo>
                    <a:lnTo>
                      <a:pt x="29" y="524"/>
                    </a:lnTo>
                    <a:lnTo>
                      <a:pt x="33" y="522"/>
                    </a:lnTo>
                    <a:lnTo>
                      <a:pt x="40" y="518"/>
                    </a:lnTo>
                    <a:lnTo>
                      <a:pt x="48" y="513"/>
                    </a:lnTo>
                    <a:lnTo>
                      <a:pt x="48" y="513"/>
                    </a:lnTo>
                    <a:lnTo>
                      <a:pt x="55" y="511"/>
                    </a:lnTo>
                    <a:lnTo>
                      <a:pt x="59" y="505"/>
                    </a:lnTo>
                    <a:lnTo>
                      <a:pt x="61" y="501"/>
                    </a:lnTo>
                    <a:lnTo>
                      <a:pt x="61" y="496"/>
                    </a:lnTo>
                    <a:lnTo>
                      <a:pt x="59" y="482"/>
                    </a:lnTo>
                    <a:lnTo>
                      <a:pt x="57" y="474"/>
                    </a:lnTo>
                    <a:lnTo>
                      <a:pt x="56" y="465"/>
                    </a:lnTo>
                    <a:lnTo>
                      <a:pt x="56" y="465"/>
                    </a:lnTo>
                    <a:lnTo>
                      <a:pt x="57" y="457"/>
                    </a:lnTo>
                    <a:lnTo>
                      <a:pt x="60" y="450"/>
                    </a:lnTo>
                    <a:lnTo>
                      <a:pt x="65" y="442"/>
                    </a:lnTo>
                    <a:lnTo>
                      <a:pt x="65" y="439"/>
                    </a:lnTo>
                    <a:lnTo>
                      <a:pt x="64" y="436"/>
                    </a:lnTo>
                    <a:lnTo>
                      <a:pt x="59" y="435"/>
                    </a:lnTo>
                    <a:lnTo>
                      <a:pt x="48" y="435"/>
                    </a:lnTo>
                    <a:lnTo>
                      <a:pt x="48" y="435"/>
                    </a:lnTo>
                    <a:lnTo>
                      <a:pt x="36" y="432"/>
                    </a:lnTo>
                    <a:lnTo>
                      <a:pt x="28" y="430"/>
                    </a:lnTo>
                    <a:lnTo>
                      <a:pt x="23" y="425"/>
                    </a:lnTo>
                    <a:lnTo>
                      <a:pt x="22" y="420"/>
                    </a:lnTo>
                    <a:lnTo>
                      <a:pt x="23" y="415"/>
                    </a:lnTo>
                    <a:lnTo>
                      <a:pt x="28" y="409"/>
                    </a:lnTo>
                    <a:lnTo>
                      <a:pt x="34" y="405"/>
                    </a:lnTo>
                    <a:lnTo>
                      <a:pt x="42" y="401"/>
                    </a:lnTo>
                    <a:lnTo>
                      <a:pt x="42" y="401"/>
                    </a:lnTo>
                    <a:lnTo>
                      <a:pt x="51" y="397"/>
                    </a:lnTo>
                    <a:lnTo>
                      <a:pt x="56" y="393"/>
                    </a:lnTo>
                    <a:lnTo>
                      <a:pt x="59" y="389"/>
                    </a:lnTo>
                    <a:lnTo>
                      <a:pt x="59" y="384"/>
                    </a:lnTo>
                    <a:lnTo>
                      <a:pt x="56" y="371"/>
                    </a:lnTo>
                    <a:lnTo>
                      <a:pt x="55" y="365"/>
                    </a:lnTo>
                    <a:lnTo>
                      <a:pt x="55" y="356"/>
                    </a:lnTo>
                    <a:lnTo>
                      <a:pt x="55" y="356"/>
                    </a:lnTo>
                    <a:lnTo>
                      <a:pt x="55" y="350"/>
                    </a:lnTo>
                    <a:lnTo>
                      <a:pt x="56" y="343"/>
                    </a:lnTo>
                    <a:lnTo>
                      <a:pt x="59" y="332"/>
                    </a:lnTo>
                    <a:lnTo>
                      <a:pt x="59" y="328"/>
                    </a:lnTo>
                    <a:lnTo>
                      <a:pt x="57" y="324"/>
                    </a:lnTo>
                    <a:lnTo>
                      <a:pt x="53" y="320"/>
                    </a:lnTo>
                    <a:lnTo>
                      <a:pt x="45" y="317"/>
                    </a:lnTo>
                    <a:lnTo>
                      <a:pt x="45" y="317"/>
                    </a:lnTo>
                    <a:lnTo>
                      <a:pt x="37" y="314"/>
                    </a:lnTo>
                    <a:lnTo>
                      <a:pt x="32" y="310"/>
                    </a:lnTo>
                    <a:lnTo>
                      <a:pt x="29" y="305"/>
                    </a:lnTo>
                    <a:lnTo>
                      <a:pt x="29" y="301"/>
                    </a:lnTo>
                    <a:lnTo>
                      <a:pt x="30" y="296"/>
                    </a:lnTo>
                    <a:lnTo>
                      <a:pt x="36" y="291"/>
                    </a:lnTo>
                    <a:lnTo>
                      <a:pt x="42" y="287"/>
                    </a:lnTo>
                    <a:lnTo>
                      <a:pt x="52" y="283"/>
                    </a:lnTo>
                    <a:lnTo>
                      <a:pt x="52" y="283"/>
                    </a:lnTo>
                    <a:lnTo>
                      <a:pt x="60" y="281"/>
                    </a:lnTo>
                    <a:lnTo>
                      <a:pt x="65" y="278"/>
                    </a:lnTo>
                    <a:lnTo>
                      <a:pt x="68" y="275"/>
                    </a:lnTo>
                    <a:lnTo>
                      <a:pt x="68" y="271"/>
                    </a:lnTo>
                    <a:lnTo>
                      <a:pt x="64" y="262"/>
                    </a:lnTo>
                    <a:lnTo>
                      <a:pt x="63" y="256"/>
                    </a:lnTo>
                    <a:lnTo>
                      <a:pt x="61" y="251"/>
                    </a:lnTo>
                    <a:lnTo>
                      <a:pt x="61" y="251"/>
                    </a:lnTo>
                    <a:lnTo>
                      <a:pt x="61" y="245"/>
                    </a:lnTo>
                    <a:lnTo>
                      <a:pt x="63" y="239"/>
                    </a:lnTo>
                    <a:lnTo>
                      <a:pt x="68" y="228"/>
                    </a:lnTo>
                    <a:lnTo>
                      <a:pt x="70" y="222"/>
                    </a:lnTo>
                    <a:lnTo>
                      <a:pt x="71" y="218"/>
                    </a:lnTo>
                    <a:lnTo>
                      <a:pt x="70" y="216"/>
                    </a:lnTo>
                    <a:lnTo>
                      <a:pt x="65" y="216"/>
                    </a:lnTo>
                    <a:lnTo>
                      <a:pt x="65" y="216"/>
                    </a:lnTo>
                    <a:lnTo>
                      <a:pt x="59" y="214"/>
                    </a:lnTo>
                    <a:lnTo>
                      <a:pt x="53" y="213"/>
                    </a:lnTo>
                    <a:lnTo>
                      <a:pt x="46" y="210"/>
                    </a:lnTo>
                    <a:lnTo>
                      <a:pt x="40" y="207"/>
                    </a:lnTo>
                    <a:lnTo>
                      <a:pt x="34" y="203"/>
                    </a:lnTo>
                    <a:lnTo>
                      <a:pt x="30" y="198"/>
                    </a:lnTo>
                    <a:lnTo>
                      <a:pt x="28" y="193"/>
                    </a:lnTo>
                    <a:lnTo>
                      <a:pt x="25" y="187"/>
                    </a:lnTo>
                    <a:lnTo>
                      <a:pt x="0" y="0"/>
                    </a:lnTo>
                    <a:lnTo>
                      <a:pt x="891" y="0"/>
                    </a:lnTo>
                    <a:lnTo>
                      <a:pt x="874" y="140"/>
                    </a:lnTo>
                    <a:lnTo>
                      <a:pt x="874" y="140"/>
                    </a:lnTo>
                    <a:lnTo>
                      <a:pt x="873" y="147"/>
                    </a:lnTo>
                    <a:lnTo>
                      <a:pt x="870" y="152"/>
                    </a:lnTo>
                    <a:lnTo>
                      <a:pt x="864" y="157"/>
                    </a:lnTo>
                    <a:lnTo>
                      <a:pt x="859" y="161"/>
                    </a:lnTo>
                    <a:lnTo>
                      <a:pt x="854" y="164"/>
                    </a:lnTo>
                    <a:lnTo>
                      <a:pt x="847" y="167"/>
                    </a:lnTo>
                    <a:lnTo>
                      <a:pt x="840" y="168"/>
                    </a:lnTo>
                    <a:lnTo>
                      <a:pt x="835" y="168"/>
                    </a:lnTo>
                    <a:lnTo>
                      <a:pt x="835" y="168"/>
                    </a:lnTo>
                    <a:lnTo>
                      <a:pt x="831" y="170"/>
                    </a:lnTo>
                    <a:lnTo>
                      <a:pt x="829" y="172"/>
                    </a:lnTo>
                    <a:lnTo>
                      <a:pt x="829" y="176"/>
                    </a:lnTo>
                    <a:lnTo>
                      <a:pt x="832" y="180"/>
                    </a:lnTo>
                    <a:lnTo>
                      <a:pt x="837" y="193"/>
                    </a:lnTo>
                    <a:lnTo>
                      <a:pt x="839" y="198"/>
                    </a:lnTo>
                    <a:lnTo>
                      <a:pt x="839" y="205"/>
                    </a:lnTo>
                    <a:lnTo>
                      <a:pt x="839" y="205"/>
                    </a:lnTo>
                    <a:lnTo>
                      <a:pt x="837" y="210"/>
                    </a:lnTo>
                    <a:lnTo>
                      <a:pt x="835" y="216"/>
                    </a:lnTo>
                    <a:lnTo>
                      <a:pt x="832" y="224"/>
                    </a:lnTo>
                    <a:lnTo>
                      <a:pt x="832" y="228"/>
                    </a:lnTo>
                    <a:lnTo>
                      <a:pt x="833" y="232"/>
                    </a:lnTo>
                    <a:lnTo>
                      <a:pt x="839" y="235"/>
                    </a:lnTo>
                    <a:lnTo>
                      <a:pt x="848" y="237"/>
                    </a:lnTo>
                    <a:lnTo>
                      <a:pt x="848" y="237"/>
                    </a:lnTo>
                    <a:lnTo>
                      <a:pt x="858" y="240"/>
                    </a:lnTo>
                    <a:lnTo>
                      <a:pt x="864" y="244"/>
                    </a:lnTo>
                    <a:lnTo>
                      <a:pt x="868" y="249"/>
                    </a:lnTo>
                    <a:lnTo>
                      <a:pt x="871" y="254"/>
                    </a:lnTo>
                    <a:lnTo>
                      <a:pt x="870" y="259"/>
                    </a:lnTo>
                    <a:lnTo>
                      <a:pt x="867" y="263"/>
                    </a:lnTo>
                    <a:lnTo>
                      <a:pt x="862" y="267"/>
                    </a:lnTo>
                    <a:lnTo>
                      <a:pt x="854" y="271"/>
                    </a:lnTo>
                    <a:lnTo>
                      <a:pt x="854" y="271"/>
                    </a:lnTo>
                    <a:lnTo>
                      <a:pt x="847" y="274"/>
                    </a:lnTo>
                    <a:lnTo>
                      <a:pt x="843" y="277"/>
                    </a:lnTo>
                    <a:lnTo>
                      <a:pt x="841" y="281"/>
                    </a:lnTo>
                    <a:lnTo>
                      <a:pt x="840" y="286"/>
                    </a:lnTo>
                    <a:lnTo>
                      <a:pt x="843" y="297"/>
                    </a:lnTo>
                    <a:lnTo>
                      <a:pt x="844" y="304"/>
                    </a:lnTo>
                    <a:lnTo>
                      <a:pt x="845" y="310"/>
                    </a:lnTo>
                    <a:lnTo>
                      <a:pt x="845" y="310"/>
                    </a:lnTo>
                    <a:lnTo>
                      <a:pt x="844" y="317"/>
                    </a:lnTo>
                    <a:lnTo>
                      <a:pt x="843" y="324"/>
                    </a:lnTo>
                    <a:lnTo>
                      <a:pt x="841" y="336"/>
                    </a:lnTo>
                    <a:lnTo>
                      <a:pt x="841" y="342"/>
                    </a:lnTo>
                    <a:lnTo>
                      <a:pt x="844" y="347"/>
                    </a:lnTo>
                    <a:lnTo>
                      <a:pt x="848" y="351"/>
                    </a:lnTo>
                    <a:lnTo>
                      <a:pt x="856" y="355"/>
                    </a:lnTo>
                    <a:lnTo>
                      <a:pt x="856" y="355"/>
                    </a:lnTo>
                    <a:lnTo>
                      <a:pt x="866" y="359"/>
                    </a:lnTo>
                    <a:lnTo>
                      <a:pt x="873" y="363"/>
                    </a:lnTo>
                    <a:lnTo>
                      <a:pt x="877" y="369"/>
                    </a:lnTo>
                    <a:lnTo>
                      <a:pt x="878" y="374"/>
                    </a:lnTo>
                    <a:lnTo>
                      <a:pt x="877" y="378"/>
                    </a:lnTo>
                    <a:lnTo>
                      <a:pt x="871" y="384"/>
                    </a:lnTo>
                    <a:lnTo>
                      <a:pt x="863" y="386"/>
                    </a:lnTo>
                    <a:lnTo>
                      <a:pt x="852" y="388"/>
                    </a:lnTo>
                    <a:lnTo>
                      <a:pt x="852" y="388"/>
                    </a:lnTo>
                    <a:lnTo>
                      <a:pt x="841" y="389"/>
                    </a:lnTo>
                    <a:lnTo>
                      <a:pt x="836" y="390"/>
                    </a:lnTo>
                    <a:lnTo>
                      <a:pt x="833" y="392"/>
                    </a:lnTo>
                    <a:lnTo>
                      <a:pt x="835" y="396"/>
                    </a:lnTo>
                    <a:lnTo>
                      <a:pt x="840" y="404"/>
                    </a:lnTo>
                    <a:lnTo>
                      <a:pt x="843" y="411"/>
                    </a:lnTo>
                    <a:lnTo>
                      <a:pt x="843" y="419"/>
                    </a:lnTo>
                    <a:lnTo>
                      <a:pt x="843" y="419"/>
                    </a:lnTo>
                    <a:lnTo>
                      <a:pt x="843" y="428"/>
                    </a:lnTo>
                    <a:lnTo>
                      <a:pt x="841" y="435"/>
                    </a:lnTo>
                    <a:lnTo>
                      <a:pt x="839" y="449"/>
                    </a:lnTo>
                    <a:lnTo>
                      <a:pt x="839" y="455"/>
                    </a:lnTo>
                    <a:lnTo>
                      <a:pt x="840" y="459"/>
                    </a:lnTo>
                    <a:lnTo>
                      <a:pt x="844" y="463"/>
                    </a:lnTo>
                    <a:lnTo>
                      <a:pt x="852" y="467"/>
                    </a:lnTo>
                    <a:lnTo>
                      <a:pt x="852" y="467"/>
                    </a:lnTo>
                    <a:lnTo>
                      <a:pt x="860" y="472"/>
                    </a:lnTo>
                    <a:lnTo>
                      <a:pt x="867" y="474"/>
                    </a:lnTo>
                    <a:lnTo>
                      <a:pt x="871" y="478"/>
                    </a:lnTo>
                    <a:lnTo>
                      <a:pt x="873" y="482"/>
                    </a:lnTo>
                    <a:lnTo>
                      <a:pt x="873" y="486"/>
                    </a:lnTo>
                    <a:lnTo>
                      <a:pt x="870" y="490"/>
                    </a:lnTo>
                    <a:lnTo>
                      <a:pt x="863" y="495"/>
                    </a:lnTo>
                    <a:lnTo>
                      <a:pt x="854" y="499"/>
                    </a:lnTo>
                    <a:lnTo>
                      <a:pt x="854" y="499"/>
                    </a:lnTo>
                    <a:lnTo>
                      <a:pt x="845" y="503"/>
                    </a:lnTo>
                    <a:lnTo>
                      <a:pt x="840" y="508"/>
                    </a:lnTo>
                    <a:lnTo>
                      <a:pt x="839" y="513"/>
                    </a:lnTo>
                    <a:lnTo>
                      <a:pt x="837" y="520"/>
                    </a:lnTo>
                    <a:lnTo>
                      <a:pt x="841" y="535"/>
                    </a:lnTo>
                    <a:lnTo>
                      <a:pt x="843" y="543"/>
                    </a:lnTo>
                    <a:lnTo>
                      <a:pt x="843" y="551"/>
                    </a:lnTo>
                    <a:lnTo>
                      <a:pt x="843" y="551"/>
                    </a:lnTo>
                    <a:lnTo>
                      <a:pt x="844" y="554"/>
                    </a:lnTo>
                    <a:lnTo>
                      <a:pt x="845" y="557"/>
                    </a:lnTo>
                    <a:lnTo>
                      <a:pt x="852" y="564"/>
                    </a:lnTo>
                    <a:lnTo>
                      <a:pt x="855" y="568"/>
                    </a:lnTo>
                    <a:lnTo>
                      <a:pt x="858" y="572"/>
                    </a:lnTo>
                    <a:lnTo>
                      <a:pt x="859" y="576"/>
                    </a:lnTo>
                    <a:lnTo>
                      <a:pt x="859" y="581"/>
                    </a:lnTo>
                    <a:lnTo>
                      <a:pt x="859" y="581"/>
                    </a:lnTo>
                    <a:lnTo>
                      <a:pt x="856" y="595"/>
                    </a:lnTo>
                    <a:lnTo>
                      <a:pt x="850" y="610"/>
                    </a:lnTo>
                    <a:lnTo>
                      <a:pt x="841" y="625"/>
                    </a:lnTo>
                    <a:lnTo>
                      <a:pt x="832" y="638"/>
                    </a:lnTo>
                    <a:lnTo>
                      <a:pt x="820" y="653"/>
                    </a:lnTo>
                    <a:lnTo>
                      <a:pt x="806" y="668"/>
                    </a:lnTo>
                    <a:lnTo>
                      <a:pt x="793" y="681"/>
                    </a:lnTo>
                    <a:lnTo>
                      <a:pt x="776" y="695"/>
                    </a:lnTo>
                    <a:lnTo>
                      <a:pt x="776" y="695"/>
                    </a:lnTo>
                    <a:lnTo>
                      <a:pt x="761" y="707"/>
                    </a:lnTo>
                    <a:lnTo>
                      <a:pt x="747" y="718"/>
                    </a:lnTo>
                    <a:lnTo>
                      <a:pt x="722" y="734"/>
                    </a:lnTo>
                    <a:lnTo>
                      <a:pt x="711" y="742"/>
                    </a:lnTo>
                    <a:lnTo>
                      <a:pt x="703" y="749"/>
                    </a:lnTo>
                    <a:lnTo>
                      <a:pt x="698" y="756"/>
                    </a:lnTo>
                    <a:lnTo>
                      <a:pt x="695" y="764"/>
                    </a:lnTo>
                    <a:lnTo>
                      <a:pt x="695" y="764"/>
                    </a:lnTo>
                    <a:lnTo>
                      <a:pt x="694" y="765"/>
                    </a:lnTo>
                    <a:lnTo>
                      <a:pt x="692" y="768"/>
                    </a:lnTo>
                    <a:lnTo>
                      <a:pt x="686" y="772"/>
                    </a:lnTo>
                    <a:lnTo>
                      <a:pt x="675" y="775"/>
                    </a:lnTo>
                    <a:lnTo>
                      <a:pt x="663" y="778"/>
                    </a:lnTo>
                    <a:lnTo>
                      <a:pt x="629" y="783"/>
                    </a:lnTo>
                    <a:lnTo>
                      <a:pt x="590" y="787"/>
                    </a:lnTo>
                    <a:lnTo>
                      <a:pt x="548" y="790"/>
                    </a:lnTo>
                    <a:lnTo>
                      <a:pt x="504" y="791"/>
                    </a:lnTo>
                    <a:lnTo>
                      <a:pt x="435" y="792"/>
                    </a:lnTo>
                    <a:lnTo>
                      <a:pt x="435" y="792"/>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77" name="Freeform 6"/>
              <p:cNvSpPr>
                <a:spLocks noChangeArrowheads="1"/>
              </p:cNvSpPr>
              <p:nvPr/>
            </p:nvSpPr>
            <p:spPr bwMode="auto">
              <a:xfrm>
                <a:off x="303212" y="152400"/>
                <a:ext cx="400050" cy="1257300"/>
              </a:xfrm>
              <a:custGeom>
                <a:avLst/>
                <a:gdLst>
                  <a:gd name="T0" fmla="*/ 92 w 252"/>
                  <a:gd name="T1" fmla="*/ 790 h 792"/>
                  <a:gd name="T2" fmla="*/ 59 w 252"/>
                  <a:gd name="T3" fmla="*/ 772 h 792"/>
                  <a:gd name="T4" fmla="*/ 55 w 252"/>
                  <a:gd name="T5" fmla="*/ 749 h 792"/>
                  <a:gd name="T6" fmla="*/ 33 w 252"/>
                  <a:gd name="T7" fmla="*/ 695 h 792"/>
                  <a:gd name="T8" fmla="*/ 14 w 252"/>
                  <a:gd name="T9" fmla="*/ 619 h 792"/>
                  <a:gd name="T10" fmla="*/ 14 w 252"/>
                  <a:gd name="T11" fmla="*/ 566 h 792"/>
                  <a:gd name="T12" fmla="*/ 10 w 252"/>
                  <a:gd name="T13" fmla="*/ 545 h 792"/>
                  <a:gd name="T14" fmla="*/ 10 w 252"/>
                  <a:gd name="T15" fmla="*/ 513 h 792"/>
                  <a:gd name="T16" fmla="*/ 14 w 252"/>
                  <a:gd name="T17" fmla="*/ 496 h 792"/>
                  <a:gd name="T18" fmla="*/ 14 w 252"/>
                  <a:gd name="T19" fmla="*/ 450 h 792"/>
                  <a:gd name="T20" fmla="*/ 13 w 252"/>
                  <a:gd name="T21" fmla="*/ 435 h 792"/>
                  <a:gd name="T22" fmla="*/ 4 w 252"/>
                  <a:gd name="T23" fmla="*/ 430 h 792"/>
                  <a:gd name="T24" fmla="*/ 6 w 252"/>
                  <a:gd name="T25" fmla="*/ 405 h 792"/>
                  <a:gd name="T26" fmla="*/ 13 w 252"/>
                  <a:gd name="T27" fmla="*/ 393 h 792"/>
                  <a:gd name="T28" fmla="*/ 13 w 252"/>
                  <a:gd name="T29" fmla="*/ 332 h 792"/>
                  <a:gd name="T30" fmla="*/ 10 w 252"/>
                  <a:gd name="T31" fmla="*/ 317 h 792"/>
                  <a:gd name="T32" fmla="*/ 6 w 252"/>
                  <a:gd name="T33" fmla="*/ 291 h 792"/>
                  <a:gd name="T34" fmla="*/ 14 w 252"/>
                  <a:gd name="T35" fmla="*/ 281 h 792"/>
                  <a:gd name="T36" fmla="*/ 14 w 252"/>
                  <a:gd name="T37" fmla="*/ 251 h 792"/>
                  <a:gd name="T38" fmla="*/ 17 w 252"/>
                  <a:gd name="T39" fmla="*/ 216 h 792"/>
                  <a:gd name="T40" fmla="*/ 7 w 252"/>
                  <a:gd name="T41" fmla="*/ 207 h 792"/>
                  <a:gd name="T42" fmla="*/ 4 w 252"/>
                  <a:gd name="T43" fmla="*/ 174 h 792"/>
                  <a:gd name="T44" fmla="*/ 7 w 252"/>
                  <a:gd name="T45" fmla="*/ 133 h 792"/>
                  <a:gd name="T46" fmla="*/ 7 w 252"/>
                  <a:gd name="T47" fmla="*/ 65 h 792"/>
                  <a:gd name="T48" fmla="*/ 252 w 252"/>
                  <a:gd name="T49" fmla="*/ 0 h 792"/>
                  <a:gd name="T50" fmla="*/ 250 w 252"/>
                  <a:gd name="T51" fmla="*/ 34 h 792"/>
                  <a:gd name="T52" fmla="*/ 244 w 252"/>
                  <a:gd name="T53" fmla="*/ 87 h 792"/>
                  <a:gd name="T54" fmla="*/ 247 w 252"/>
                  <a:gd name="T55" fmla="*/ 140 h 792"/>
                  <a:gd name="T56" fmla="*/ 240 w 252"/>
                  <a:gd name="T57" fmla="*/ 167 h 792"/>
                  <a:gd name="T58" fmla="*/ 235 w 252"/>
                  <a:gd name="T59" fmla="*/ 172 h 792"/>
                  <a:gd name="T60" fmla="*/ 237 w 252"/>
                  <a:gd name="T61" fmla="*/ 205 h 792"/>
                  <a:gd name="T62" fmla="*/ 240 w 252"/>
                  <a:gd name="T63" fmla="*/ 237 h 792"/>
                  <a:gd name="T64" fmla="*/ 247 w 252"/>
                  <a:gd name="T65" fmla="*/ 254 h 792"/>
                  <a:gd name="T66" fmla="*/ 241 w 252"/>
                  <a:gd name="T67" fmla="*/ 271 h 792"/>
                  <a:gd name="T68" fmla="*/ 239 w 252"/>
                  <a:gd name="T69" fmla="*/ 310 h 792"/>
                  <a:gd name="T70" fmla="*/ 240 w 252"/>
                  <a:gd name="T71" fmla="*/ 351 h 792"/>
                  <a:gd name="T72" fmla="*/ 247 w 252"/>
                  <a:gd name="T73" fmla="*/ 363 h 792"/>
                  <a:gd name="T74" fmla="*/ 244 w 252"/>
                  <a:gd name="T75" fmla="*/ 386 h 792"/>
                  <a:gd name="T76" fmla="*/ 236 w 252"/>
                  <a:gd name="T77" fmla="*/ 390 h 792"/>
                  <a:gd name="T78" fmla="*/ 239 w 252"/>
                  <a:gd name="T79" fmla="*/ 419 h 792"/>
                  <a:gd name="T80" fmla="*/ 237 w 252"/>
                  <a:gd name="T81" fmla="*/ 459 h 792"/>
                  <a:gd name="T82" fmla="*/ 245 w 252"/>
                  <a:gd name="T83" fmla="*/ 474 h 792"/>
                  <a:gd name="T84" fmla="*/ 241 w 252"/>
                  <a:gd name="T85" fmla="*/ 499 h 792"/>
                  <a:gd name="T86" fmla="*/ 237 w 252"/>
                  <a:gd name="T87" fmla="*/ 535 h 792"/>
                  <a:gd name="T88" fmla="*/ 241 w 252"/>
                  <a:gd name="T89" fmla="*/ 564 h 792"/>
                  <a:gd name="T90" fmla="*/ 240 w 252"/>
                  <a:gd name="T91" fmla="*/ 610 h 792"/>
                  <a:gd name="T92" fmla="*/ 220 w 252"/>
                  <a:gd name="T93" fmla="*/ 695 h 792"/>
                  <a:gd name="T94" fmla="*/ 197 w 252"/>
                  <a:gd name="T95" fmla="*/ 756 h 792"/>
                  <a:gd name="T96" fmla="*/ 193 w 252"/>
                  <a:gd name="T97" fmla="*/ 772 h 792"/>
                  <a:gd name="T98" fmla="*/ 166 w 252"/>
                  <a:gd name="T99" fmla="*/ 787 h 792"/>
                  <a:gd name="T100" fmla="*/ 121 w 252"/>
                  <a:gd name="T101" fmla="*/ 792 h 7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52"/>
                  <a:gd name="T154" fmla="*/ 0 h 792"/>
                  <a:gd name="T155" fmla="*/ 252 w 252"/>
                  <a:gd name="T156" fmla="*/ 792 h 79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52" h="792">
                    <a:moveTo>
                      <a:pt x="121" y="792"/>
                    </a:moveTo>
                    <a:lnTo>
                      <a:pt x="121" y="792"/>
                    </a:lnTo>
                    <a:lnTo>
                      <a:pt x="103" y="791"/>
                    </a:lnTo>
                    <a:lnTo>
                      <a:pt x="92" y="790"/>
                    </a:lnTo>
                    <a:lnTo>
                      <a:pt x="82" y="787"/>
                    </a:lnTo>
                    <a:lnTo>
                      <a:pt x="72" y="783"/>
                    </a:lnTo>
                    <a:lnTo>
                      <a:pt x="64" y="778"/>
                    </a:lnTo>
                    <a:lnTo>
                      <a:pt x="59" y="772"/>
                    </a:lnTo>
                    <a:lnTo>
                      <a:pt x="57" y="768"/>
                    </a:lnTo>
                    <a:lnTo>
                      <a:pt x="57" y="764"/>
                    </a:lnTo>
                    <a:lnTo>
                      <a:pt x="57" y="764"/>
                    </a:lnTo>
                    <a:lnTo>
                      <a:pt x="55" y="749"/>
                    </a:lnTo>
                    <a:lnTo>
                      <a:pt x="50" y="734"/>
                    </a:lnTo>
                    <a:lnTo>
                      <a:pt x="44" y="717"/>
                    </a:lnTo>
                    <a:lnTo>
                      <a:pt x="33" y="695"/>
                    </a:lnTo>
                    <a:lnTo>
                      <a:pt x="33" y="695"/>
                    </a:lnTo>
                    <a:lnTo>
                      <a:pt x="27" y="683"/>
                    </a:lnTo>
                    <a:lnTo>
                      <a:pt x="23" y="669"/>
                    </a:lnTo>
                    <a:lnTo>
                      <a:pt x="17" y="643"/>
                    </a:lnTo>
                    <a:lnTo>
                      <a:pt x="14" y="619"/>
                    </a:lnTo>
                    <a:lnTo>
                      <a:pt x="13" y="597"/>
                    </a:lnTo>
                    <a:lnTo>
                      <a:pt x="13" y="597"/>
                    </a:lnTo>
                    <a:lnTo>
                      <a:pt x="13" y="581"/>
                    </a:lnTo>
                    <a:lnTo>
                      <a:pt x="14" y="566"/>
                    </a:lnTo>
                    <a:lnTo>
                      <a:pt x="13" y="554"/>
                    </a:lnTo>
                    <a:lnTo>
                      <a:pt x="11" y="549"/>
                    </a:lnTo>
                    <a:lnTo>
                      <a:pt x="10" y="545"/>
                    </a:lnTo>
                    <a:lnTo>
                      <a:pt x="10" y="545"/>
                    </a:lnTo>
                    <a:lnTo>
                      <a:pt x="4" y="537"/>
                    </a:lnTo>
                    <a:lnTo>
                      <a:pt x="4" y="528"/>
                    </a:lnTo>
                    <a:lnTo>
                      <a:pt x="6" y="522"/>
                    </a:lnTo>
                    <a:lnTo>
                      <a:pt x="10" y="513"/>
                    </a:lnTo>
                    <a:lnTo>
                      <a:pt x="10" y="513"/>
                    </a:lnTo>
                    <a:lnTo>
                      <a:pt x="13" y="511"/>
                    </a:lnTo>
                    <a:lnTo>
                      <a:pt x="13" y="505"/>
                    </a:lnTo>
                    <a:lnTo>
                      <a:pt x="14" y="496"/>
                    </a:lnTo>
                    <a:lnTo>
                      <a:pt x="13" y="482"/>
                    </a:lnTo>
                    <a:lnTo>
                      <a:pt x="13" y="465"/>
                    </a:lnTo>
                    <a:lnTo>
                      <a:pt x="13" y="465"/>
                    </a:lnTo>
                    <a:lnTo>
                      <a:pt x="14" y="450"/>
                    </a:lnTo>
                    <a:lnTo>
                      <a:pt x="15" y="442"/>
                    </a:lnTo>
                    <a:lnTo>
                      <a:pt x="15" y="439"/>
                    </a:lnTo>
                    <a:lnTo>
                      <a:pt x="14" y="436"/>
                    </a:lnTo>
                    <a:lnTo>
                      <a:pt x="13" y="435"/>
                    </a:lnTo>
                    <a:lnTo>
                      <a:pt x="10" y="435"/>
                    </a:lnTo>
                    <a:lnTo>
                      <a:pt x="10" y="435"/>
                    </a:lnTo>
                    <a:lnTo>
                      <a:pt x="7" y="432"/>
                    </a:lnTo>
                    <a:lnTo>
                      <a:pt x="4" y="430"/>
                    </a:lnTo>
                    <a:lnTo>
                      <a:pt x="3" y="425"/>
                    </a:lnTo>
                    <a:lnTo>
                      <a:pt x="3" y="420"/>
                    </a:lnTo>
                    <a:lnTo>
                      <a:pt x="4" y="409"/>
                    </a:lnTo>
                    <a:lnTo>
                      <a:pt x="6" y="405"/>
                    </a:lnTo>
                    <a:lnTo>
                      <a:pt x="9" y="401"/>
                    </a:lnTo>
                    <a:lnTo>
                      <a:pt x="9" y="401"/>
                    </a:lnTo>
                    <a:lnTo>
                      <a:pt x="11" y="397"/>
                    </a:lnTo>
                    <a:lnTo>
                      <a:pt x="13" y="393"/>
                    </a:lnTo>
                    <a:lnTo>
                      <a:pt x="13" y="384"/>
                    </a:lnTo>
                    <a:lnTo>
                      <a:pt x="11" y="356"/>
                    </a:lnTo>
                    <a:lnTo>
                      <a:pt x="11" y="356"/>
                    </a:lnTo>
                    <a:lnTo>
                      <a:pt x="13" y="332"/>
                    </a:lnTo>
                    <a:lnTo>
                      <a:pt x="13" y="324"/>
                    </a:lnTo>
                    <a:lnTo>
                      <a:pt x="11" y="320"/>
                    </a:lnTo>
                    <a:lnTo>
                      <a:pt x="10" y="317"/>
                    </a:lnTo>
                    <a:lnTo>
                      <a:pt x="10" y="317"/>
                    </a:lnTo>
                    <a:lnTo>
                      <a:pt x="7" y="314"/>
                    </a:lnTo>
                    <a:lnTo>
                      <a:pt x="6" y="310"/>
                    </a:lnTo>
                    <a:lnTo>
                      <a:pt x="4" y="301"/>
                    </a:lnTo>
                    <a:lnTo>
                      <a:pt x="6" y="291"/>
                    </a:lnTo>
                    <a:lnTo>
                      <a:pt x="9" y="287"/>
                    </a:lnTo>
                    <a:lnTo>
                      <a:pt x="11" y="283"/>
                    </a:lnTo>
                    <a:lnTo>
                      <a:pt x="11" y="283"/>
                    </a:lnTo>
                    <a:lnTo>
                      <a:pt x="14" y="281"/>
                    </a:lnTo>
                    <a:lnTo>
                      <a:pt x="15" y="278"/>
                    </a:lnTo>
                    <a:lnTo>
                      <a:pt x="15" y="271"/>
                    </a:lnTo>
                    <a:lnTo>
                      <a:pt x="14" y="251"/>
                    </a:lnTo>
                    <a:lnTo>
                      <a:pt x="14" y="251"/>
                    </a:lnTo>
                    <a:lnTo>
                      <a:pt x="14" y="239"/>
                    </a:lnTo>
                    <a:lnTo>
                      <a:pt x="15" y="228"/>
                    </a:lnTo>
                    <a:lnTo>
                      <a:pt x="17" y="218"/>
                    </a:lnTo>
                    <a:lnTo>
                      <a:pt x="17" y="216"/>
                    </a:lnTo>
                    <a:lnTo>
                      <a:pt x="15" y="216"/>
                    </a:lnTo>
                    <a:lnTo>
                      <a:pt x="15" y="216"/>
                    </a:lnTo>
                    <a:lnTo>
                      <a:pt x="11" y="213"/>
                    </a:lnTo>
                    <a:lnTo>
                      <a:pt x="7" y="207"/>
                    </a:lnTo>
                    <a:lnTo>
                      <a:pt x="4" y="198"/>
                    </a:lnTo>
                    <a:lnTo>
                      <a:pt x="3" y="187"/>
                    </a:lnTo>
                    <a:lnTo>
                      <a:pt x="3" y="187"/>
                    </a:lnTo>
                    <a:lnTo>
                      <a:pt x="4" y="174"/>
                    </a:lnTo>
                    <a:lnTo>
                      <a:pt x="6" y="163"/>
                    </a:lnTo>
                    <a:lnTo>
                      <a:pt x="7" y="149"/>
                    </a:lnTo>
                    <a:lnTo>
                      <a:pt x="7" y="133"/>
                    </a:lnTo>
                    <a:lnTo>
                      <a:pt x="7" y="133"/>
                    </a:lnTo>
                    <a:lnTo>
                      <a:pt x="9" y="96"/>
                    </a:lnTo>
                    <a:lnTo>
                      <a:pt x="7" y="80"/>
                    </a:lnTo>
                    <a:lnTo>
                      <a:pt x="7" y="65"/>
                    </a:lnTo>
                    <a:lnTo>
                      <a:pt x="7" y="65"/>
                    </a:lnTo>
                    <a:lnTo>
                      <a:pt x="3" y="34"/>
                    </a:lnTo>
                    <a:lnTo>
                      <a:pt x="0" y="0"/>
                    </a:lnTo>
                    <a:lnTo>
                      <a:pt x="252" y="0"/>
                    </a:lnTo>
                    <a:lnTo>
                      <a:pt x="252" y="0"/>
                    </a:lnTo>
                    <a:lnTo>
                      <a:pt x="252" y="21"/>
                    </a:lnTo>
                    <a:lnTo>
                      <a:pt x="251" y="27"/>
                    </a:lnTo>
                    <a:lnTo>
                      <a:pt x="250" y="34"/>
                    </a:lnTo>
                    <a:lnTo>
                      <a:pt x="250" y="34"/>
                    </a:lnTo>
                    <a:lnTo>
                      <a:pt x="245" y="46"/>
                    </a:lnTo>
                    <a:lnTo>
                      <a:pt x="244" y="59"/>
                    </a:lnTo>
                    <a:lnTo>
                      <a:pt x="244" y="87"/>
                    </a:lnTo>
                    <a:lnTo>
                      <a:pt x="244" y="87"/>
                    </a:lnTo>
                    <a:lnTo>
                      <a:pt x="244" y="103"/>
                    </a:lnTo>
                    <a:lnTo>
                      <a:pt x="245" y="115"/>
                    </a:lnTo>
                    <a:lnTo>
                      <a:pt x="247" y="128"/>
                    </a:lnTo>
                    <a:lnTo>
                      <a:pt x="247" y="140"/>
                    </a:lnTo>
                    <a:lnTo>
                      <a:pt x="247" y="140"/>
                    </a:lnTo>
                    <a:lnTo>
                      <a:pt x="247" y="152"/>
                    </a:lnTo>
                    <a:lnTo>
                      <a:pt x="243" y="161"/>
                    </a:lnTo>
                    <a:lnTo>
                      <a:pt x="240" y="167"/>
                    </a:lnTo>
                    <a:lnTo>
                      <a:pt x="236" y="168"/>
                    </a:lnTo>
                    <a:lnTo>
                      <a:pt x="236" y="168"/>
                    </a:lnTo>
                    <a:lnTo>
                      <a:pt x="235" y="170"/>
                    </a:lnTo>
                    <a:lnTo>
                      <a:pt x="235" y="172"/>
                    </a:lnTo>
                    <a:lnTo>
                      <a:pt x="235" y="180"/>
                    </a:lnTo>
                    <a:lnTo>
                      <a:pt x="236" y="193"/>
                    </a:lnTo>
                    <a:lnTo>
                      <a:pt x="237" y="205"/>
                    </a:lnTo>
                    <a:lnTo>
                      <a:pt x="237" y="205"/>
                    </a:lnTo>
                    <a:lnTo>
                      <a:pt x="235" y="224"/>
                    </a:lnTo>
                    <a:lnTo>
                      <a:pt x="236" y="232"/>
                    </a:lnTo>
                    <a:lnTo>
                      <a:pt x="237" y="235"/>
                    </a:lnTo>
                    <a:lnTo>
                      <a:pt x="240" y="237"/>
                    </a:lnTo>
                    <a:lnTo>
                      <a:pt x="240" y="237"/>
                    </a:lnTo>
                    <a:lnTo>
                      <a:pt x="243" y="240"/>
                    </a:lnTo>
                    <a:lnTo>
                      <a:pt x="244" y="244"/>
                    </a:lnTo>
                    <a:lnTo>
                      <a:pt x="247" y="254"/>
                    </a:lnTo>
                    <a:lnTo>
                      <a:pt x="245" y="263"/>
                    </a:lnTo>
                    <a:lnTo>
                      <a:pt x="244" y="267"/>
                    </a:lnTo>
                    <a:lnTo>
                      <a:pt x="241" y="271"/>
                    </a:lnTo>
                    <a:lnTo>
                      <a:pt x="241" y="271"/>
                    </a:lnTo>
                    <a:lnTo>
                      <a:pt x="240" y="274"/>
                    </a:lnTo>
                    <a:lnTo>
                      <a:pt x="239" y="277"/>
                    </a:lnTo>
                    <a:lnTo>
                      <a:pt x="237" y="286"/>
                    </a:lnTo>
                    <a:lnTo>
                      <a:pt x="239" y="310"/>
                    </a:lnTo>
                    <a:lnTo>
                      <a:pt x="239" y="310"/>
                    </a:lnTo>
                    <a:lnTo>
                      <a:pt x="237" y="336"/>
                    </a:lnTo>
                    <a:lnTo>
                      <a:pt x="239" y="347"/>
                    </a:lnTo>
                    <a:lnTo>
                      <a:pt x="240" y="351"/>
                    </a:lnTo>
                    <a:lnTo>
                      <a:pt x="243" y="355"/>
                    </a:lnTo>
                    <a:lnTo>
                      <a:pt x="243" y="355"/>
                    </a:lnTo>
                    <a:lnTo>
                      <a:pt x="245" y="359"/>
                    </a:lnTo>
                    <a:lnTo>
                      <a:pt x="247" y="363"/>
                    </a:lnTo>
                    <a:lnTo>
                      <a:pt x="248" y="374"/>
                    </a:lnTo>
                    <a:lnTo>
                      <a:pt x="248" y="378"/>
                    </a:lnTo>
                    <a:lnTo>
                      <a:pt x="247" y="384"/>
                    </a:lnTo>
                    <a:lnTo>
                      <a:pt x="244" y="386"/>
                    </a:lnTo>
                    <a:lnTo>
                      <a:pt x="241" y="388"/>
                    </a:lnTo>
                    <a:lnTo>
                      <a:pt x="241" y="388"/>
                    </a:lnTo>
                    <a:lnTo>
                      <a:pt x="237" y="389"/>
                    </a:lnTo>
                    <a:lnTo>
                      <a:pt x="236" y="390"/>
                    </a:lnTo>
                    <a:lnTo>
                      <a:pt x="236" y="392"/>
                    </a:lnTo>
                    <a:lnTo>
                      <a:pt x="236" y="396"/>
                    </a:lnTo>
                    <a:lnTo>
                      <a:pt x="237" y="404"/>
                    </a:lnTo>
                    <a:lnTo>
                      <a:pt x="239" y="419"/>
                    </a:lnTo>
                    <a:lnTo>
                      <a:pt x="239" y="419"/>
                    </a:lnTo>
                    <a:lnTo>
                      <a:pt x="237" y="435"/>
                    </a:lnTo>
                    <a:lnTo>
                      <a:pt x="237" y="449"/>
                    </a:lnTo>
                    <a:lnTo>
                      <a:pt x="237" y="459"/>
                    </a:lnTo>
                    <a:lnTo>
                      <a:pt x="239" y="463"/>
                    </a:lnTo>
                    <a:lnTo>
                      <a:pt x="241" y="467"/>
                    </a:lnTo>
                    <a:lnTo>
                      <a:pt x="241" y="467"/>
                    </a:lnTo>
                    <a:lnTo>
                      <a:pt x="245" y="474"/>
                    </a:lnTo>
                    <a:lnTo>
                      <a:pt x="247" y="482"/>
                    </a:lnTo>
                    <a:lnTo>
                      <a:pt x="245" y="490"/>
                    </a:lnTo>
                    <a:lnTo>
                      <a:pt x="241" y="499"/>
                    </a:lnTo>
                    <a:lnTo>
                      <a:pt x="241" y="499"/>
                    </a:lnTo>
                    <a:lnTo>
                      <a:pt x="239" y="503"/>
                    </a:lnTo>
                    <a:lnTo>
                      <a:pt x="237" y="508"/>
                    </a:lnTo>
                    <a:lnTo>
                      <a:pt x="237" y="520"/>
                    </a:lnTo>
                    <a:lnTo>
                      <a:pt x="237" y="535"/>
                    </a:lnTo>
                    <a:lnTo>
                      <a:pt x="239" y="551"/>
                    </a:lnTo>
                    <a:lnTo>
                      <a:pt x="239" y="551"/>
                    </a:lnTo>
                    <a:lnTo>
                      <a:pt x="239" y="557"/>
                    </a:lnTo>
                    <a:lnTo>
                      <a:pt x="241" y="564"/>
                    </a:lnTo>
                    <a:lnTo>
                      <a:pt x="243" y="572"/>
                    </a:lnTo>
                    <a:lnTo>
                      <a:pt x="243" y="581"/>
                    </a:lnTo>
                    <a:lnTo>
                      <a:pt x="243" y="581"/>
                    </a:lnTo>
                    <a:lnTo>
                      <a:pt x="240" y="610"/>
                    </a:lnTo>
                    <a:lnTo>
                      <a:pt x="235" y="638"/>
                    </a:lnTo>
                    <a:lnTo>
                      <a:pt x="228" y="668"/>
                    </a:lnTo>
                    <a:lnTo>
                      <a:pt x="220" y="695"/>
                    </a:lnTo>
                    <a:lnTo>
                      <a:pt x="220" y="695"/>
                    </a:lnTo>
                    <a:lnTo>
                      <a:pt x="210" y="718"/>
                    </a:lnTo>
                    <a:lnTo>
                      <a:pt x="204" y="734"/>
                    </a:lnTo>
                    <a:lnTo>
                      <a:pt x="198" y="749"/>
                    </a:lnTo>
                    <a:lnTo>
                      <a:pt x="197" y="756"/>
                    </a:lnTo>
                    <a:lnTo>
                      <a:pt x="195" y="764"/>
                    </a:lnTo>
                    <a:lnTo>
                      <a:pt x="195" y="764"/>
                    </a:lnTo>
                    <a:lnTo>
                      <a:pt x="195" y="768"/>
                    </a:lnTo>
                    <a:lnTo>
                      <a:pt x="193" y="772"/>
                    </a:lnTo>
                    <a:lnTo>
                      <a:pt x="190" y="775"/>
                    </a:lnTo>
                    <a:lnTo>
                      <a:pt x="186" y="778"/>
                    </a:lnTo>
                    <a:lnTo>
                      <a:pt x="176" y="783"/>
                    </a:lnTo>
                    <a:lnTo>
                      <a:pt x="166" y="787"/>
                    </a:lnTo>
                    <a:lnTo>
                      <a:pt x="153" y="790"/>
                    </a:lnTo>
                    <a:lnTo>
                      <a:pt x="141" y="791"/>
                    </a:lnTo>
                    <a:lnTo>
                      <a:pt x="121" y="792"/>
                    </a:lnTo>
                    <a:lnTo>
                      <a:pt x="121" y="792"/>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78" name="Freeform 7"/>
              <p:cNvSpPr>
                <a:spLocks noChangeArrowheads="1"/>
              </p:cNvSpPr>
              <p:nvPr/>
            </p:nvSpPr>
            <p:spPr bwMode="auto">
              <a:xfrm>
                <a:off x="557212" y="1400175"/>
                <a:ext cx="322263" cy="141288"/>
              </a:xfrm>
              <a:custGeom>
                <a:avLst/>
                <a:gdLst>
                  <a:gd name="T0" fmla="*/ 102 w 203"/>
                  <a:gd name="T1" fmla="*/ 0 h 89"/>
                  <a:gd name="T2" fmla="*/ 102 w 203"/>
                  <a:gd name="T3" fmla="*/ 0 h 89"/>
                  <a:gd name="T4" fmla="*/ 122 w 203"/>
                  <a:gd name="T5" fmla="*/ 1 h 89"/>
                  <a:gd name="T6" fmla="*/ 141 w 203"/>
                  <a:gd name="T7" fmla="*/ 4 h 89"/>
                  <a:gd name="T8" fmla="*/ 159 w 203"/>
                  <a:gd name="T9" fmla="*/ 8 h 89"/>
                  <a:gd name="T10" fmla="*/ 174 w 203"/>
                  <a:gd name="T11" fmla="*/ 13 h 89"/>
                  <a:gd name="T12" fmla="*/ 186 w 203"/>
                  <a:gd name="T13" fmla="*/ 20 h 89"/>
                  <a:gd name="T14" fmla="*/ 195 w 203"/>
                  <a:gd name="T15" fmla="*/ 27 h 89"/>
                  <a:gd name="T16" fmla="*/ 199 w 203"/>
                  <a:gd name="T17" fmla="*/ 31 h 89"/>
                  <a:gd name="T18" fmla="*/ 202 w 203"/>
                  <a:gd name="T19" fmla="*/ 36 h 89"/>
                  <a:gd name="T20" fmla="*/ 203 w 203"/>
                  <a:gd name="T21" fmla="*/ 40 h 89"/>
                  <a:gd name="T22" fmla="*/ 203 w 203"/>
                  <a:gd name="T23" fmla="*/ 44 h 89"/>
                  <a:gd name="T24" fmla="*/ 203 w 203"/>
                  <a:gd name="T25" fmla="*/ 44 h 89"/>
                  <a:gd name="T26" fmla="*/ 203 w 203"/>
                  <a:gd name="T27" fmla="*/ 50 h 89"/>
                  <a:gd name="T28" fmla="*/ 202 w 203"/>
                  <a:gd name="T29" fmla="*/ 54 h 89"/>
                  <a:gd name="T30" fmla="*/ 199 w 203"/>
                  <a:gd name="T31" fmla="*/ 58 h 89"/>
                  <a:gd name="T32" fmla="*/ 195 w 203"/>
                  <a:gd name="T33" fmla="*/ 62 h 89"/>
                  <a:gd name="T34" fmla="*/ 186 w 203"/>
                  <a:gd name="T35" fmla="*/ 70 h 89"/>
                  <a:gd name="T36" fmla="*/ 174 w 203"/>
                  <a:gd name="T37" fmla="*/ 77 h 89"/>
                  <a:gd name="T38" fmla="*/ 159 w 203"/>
                  <a:gd name="T39" fmla="*/ 82 h 89"/>
                  <a:gd name="T40" fmla="*/ 141 w 203"/>
                  <a:gd name="T41" fmla="*/ 86 h 89"/>
                  <a:gd name="T42" fmla="*/ 122 w 203"/>
                  <a:gd name="T43" fmla="*/ 89 h 89"/>
                  <a:gd name="T44" fmla="*/ 102 w 203"/>
                  <a:gd name="T45" fmla="*/ 89 h 89"/>
                  <a:gd name="T46" fmla="*/ 102 w 203"/>
                  <a:gd name="T47" fmla="*/ 89 h 89"/>
                  <a:gd name="T48" fmla="*/ 81 w 203"/>
                  <a:gd name="T49" fmla="*/ 89 h 89"/>
                  <a:gd name="T50" fmla="*/ 62 w 203"/>
                  <a:gd name="T51" fmla="*/ 86 h 89"/>
                  <a:gd name="T52" fmla="*/ 45 w 203"/>
                  <a:gd name="T53" fmla="*/ 82 h 89"/>
                  <a:gd name="T54" fmla="*/ 30 w 203"/>
                  <a:gd name="T55" fmla="*/ 77 h 89"/>
                  <a:gd name="T56" fmla="*/ 18 w 203"/>
                  <a:gd name="T57" fmla="*/ 70 h 89"/>
                  <a:gd name="T58" fmla="*/ 8 w 203"/>
                  <a:gd name="T59" fmla="*/ 62 h 89"/>
                  <a:gd name="T60" fmla="*/ 4 w 203"/>
                  <a:gd name="T61" fmla="*/ 58 h 89"/>
                  <a:gd name="T62" fmla="*/ 2 w 203"/>
                  <a:gd name="T63" fmla="*/ 54 h 89"/>
                  <a:gd name="T64" fmla="*/ 0 w 203"/>
                  <a:gd name="T65" fmla="*/ 50 h 89"/>
                  <a:gd name="T66" fmla="*/ 0 w 203"/>
                  <a:gd name="T67" fmla="*/ 44 h 89"/>
                  <a:gd name="T68" fmla="*/ 0 w 203"/>
                  <a:gd name="T69" fmla="*/ 44 h 89"/>
                  <a:gd name="T70" fmla="*/ 0 w 203"/>
                  <a:gd name="T71" fmla="*/ 40 h 89"/>
                  <a:gd name="T72" fmla="*/ 2 w 203"/>
                  <a:gd name="T73" fmla="*/ 36 h 89"/>
                  <a:gd name="T74" fmla="*/ 4 w 203"/>
                  <a:gd name="T75" fmla="*/ 31 h 89"/>
                  <a:gd name="T76" fmla="*/ 8 w 203"/>
                  <a:gd name="T77" fmla="*/ 27 h 89"/>
                  <a:gd name="T78" fmla="*/ 18 w 203"/>
                  <a:gd name="T79" fmla="*/ 20 h 89"/>
                  <a:gd name="T80" fmla="*/ 30 w 203"/>
                  <a:gd name="T81" fmla="*/ 13 h 89"/>
                  <a:gd name="T82" fmla="*/ 45 w 203"/>
                  <a:gd name="T83" fmla="*/ 8 h 89"/>
                  <a:gd name="T84" fmla="*/ 62 w 203"/>
                  <a:gd name="T85" fmla="*/ 4 h 89"/>
                  <a:gd name="T86" fmla="*/ 81 w 203"/>
                  <a:gd name="T87" fmla="*/ 1 h 89"/>
                  <a:gd name="T88" fmla="*/ 102 w 203"/>
                  <a:gd name="T89" fmla="*/ 0 h 89"/>
                  <a:gd name="T90" fmla="*/ 102 w 203"/>
                  <a:gd name="T91" fmla="*/ 0 h 8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03"/>
                  <a:gd name="T139" fmla="*/ 0 h 89"/>
                  <a:gd name="T140" fmla="*/ 203 w 203"/>
                  <a:gd name="T141" fmla="*/ 89 h 8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03" h="89">
                    <a:moveTo>
                      <a:pt x="102" y="0"/>
                    </a:moveTo>
                    <a:lnTo>
                      <a:pt x="102" y="0"/>
                    </a:lnTo>
                    <a:lnTo>
                      <a:pt x="122" y="1"/>
                    </a:lnTo>
                    <a:lnTo>
                      <a:pt x="141" y="4"/>
                    </a:lnTo>
                    <a:lnTo>
                      <a:pt x="159" y="8"/>
                    </a:lnTo>
                    <a:lnTo>
                      <a:pt x="174" y="13"/>
                    </a:lnTo>
                    <a:lnTo>
                      <a:pt x="186" y="20"/>
                    </a:lnTo>
                    <a:lnTo>
                      <a:pt x="195" y="27"/>
                    </a:lnTo>
                    <a:lnTo>
                      <a:pt x="199" y="31"/>
                    </a:lnTo>
                    <a:lnTo>
                      <a:pt x="202" y="36"/>
                    </a:lnTo>
                    <a:lnTo>
                      <a:pt x="203" y="40"/>
                    </a:lnTo>
                    <a:lnTo>
                      <a:pt x="203" y="44"/>
                    </a:lnTo>
                    <a:lnTo>
                      <a:pt x="203" y="44"/>
                    </a:lnTo>
                    <a:lnTo>
                      <a:pt x="203" y="50"/>
                    </a:lnTo>
                    <a:lnTo>
                      <a:pt x="202" y="54"/>
                    </a:lnTo>
                    <a:lnTo>
                      <a:pt x="199" y="58"/>
                    </a:lnTo>
                    <a:lnTo>
                      <a:pt x="195" y="62"/>
                    </a:lnTo>
                    <a:lnTo>
                      <a:pt x="186" y="70"/>
                    </a:lnTo>
                    <a:lnTo>
                      <a:pt x="174" y="77"/>
                    </a:lnTo>
                    <a:lnTo>
                      <a:pt x="159" y="82"/>
                    </a:lnTo>
                    <a:lnTo>
                      <a:pt x="141" y="86"/>
                    </a:lnTo>
                    <a:lnTo>
                      <a:pt x="122" y="89"/>
                    </a:lnTo>
                    <a:lnTo>
                      <a:pt x="102" y="89"/>
                    </a:lnTo>
                    <a:lnTo>
                      <a:pt x="102" y="89"/>
                    </a:lnTo>
                    <a:lnTo>
                      <a:pt x="81" y="89"/>
                    </a:lnTo>
                    <a:lnTo>
                      <a:pt x="62" y="86"/>
                    </a:lnTo>
                    <a:lnTo>
                      <a:pt x="45" y="82"/>
                    </a:lnTo>
                    <a:lnTo>
                      <a:pt x="30" y="77"/>
                    </a:lnTo>
                    <a:lnTo>
                      <a:pt x="18" y="70"/>
                    </a:lnTo>
                    <a:lnTo>
                      <a:pt x="8" y="62"/>
                    </a:lnTo>
                    <a:lnTo>
                      <a:pt x="4" y="58"/>
                    </a:lnTo>
                    <a:lnTo>
                      <a:pt x="2" y="54"/>
                    </a:lnTo>
                    <a:lnTo>
                      <a:pt x="0" y="50"/>
                    </a:lnTo>
                    <a:lnTo>
                      <a:pt x="0" y="44"/>
                    </a:lnTo>
                    <a:lnTo>
                      <a:pt x="0" y="44"/>
                    </a:lnTo>
                    <a:lnTo>
                      <a:pt x="0" y="40"/>
                    </a:lnTo>
                    <a:lnTo>
                      <a:pt x="2" y="36"/>
                    </a:lnTo>
                    <a:lnTo>
                      <a:pt x="4" y="31"/>
                    </a:lnTo>
                    <a:lnTo>
                      <a:pt x="8" y="27"/>
                    </a:lnTo>
                    <a:lnTo>
                      <a:pt x="18" y="20"/>
                    </a:lnTo>
                    <a:lnTo>
                      <a:pt x="30" y="13"/>
                    </a:lnTo>
                    <a:lnTo>
                      <a:pt x="45" y="8"/>
                    </a:lnTo>
                    <a:lnTo>
                      <a:pt x="62" y="4"/>
                    </a:lnTo>
                    <a:lnTo>
                      <a:pt x="81" y="1"/>
                    </a:lnTo>
                    <a:lnTo>
                      <a:pt x="102" y="0"/>
                    </a:lnTo>
                    <a:lnTo>
                      <a:pt x="102"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79" name="Freeform 8"/>
              <p:cNvSpPr>
                <a:spLocks noChangeArrowheads="1"/>
              </p:cNvSpPr>
              <p:nvPr/>
            </p:nvSpPr>
            <p:spPr bwMode="auto">
              <a:xfrm>
                <a:off x="436562" y="1335088"/>
                <a:ext cx="563563" cy="157163"/>
              </a:xfrm>
              <a:custGeom>
                <a:avLst/>
                <a:gdLst>
                  <a:gd name="T0" fmla="*/ 178 w 355"/>
                  <a:gd name="T1" fmla="*/ 0 h 99"/>
                  <a:gd name="T2" fmla="*/ 178 w 355"/>
                  <a:gd name="T3" fmla="*/ 0 h 99"/>
                  <a:gd name="T4" fmla="*/ 213 w 355"/>
                  <a:gd name="T5" fmla="*/ 1 h 99"/>
                  <a:gd name="T6" fmla="*/ 247 w 355"/>
                  <a:gd name="T7" fmla="*/ 4 h 99"/>
                  <a:gd name="T8" fmla="*/ 277 w 355"/>
                  <a:gd name="T9" fmla="*/ 8 h 99"/>
                  <a:gd name="T10" fmla="*/ 302 w 355"/>
                  <a:gd name="T11" fmla="*/ 15 h 99"/>
                  <a:gd name="T12" fmla="*/ 324 w 355"/>
                  <a:gd name="T13" fmla="*/ 22 h 99"/>
                  <a:gd name="T14" fmla="*/ 333 w 355"/>
                  <a:gd name="T15" fmla="*/ 26 h 99"/>
                  <a:gd name="T16" fmla="*/ 340 w 355"/>
                  <a:gd name="T17" fmla="*/ 30 h 99"/>
                  <a:gd name="T18" fmla="*/ 347 w 355"/>
                  <a:gd name="T19" fmla="*/ 34 h 99"/>
                  <a:gd name="T20" fmla="*/ 351 w 355"/>
                  <a:gd name="T21" fmla="*/ 39 h 99"/>
                  <a:gd name="T22" fmla="*/ 354 w 355"/>
                  <a:gd name="T23" fmla="*/ 45 h 99"/>
                  <a:gd name="T24" fmla="*/ 355 w 355"/>
                  <a:gd name="T25" fmla="*/ 49 h 99"/>
                  <a:gd name="T26" fmla="*/ 355 w 355"/>
                  <a:gd name="T27" fmla="*/ 49 h 99"/>
                  <a:gd name="T28" fmla="*/ 354 w 355"/>
                  <a:gd name="T29" fmla="*/ 54 h 99"/>
                  <a:gd name="T30" fmla="*/ 351 w 355"/>
                  <a:gd name="T31" fmla="*/ 60 h 99"/>
                  <a:gd name="T32" fmla="*/ 347 w 355"/>
                  <a:gd name="T33" fmla="*/ 64 h 99"/>
                  <a:gd name="T34" fmla="*/ 340 w 355"/>
                  <a:gd name="T35" fmla="*/ 68 h 99"/>
                  <a:gd name="T36" fmla="*/ 333 w 355"/>
                  <a:gd name="T37" fmla="*/ 73 h 99"/>
                  <a:gd name="T38" fmla="*/ 324 w 355"/>
                  <a:gd name="T39" fmla="*/ 77 h 99"/>
                  <a:gd name="T40" fmla="*/ 302 w 355"/>
                  <a:gd name="T41" fmla="*/ 84 h 99"/>
                  <a:gd name="T42" fmla="*/ 277 w 355"/>
                  <a:gd name="T43" fmla="*/ 89 h 99"/>
                  <a:gd name="T44" fmla="*/ 247 w 355"/>
                  <a:gd name="T45" fmla="*/ 95 h 99"/>
                  <a:gd name="T46" fmla="*/ 213 w 355"/>
                  <a:gd name="T47" fmla="*/ 98 h 99"/>
                  <a:gd name="T48" fmla="*/ 178 w 355"/>
                  <a:gd name="T49" fmla="*/ 99 h 99"/>
                  <a:gd name="T50" fmla="*/ 178 w 355"/>
                  <a:gd name="T51" fmla="*/ 99 h 99"/>
                  <a:gd name="T52" fmla="*/ 143 w 355"/>
                  <a:gd name="T53" fmla="*/ 98 h 99"/>
                  <a:gd name="T54" fmla="*/ 109 w 355"/>
                  <a:gd name="T55" fmla="*/ 95 h 99"/>
                  <a:gd name="T56" fmla="*/ 79 w 355"/>
                  <a:gd name="T57" fmla="*/ 89 h 99"/>
                  <a:gd name="T58" fmla="*/ 53 w 355"/>
                  <a:gd name="T59" fmla="*/ 84 h 99"/>
                  <a:gd name="T60" fmla="*/ 31 w 355"/>
                  <a:gd name="T61" fmla="*/ 77 h 99"/>
                  <a:gd name="T62" fmla="*/ 22 w 355"/>
                  <a:gd name="T63" fmla="*/ 73 h 99"/>
                  <a:gd name="T64" fmla="*/ 15 w 355"/>
                  <a:gd name="T65" fmla="*/ 68 h 99"/>
                  <a:gd name="T66" fmla="*/ 8 w 355"/>
                  <a:gd name="T67" fmla="*/ 64 h 99"/>
                  <a:gd name="T68" fmla="*/ 4 w 355"/>
                  <a:gd name="T69" fmla="*/ 60 h 99"/>
                  <a:gd name="T70" fmla="*/ 2 w 355"/>
                  <a:gd name="T71" fmla="*/ 54 h 99"/>
                  <a:gd name="T72" fmla="*/ 0 w 355"/>
                  <a:gd name="T73" fmla="*/ 49 h 99"/>
                  <a:gd name="T74" fmla="*/ 0 w 355"/>
                  <a:gd name="T75" fmla="*/ 49 h 99"/>
                  <a:gd name="T76" fmla="*/ 2 w 355"/>
                  <a:gd name="T77" fmla="*/ 45 h 99"/>
                  <a:gd name="T78" fmla="*/ 4 w 355"/>
                  <a:gd name="T79" fmla="*/ 39 h 99"/>
                  <a:gd name="T80" fmla="*/ 8 w 355"/>
                  <a:gd name="T81" fmla="*/ 34 h 99"/>
                  <a:gd name="T82" fmla="*/ 15 w 355"/>
                  <a:gd name="T83" fmla="*/ 30 h 99"/>
                  <a:gd name="T84" fmla="*/ 22 w 355"/>
                  <a:gd name="T85" fmla="*/ 26 h 99"/>
                  <a:gd name="T86" fmla="*/ 31 w 355"/>
                  <a:gd name="T87" fmla="*/ 22 h 99"/>
                  <a:gd name="T88" fmla="*/ 53 w 355"/>
                  <a:gd name="T89" fmla="*/ 15 h 99"/>
                  <a:gd name="T90" fmla="*/ 79 w 355"/>
                  <a:gd name="T91" fmla="*/ 8 h 99"/>
                  <a:gd name="T92" fmla="*/ 109 w 355"/>
                  <a:gd name="T93" fmla="*/ 4 h 99"/>
                  <a:gd name="T94" fmla="*/ 143 w 355"/>
                  <a:gd name="T95" fmla="*/ 1 h 99"/>
                  <a:gd name="T96" fmla="*/ 178 w 355"/>
                  <a:gd name="T97" fmla="*/ 0 h 99"/>
                  <a:gd name="T98" fmla="*/ 178 w 355"/>
                  <a:gd name="T99" fmla="*/ 0 h 9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55"/>
                  <a:gd name="T151" fmla="*/ 0 h 99"/>
                  <a:gd name="T152" fmla="*/ 355 w 355"/>
                  <a:gd name="T153" fmla="*/ 99 h 9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55" h="99">
                    <a:moveTo>
                      <a:pt x="178" y="0"/>
                    </a:moveTo>
                    <a:lnTo>
                      <a:pt x="178" y="0"/>
                    </a:lnTo>
                    <a:lnTo>
                      <a:pt x="213" y="1"/>
                    </a:lnTo>
                    <a:lnTo>
                      <a:pt x="247" y="4"/>
                    </a:lnTo>
                    <a:lnTo>
                      <a:pt x="277" y="8"/>
                    </a:lnTo>
                    <a:lnTo>
                      <a:pt x="302" y="15"/>
                    </a:lnTo>
                    <a:lnTo>
                      <a:pt x="324" y="22"/>
                    </a:lnTo>
                    <a:lnTo>
                      <a:pt x="333" y="26"/>
                    </a:lnTo>
                    <a:lnTo>
                      <a:pt x="340" y="30"/>
                    </a:lnTo>
                    <a:lnTo>
                      <a:pt x="347" y="34"/>
                    </a:lnTo>
                    <a:lnTo>
                      <a:pt x="351" y="39"/>
                    </a:lnTo>
                    <a:lnTo>
                      <a:pt x="354" y="45"/>
                    </a:lnTo>
                    <a:lnTo>
                      <a:pt x="355" y="49"/>
                    </a:lnTo>
                    <a:lnTo>
                      <a:pt x="355" y="49"/>
                    </a:lnTo>
                    <a:lnTo>
                      <a:pt x="354" y="54"/>
                    </a:lnTo>
                    <a:lnTo>
                      <a:pt x="351" y="60"/>
                    </a:lnTo>
                    <a:lnTo>
                      <a:pt x="347" y="64"/>
                    </a:lnTo>
                    <a:lnTo>
                      <a:pt x="340" y="68"/>
                    </a:lnTo>
                    <a:lnTo>
                      <a:pt x="333" y="73"/>
                    </a:lnTo>
                    <a:lnTo>
                      <a:pt x="324" y="77"/>
                    </a:lnTo>
                    <a:lnTo>
                      <a:pt x="302" y="84"/>
                    </a:lnTo>
                    <a:lnTo>
                      <a:pt x="277" y="89"/>
                    </a:lnTo>
                    <a:lnTo>
                      <a:pt x="247" y="95"/>
                    </a:lnTo>
                    <a:lnTo>
                      <a:pt x="213" y="98"/>
                    </a:lnTo>
                    <a:lnTo>
                      <a:pt x="178" y="99"/>
                    </a:lnTo>
                    <a:lnTo>
                      <a:pt x="178" y="99"/>
                    </a:lnTo>
                    <a:lnTo>
                      <a:pt x="143" y="98"/>
                    </a:lnTo>
                    <a:lnTo>
                      <a:pt x="109" y="95"/>
                    </a:lnTo>
                    <a:lnTo>
                      <a:pt x="79" y="89"/>
                    </a:lnTo>
                    <a:lnTo>
                      <a:pt x="53" y="84"/>
                    </a:lnTo>
                    <a:lnTo>
                      <a:pt x="31" y="77"/>
                    </a:lnTo>
                    <a:lnTo>
                      <a:pt x="22" y="73"/>
                    </a:lnTo>
                    <a:lnTo>
                      <a:pt x="15" y="68"/>
                    </a:lnTo>
                    <a:lnTo>
                      <a:pt x="8" y="64"/>
                    </a:lnTo>
                    <a:lnTo>
                      <a:pt x="4" y="60"/>
                    </a:lnTo>
                    <a:lnTo>
                      <a:pt x="2" y="54"/>
                    </a:lnTo>
                    <a:lnTo>
                      <a:pt x="0" y="49"/>
                    </a:lnTo>
                    <a:lnTo>
                      <a:pt x="0" y="49"/>
                    </a:lnTo>
                    <a:lnTo>
                      <a:pt x="2" y="45"/>
                    </a:lnTo>
                    <a:lnTo>
                      <a:pt x="4" y="39"/>
                    </a:lnTo>
                    <a:lnTo>
                      <a:pt x="8" y="34"/>
                    </a:lnTo>
                    <a:lnTo>
                      <a:pt x="15" y="30"/>
                    </a:lnTo>
                    <a:lnTo>
                      <a:pt x="22" y="26"/>
                    </a:lnTo>
                    <a:lnTo>
                      <a:pt x="31" y="22"/>
                    </a:lnTo>
                    <a:lnTo>
                      <a:pt x="53" y="15"/>
                    </a:lnTo>
                    <a:lnTo>
                      <a:pt x="79" y="8"/>
                    </a:lnTo>
                    <a:lnTo>
                      <a:pt x="109" y="4"/>
                    </a:lnTo>
                    <a:lnTo>
                      <a:pt x="143" y="1"/>
                    </a:lnTo>
                    <a:lnTo>
                      <a:pt x="178" y="0"/>
                    </a:lnTo>
                    <a:lnTo>
                      <a:pt x="178"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80" name="Freeform 9"/>
              <p:cNvSpPr>
                <a:spLocks noChangeArrowheads="1"/>
              </p:cNvSpPr>
              <p:nvPr/>
            </p:nvSpPr>
            <p:spPr bwMode="auto">
              <a:xfrm>
                <a:off x="361950" y="1379538"/>
                <a:ext cx="714375" cy="58738"/>
              </a:xfrm>
              <a:custGeom>
                <a:avLst/>
                <a:gdLst>
                  <a:gd name="T0" fmla="*/ 207 w 450"/>
                  <a:gd name="T1" fmla="*/ 37 h 37"/>
                  <a:gd name="T2" fmla="*/ 207 w 450"/>
                  <a:gd name="T3" fmla="*/ 37 h 37"/>
                  <a:gd name="T4" fmla="*/ 149 w 450"/>
                  <a:gd name="T5" fmla="*/ 37 h 37"/>
                  <a:gd name="T6" fmla="*/ 115 w 450"/>
                  <a:gd name="T7" fmla="*/ 34 h 37"/>
                  <a:gd name="T8" fmla="*/ 83 w 450"/>
                  <a:gd name="T9" fmla="*/ 32 h 37"/>
                  <a:gd name="T10" fmla="*/ 53 w 450"/>
                  <a:gd name="T11" fmla="*/ 29 h 37"/>
                  <a:gd name="T12" fmla="*/ 27 w 450"/>
                  <a:gd name="T13" fmla="*/ 23 h 37"/>
                  <a:gd name="T14" fmla="*/ 18 w 450"/>
                  <a:gd name="T15" fmla="*/ 21 h 37"/>
                  <a:gd name="T16" fmla="*/ 9 w 450"/>
                  <a:gd name="T17" fmla="*/ 18 h 37"/>
                  <a:gd name="T18" fmla="*/ 5 w 450"/>
                  <a:gd name="T19" fmla="*/ 15 h 37"/>
                  <a:gd name="T20" fmla="*/ 3 w 450"/>
                  <a:gd name="T21" fmla="*/ 11 h 37"/>
                  <a:gd name="T22" fmla="*/ 3 w 450"/>
                  <a:gd name="T23" fmla="*/ 11 h 37"/>
                  <a:gd name="T24" fmla="*/ 0 w 450"/>
                  <a:gd name="T25" fmla="*/ 2 h 37"/>
                  <a:gd name="T26" fmla="*/ 0 w 450"/>
                  <a:gd name="T27" fmla="*/ 2 h 37"/>
                  <a:gd name="T28" fmla="*/ 19 w 450"/>
                  <a:gd name="T29" fmla="*/ 7 h 37"/>
                  <a:gd name="T30" fmla="*/ 42 w 450"/>
                  <a:gd name="T31" fmla="*/ 10 h 37"/>
                  <a:gd name="T32" fmla="*/ 69 w 450"/>
                  <a:gd name="T33" fmla="*/ 14 h 37"/>
                  <a:gd name="T34" fmla="*/ 97 w 450"/>
                  <a:gd name="T35" fmla="*/ 15 h 37"/>
                  <a:gd name="T36" fmla="*/ 156 w 450"/>
                  <a:gd name="T37" fmla="*/ 19 h 37"/>
                  <a:gd name="T38" fmla="*/ 206 w 450"/>
                  <a:gd name="T39" fmla="*/ 19 h 37"/>
                  <a:gd name="T40" fmla="*/ 206 w 450"/>
                  <a:gd name="T41" fmla="*/ 19 h 37"/>
                  <a:gd name="T42" fmla="*/ 263 w 450"/>
                  <a:gd name="T43" fmla="*/ 18 h 37"/>
                  <a:gd name="T44" fmla="*/ 332 w 450"/>
                  <a:gd name="T45" fmla="*/ 15 h 37"/>
                  <a:gd name="T46" fmla="*/ 367 w 450"/>
                  <a:gd name="T47" fmla="*/ 13 h 37"/>
                  <a:gd name="T48" fmla="*/ 399 w 450"/>
                  <a:gd name="T49" fmla="*/ 10 h 37"/>
                  <a:gd name="T50" fmla="*/ 428 w 450"/>
                  <a:gd name="T51" fmla="*/ 6 h 37"/>
                  <a:gd name="T52" fmla="*/ 450 w 450"/>
                  <a:gd name="T53" fmla="*/ 0 h 37"/>
                  <a:gd name="T54" fmla="*/ 450 w 450"/>
                  <a:gd name="T55" fmla="*/ 0 h 37"/>
                  <a:gd name="T56" fmla="*/ 447 w 450"/>
                  <a:gd name="T57" fmla="*/ 11 h 37"/>
                  <a:gd name="T58" fmla="*/ 447 w 450"/>
                  <a:gd name="T59" fmla="*/ 11 h 37"/>
                  <a:gd name="T60" fmla="*/ 444 w 450"/>
                  <a:gd name="T61" fmla="*/ 15 h 37"/>
                  <a:gd name="T62" fmla="*/ 437 w 450"/>
                  <a:gd name="T63" fmla="*/ 18 h 37"/>
                  <a:gd name="T64" fmla="*/ 429 w 450"/>
                  <a:gd name="T65" fmla="*/ 21 h 37"/>
                  <a:gd name="T66" fmla="*/ 417 w 450"/>
                  <a:gd name="T67" fmla="*/ 23 h 37"/>
                  <a:gd name="T68" fmla="*/ 386 w 450"/>
                  <a:gd name="T69" fmla="*/ 29 h 37"/>
                  <a:gd name="T70" fmla="*/ 351 w 450"/>
                  <a:gd name="T71" fmla="*/ 32 h 37"/>
                  <a:gd name="T72" fmla="*/ 311 w 450"/>
                  <a:gd name="T73" fmla="*/ 34 h 37"/>
                  <a:gd name="T74" fmla="*/ 272 w 450"/>
                  <a:gd name="T75" fmla="*/ 37 h 37"/>
                  <a:gd name="T76" fmla="*/ 207 w 450"/>
                  <a:gd name="T77" fmla="*/ 37 h 37"/>
                  <a:gd name="T78" fmla="*/ 207 w 450"/>
                  <a:gd name="T79" fmla="*/ 37 h 3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50"/>
                  <a:gd name="T121" fmla="*/ 0 h 37"/>
                  <a:gd name="T122" fmla="*/ 450 w 450"/>
                  <a:gd name="T123" fmla="*/ 37 h 3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50" h="37">
                    <a:moveTo>
                      <a:pt x="207" y="37"/>
                    </a:moveTo>
                    <a:lnTo>
                      <a:pt x="207" y="37"/>
                    </a:lnTo>
                    <a:lnTo>
                      <a:pt x="149" y="37"/>
                    </a:lnTo>
                    <a:lnTo>
                      <a:pt x="115" y="34"/>
                    </a:lnTo>
                    <a:lnTo>
                      <a:pt x="83" y="32"/>
                    </a:lnTo>
                    <a:lnTo>
                      <a:pt x="53" y="29"/>
                    </a:lnTo>
                    <a:lnTo>
                      <a:pt x="27" y="23"/>
                    </a:lnTo>
                    <a:lnTo>
                      <a:pt x="18" y="21"/>
                    </a:lnTo>
                    <a:lnTo>
                      <a:pt x="9" y="18"/>
                    </a:lnTo>
                    <a:lnTo>
                      <a:pt x="5" y="15"/>
                    </a:lnTo>
                    <a:lnTo>
                      <a:pt x="3" y="11"/>
                    </a:lnTo>
                    <a:lnTo>
                      <a:pt x="3" y="11"/>
                    </a:lnTo>
                    <a:lnTo>
                      <a:pt x="0" y="2"/>
                    </a:lnTo>
                    <a:lnTo>
                      <a:pt x="0" y="2"/>
                    </a:lnTo>
                    <a:lnTo>
                      <a:pt x="19" y="7"/>
                    </a:lnTo>
                    <a:lnTo>
                      <a:pt x="42" y="10"/>
                    </a:lnTo>
                    <a:lnTo>
                      <a:pt x="69" y="14"/>
                    </a:lnTo>
                    <a:lnTo>
                      <a:pt x="97" y="15"/>
                    </a:lnTo>
                    <a:lnTo>
                      <a:pt x="156" y="19"/>
                    </a:lnTo>
                    <a:lnTo>
                      <a:pt x="206" y="19"/>
                    </a:lnTo>
                    <a:lnTo>
                      <a:pt x="206" y="19"/>
                    </a:lnTo>
                    <a:lnTo>
                      <a:pt x="263" y="18"/>
                    </a:lnTo>
                    <a:lnTo>
                      <a:pt x="332" y="15"/>
                    </a:lnTo>
                    <a:lnTo>
                      <a:pt x="367" y="13"/>
                    </a:lnTo>
                    <a:lnTo>
                      <a:pt x="399" y="10"/>
                    </a:lnTo>
                    <a:lnTo>
                      <a:pt x="428" y="6"/>
                    </a:lnTo>
                    <a:lnTo>
                      <a:pt x="450" y="0"/>
                    </a:lnTo>
                    <a:lnTo>
                      <a:pt x="450" y="0"/>
                    </a:lnTo>
                    <a:lnTo>
                      <a:pt x="447" y="11"/>
                    </a:lnTo>
                    <a:lnTo>
                      <a:pt x="447" y="11"/>
                    </a:lnTo>
                    <a:lnTo>
                      <a:pt x="444" y="15"/>
                    </a:lnTo>
                    <a:lnTo>
                      <a:pt x="437" y="18"/>
                    </a:lnTo>
                    <a:lnTo>
                      <a:pt x="429" y="21"/>
                    </a:lnTo>
                    <a:lnTo>
                      <a:pt x="417" y="23"/>
                    </a:lnTo>
                    <a:lnTo>
                      <a:pt x="386" y="29"/>
                    </a:lnTo>
                    <a:lnTo>
                      <a:pt x="351" y="32"/>
                    </a:lnTo>
                    <a:lnTo>
                      <a:pt x="311" y="34"/>
                    </a:lnTo>
                    <a:lnTo>
                      <a:pt x="272" y="37"/>
                    </a:lnTo>
                    <a:lnTo>
                      <a:pt x="207" y="37"/>
                    </a:lnTo>
                    <a:lnTo>
                      <a:pt x="207" y="37"/>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81" name="Freeform 10"/>
              <p:cNvSpPr>
                <a:spLocks noChangeArrowheads="1"/>
              </p:cNvSpPr>
              <p:nvPr/>
            </p:nvSpPr>
            <p:spPr bwMode="auto">
              <a:xfrm>
                <a:off x="69850" y="509588"/>
                <a:ext cx="1306513" cy="96838"/>
              </a:xfrm>
              <a:custGeom>
                <a:avLst/>
                <a:gdLst>
                  <a:gd name="T0" fmla="*/ 20 w 823"/>
                  <a:gd name="T1" fmla="*/ 37 h 61"/>
                  <a:gd name="T2" fmla="*/ 788 w 823"/>
                  <a:gd name="T3" fmla="*/ 0 h 61"/>
                  <a:gd name="T4" fmla="*/ 788 w 823"/>
                  <a:gd name="T5" fmla="*/ 0 h 61"/>
                  <a:gd name="T6" fmla="*/ 788 w 823"/>
                  <a:gd name="T7" fmla="*/ 4 h 61"/>
                  <a:gd name="T8" fmla="*/ 791 w 823"/>
                  <a:gd name="T9" fmla="*/ 7 h 61"/>
                  <a:gd name="T10" fmla="*/ 795 w 823"/>
                  <a:gd name="T11" fmla="*/ 10 h 61"/>
                  <a:gd name="T12" fmla="*/ 804 w 823"/>
                  <a:gd name="T13" fmla="*/ 12 h 61"/>
                  <a:gd name="T14" fmla="*/ 804 w 823"/>
                  <a:gd name="T15" fmla="*/ 12 h 61"/>
                  <a:gd name="T16" fmla="*/ 810 w 823"/>
                  <a:gd name="T17" fmla="*/ 15 h 61"/>
                  <a:gd name="T18" fmla="*/ 816 w 823"/>
                  <a:gd name="T19" fmla="*/ 16 h 61"/>
                  <a:gd name="T20" fmla="*/ 820 w 823"/>
                  <a:gd name="T21" fmla="*/ 19 h 61"/>
                  <a:gd name="T22" fmla="*/ 823 w 823"/>
                  <a:gd name="T23" fmla="*/ 23 h 61"/>
                  <a:gd name="T24" fmla="*/ 0 w 823"/>
                  <a:gd name="T25" fmla="*/ 61 h 61"/>
                  <a:gd name="T26" fmla="*/ 0 w 823"/>
                  <a:gd name="T27" fmla="*/ 61 h 61"/>
                  <a:gd name="T28" fmla="*/ 8 w 823"/>
                  <a:gd name="T29" fmla="*/ 58 h 61"/>
                  <a:gd name="T30" fmla="*/ 8 w 823"/>
                  <a:gd name="T31" fmla="*/ 58 h 61"/>
                  <a:gd name="T32" fmla="*/ 15 w 823"/>
                  <a:gd name="T33" fmla="*/ 57 h 61"/>
                  <a:gd name="T34" fmla="*/ 20 w 823"/>
                  <a:gd name="T35" fmla="*/ 54 h 61"/>
                  <a:gd name="T36" fmla="*/ 23 w 823"/>
                  <a:gd name="T37" fmla="*/ 52 h 61"/>
                  <a:gd name="T38" fmla="*/ 24 w 823"/>
                  <a:gd name="T39" fmla="*/ 49 h 61"/>
                  <a:gd name="T40" fmla="*/ 24 w 823"/>
                  <a:gd name="T41" fmla="*/ 46 h 61"/>
                  <a:gd name="T42" fmla="*/ 23 w 823"/>
                  <a:gd name="T43" fmla="*/ 43 h 61"/>
                  <a:gd name="T44" fmla="*/ 20 w 823"/>
                  <a:gd name="T45" fmla="*/ 37 h 61"/>
                  <a:gd name="T46" fmla="*/ 20 w 823"/>
                  <a:gd name="T47" fmla="*/ 37 h 6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23"/>
                  <a:gd name="T73" fmla="*/ 0 h 61"/>
                  <a:gd name="T74" fmla="*/ 823 w 823"/>
                  <a:gd name="T75" fmla="*/ 61 h 6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23" h="61">
                    <a:moveTo>
                      <a:pt x="20" y="37"/>
                    </a:moveTo>
                    <a:lnTo>
                      <a:pt x="788" y="0"/>
                    </a:lnTo>
                    <a:lnTo>
                      <a:pt x="788" y="0"/>
                    </a:lnTo>
                    <a:lnTo>
                      <a:pt x="788" y="4"/>
                    </a:lnTo>
                    <a:lnTo>
                      <a:pt x="791" y="7"/>
                    </a:lnTo>
                    <a:lnTo>
                      <a:pt x="795" y="10"/>
                    </a:lnTo>
                    <a:lnTo>
                      <a:pt x="804" y="12"/>
                    </a:lnTo>
                    <a:lnTo>
                      <a:pt x="804" y="12"/>
                    </a:lnTo>
                    <a:lnTo>
                      <a:pt x="810" y="15"/>
                    </a:lnTo>
                    <a:lnTo>
                      <a:pt x="816" y="16"/>
                    </a:lnTo>
                    <a:lnTo>
                      <a:pt x="820" y="19"/>
                    </a:lnTo>
                    <a:lnTo>
                      <a:pt x="823" y="23"/>
                    </a:lnTo>
                    <a:lnTo>
                      <a:pt x="0" y="61"/>
                    </a:lnTo>
                    <a:lnTo>
                      <a:pt x="0" y="61"/>
                    </a:lnTo>
                    <a:lnTo>
                      <a:pt x="8" y="58"/>
                    </a:lnTo>
                    <a:lnTo>
                      <a:pt x="8" y="58"/>
                    </a:lnTo>
                    <a:lnTo>
                      <a:pt x="15" y="57"/>
                    </a:lnTo>
                    <a:lnTo>
                      <a:pt x="20" y="54"/>
                    </a:lnTo>
                    <a:lnTo>
                      <a:pt x="23" y="52"/>
                    </a:lnTo>
                    <a:lnTo>
                      <a:pt x="24" y="49"/>
                    </a:lnTo>
                    <a:lnTo>
                      <a:pt x="24" y="46"/>
                    </a:lnTo>
                    <a:lnTo>
                      <a:pt x="23" y="43"/>
                    </a:lnTo>
                    <a:lnTo>
                      <a:pt x="20" y="37"/>
                    </a:lnTo>
                    <a:lnTo>
                      <a:pt x="20" y="37"/>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82" name="Freeform 11"/>
              <p:cNvSpPr>
                <a:spLocks noChangeArrowheads="1"/>
              </p:cNvSpPr>
              <p:nvPr/>
            </p:nvSpPr>
            <p:spPr bwMode="auto">
              <a:xfrm>
                <a:off x="46037" y="401638"/>
                <a:ext cx="1325563" cy="100013"/>
              </a:xfrm>
              <a:custGeom>
                <a:avLst/>
                <a:gdLst>
                  <a:gd name="T0" fmla="*/ 0 w 835"/>
                  <a:gd name="T1" fmla="*/ 40 h 63"/>
                  <a:gd name="T2" fmla="*/ 835 w 835"/>
                  <a:gd name="T3" fmla="*/ 0 h 63"/>
                  <a:gd name="T4" fmla="*/ 835 w 835"/>
                  <a:gd name="T5" fmla="*/ 0 h 63"/>
                  <a:gd name="T6" fmla="*/ 829 w 835"/>
                  <a:gd name="T7" fmla="*/ 6 h 63"/>
                  <a:gd name="T8" fmla="*/ 821 w 835"/>
                  <a:gd name="T9" fmla="*/ 9 h 63"/>
                  <a:gd name="T10" fmla="*/ 812 w 835"/>
                  <a:gd name="T11" fmla="*/ 11 h 63"/>
                  <a:gd name="T12" fmla="*/ 806 w 835"/>
                  <a:gd name="T13" fmla="*/ 11 h 63"/>
                  <a:gd name="T14" fmla="*/ 806 w 835"/>
                  <a:gd name="T15" fmla="*/ 11 h 63"/>
                  <a:gd name="T16" fmla="*/ 800 w 835"/>
                  <a:gd name="T17" fmla="*/ 13 h 63"/>
                  <a:gd name="T18" fmla="*/ 800 w 835"/>
                  <a:gd name="T19" fmla="*/ 14 h 63"/>
                  <a:gd name="T20" fmla="*/ 800 w 835"/>
                  <a:gd name="T21" fmla="*/ 17 h 63"/>
                  <a:gd name="T22" fmla="*/ 802 w 835"/>
                  <a:gd name="T23" fmla="*/ 21 h 63"/>
                  <a:gd name="T24" fmla="*/ 804 w 835"/>
                  <a:gd name="T25" fmla="*/ 26 h 63"/>
                  <a:gd name="T26" fmla="*/ 42 w 835"/>
                  <a:gd name="T27" fmla="*/ 63 h 63"/>
                  <a:gd name="T28" fmla="*/ 42 w 835"/>
                  <a:gd name="T29" fmla="*/ 63 h 63"/>
                  <a:gd name="T30" fmla="*/ 42 w 835"/>
                  <a:gd name="T31" fmla="*/ 60 h 63"/>
                  <a:gd name="T32" fmla="*/ 41 w 835"/>
                  <a:gd name="T33" fmla="*/ 60 h 63"/>
                  <a:gd name="T34" fmla="*/ 36 w 835"/>
                  <a:gd name="T35" fmla="*/ 59 h 63"/>
                  <a:gd name="T36" fmla="*/ 36 w 835"/>
                  <a:gd name="T37" fmla="*/ 59 h 63"/>
                  <a:gd name="T38" fmla="*/ 27 w 835"/>
                  <a:gd name="T39" fmla="*/ 57 h 63"/>
                  <a:gd name="T40" fmla="*/ 16 w 835"/>
                  <a:gd name="T41" fmla="*/ 53 h 63"/>
                  <a:gd name="T42" fmla="*/ 7 w 835"/>
                  <a:gd name="T43" fmla="*/ 48 h 63"/>
                  <a:gd name="T44" fmla="*/ 3 w 835"/>
                  <a:gd name="T45" fmla="*/ 44 h 63"/>
                  <a:gd name="T46" fmla="*/ 0 w 835"/>
                  <a:gd name="T47" fmla="*/ 40 h 63"/>
                  <a:gd name="T48" fmla="*/ 0 w 835"/>
                  <a:gd name="T49" fmla="*/ 40 h 6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5"/>
                  <a:gd name="T76" fmla="*/ 0 h 63"/>
                  <a:gd name="T77" fmla="*/ 835 w 835"/>
                  <a:gd name="T78" fmla="*/ 63 h 6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5" h="63">
                    <a:moveTo>
                      <a:pt x="0" y="40"/>
                    </a:moveTo>
                    <a:lnTo>
                      <a:pt x="835" y="0"/>
                    </a:lnTo>
                    <a:lnTo>
                      <a:pt x="835" y="0"/>
                    </a:lnTo>
                    <a:lnTo>
                      <a:pt x="829" y="6"/>
                    </a:lnTo>
                    <a:lnTo>
                      <a:pt x="821" y="9"/>
                    </a:lnTo>
                    <a:lnTo>
                      <a:pt x="812" y="11"/>
                    </a:lnTo>
                    <a:lnTo>
                      <a:pt x="806" y="11"/>
                    </a:lnTo>
                    <a:lnTo>
                      <a:pt x="806" y="11"/>
                    </a:lnTo>
                    <a:lnTo>
                      <a:pt x="800" y="13"/>
                    </a:lnTo>
                    <a:lnTo>
                      <a:pt x="800" y="14"/>
                    </a:lnTo>
                    <a:lnTo>
                      <a:pt x="800" y="17"/>
                    </a:lnTo>
                    <a:lnTo>
                      <a:pt x="802" y="21"/>
                    </a:lnTo>
                    <a:lnTo>
                      <a:pt x="804" y="26"/>
                    </a:lnTo>
                    <a:lnTo>
                      <a:pt x="42" y="63"/>
                    </a:lnTo>
                    <a:lnTo>
                      <a:pt x="42" y="63"/>
                    </a:lnTo>
                    <a:lnTo>
                      <a:pt x="42" y="60"/>
                    </a:lnTo>
                    <a:lnTo>
                      <a:pt x="41" y="60"/>
                    </a:lnTo>
                    <a:lnTo>
                      <a:pt x="36" y="59"/>
                    </a:lnTo>
                    <a:lnTo>
                      <a:pt x="36" y="59"/>
                    </a:lnTo>
                    <a:lnTo>
                      <a:pt x="27" y="57"/>
                    </a:lnTo>
                    <a:lnTo>
                      <a:pt x="16" y="53"/>
                    </a:lnTo>
                    <a:lnTo>
                      <a:pt x="7" y="48"/>
                    </a:lnTo>
                    <a:lnTo>
                      <a:pt x="3" y="44"/>
                    </a:lnTo>
                    <a:lnTo>
                      <a:pt x="0" y="40"/>
                    </a:lnTo>
                    <a:lnTo>
                      <a:pt x="0" y="4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83" name="Freeform 12"/>
              <p:cNvSpPr>
                <a:spLocks noChangeArrowheads="1"/>
              </p:cNvSpPr>
              <p:nvPr/>
            </p:nvSpPr>
            <p:spPr bwMode="auto">
              <a:xfrm>
                <a:off x="73025" y="598488"/>
                <a:ext cx="1268413" cy="96838"/>
              </a:xfrm>
              <a:custGeom>
                <a:avLst/>
                <a:gdLst>
                  <a:gd name="T0" fmla="*/ 0 w 799"/>
                  <a:gd name="T1" fmla="*/ 36 h 61"/>
                  <a:gd name="T2" fmla="*/ 795 w 799"/>
                  <a:gd name="T3" fmla="*/ 0 h 61"/>
                  <a:gd name="T4" fmla="*/ 795 w 799"/>
                  <a:gd name="T5" fmla="*/ 0 h 61"/>
                  <a:gd name="T6" fmla="*/ 794 w 799"/>
                  <a:gd name="T7" fmla="*/ 4 h 61"/>
                  <a:gd name="T8" fmla="*/ 795 w 799"/>
                  <a:gd name="T9" fmla="*/ 10 h 61"/>
                  <a:gd name="T10" fmla="*/ 799 w 799"/>
                  <a:gd name="T11" fmla="*/ 23 h 61"/>
                  <a:gd name="T12" fmla="*/ 11 w 799"/>
                  <a:gd name="T13" fmla="*/ 61 h 61"/>
                  <a:gd name="T14" fmla="*/ 11 w 799"/>
                  <a:gd name="T15" fmla="*/ 61 h 61"/>
                  <a:gd name="T16" fmla="*/ 13 w 799"/>
                  <a:gd name="T17" fmla="*/ 52 h 61"/>
                  <a:gd name="T18" fmla="*/ 13 w 799"/>
                  <a:gd name="T19" fmla="*/ 46 h 61"/>
                  <a:gd name="T20" fmla="*/ 11 w 799"/>
                  <a:gd name="T21" fmla="*/ 43 h 61"/>
                  <a:gd name="T22" fmla="*/ 10 w 799"/>
                  <a:gd name="T23" fmla="*/ 40 h 61"/>
                  <a:gd name="T24" fmla="*/ 6 w 799"/>
                  <a:gd name="T25" fmla="*/ 39 h 61"/>
                  <a:gd name="T26" fmla="*/ 0 w 799"/>
                  <a:gd name="T27" fmla="*/ 36 h 61"/>
                  <a:gd name="T28" fmla="*/ 0 w 799"/>
                  <a:gd name="T29" fmla="*/ 36 h 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9"/>
                  <a:gd name="T46" fmla="*/ 0 h 61"/>
                  <a:gd name="T47" fmla="*/ 799 w 799"/>
                  <a:gd name="T48" fmla="*/ 61 h 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9" h="61">
                    <a:moveTo>
                      <a:pt x="0" y="36"/>
                    </a:moveTo>
                    <a:lnTo>
                      <a:pt x="795" y="0"/>
                    </a:lnTo>
                    <a:lnTo>
                      <a:pt x="795" y="0"/>
                    </a:lnTo>
                    <a:lnTo>
                      <a:pt x="794" y="4"/>
                    </a:lnTo>
                    <a:lnTo>
                      <a:pt x="795" y="10"/>
                    </a:lnTo>
                    <a:lnTo>
                      <a:pt x="799" y="23"/>
                    </a:lnTo>
                    <a:lnTo>
                      <a:pt x="11" y="61"/>
                    </a:lnTo>
                    <a:lnTo>
                      <a:pt x="11" y="61"/>
                    </a:lnTo>
                    <a:lnTo>
                      <a:pt x="13" y="52"/>
                    </a:lnTo>
                    <a:lnTo>
                      <a:pt x="13" y="46"/>
                    </a:lnTo>
                    <a:lnTo>
                      <a:pt x="11" y="43"/>
                    </a:lnTo>
                    <a:lnTo>
                      <a:pt x="10" y="40"/>
                    </a:lnTo>
                    <a:lnTo>
                      <a:pt x="6" y="39"/>
                    </a:lnTo>
                    <a:lnTo>
                      <a:pt x="0" y="36"/>
                    </a:lnTo>
                    <a:lnTo>
                      <a:pt x="0" y="36"/>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84" name="Freeform 13"/>
              <p:cNvSpPr>
                <a:spLocks noChangeArrowheads="1"/>
              </p:cNvSpPr>
              <p:nvPr/>
            </p:nvSpPr>
            <p:spPr bwMode="auto">
              <a:xfrm>
                <a:off x="84137" y="684213"/>
                <a:ext cx="1285875" cy="96838"/>
              </a:xfrm>
              <a:custGeom>
                <a:avLst/>
                <a:gdLst>
                  <a:gd name="T0" fmla="*/ 3 w 810"/>
                  <a:gd name="T1" fmla="*/ 36 h 61"/>
                  <a:gd name="T2" fmla="*/ 788 w 810"/>
                  <a:gd name="T3" fmla="*/ 0 h 61"/>
                  <a:gd name="T4" fmla="*/ 788 w 810"/>
                  <a:gd name="T5" fmla="*/ 0 h 61"/>
                  <a:gd name="T6" fmla="*/ 788 w 810"/>
                  <a:gd name="T7" fmla="*/ 5 h 61"/>
                  <a:gd name="T8" fmla="*/ 790 w 810"/>
                  <a:gd name="T9" fmla="*/ 11 h 61"/>
                  <a:gd name="T10" fmla="*/ 795 w 810"/>
                  <a:gd name="T11" fmla="*/ 16 h 61"/>
                  <a:gd name="T12" fmla="*/ 803 w 810"/>
                  <a:gd name="T13" fmla="*/ 20 h 61"/>
                  <a:gd name="T14" fmla="*/ 803 w 810"/>
                  <a:gd name="T15" fmla="*/ 20 h 61"/>
                  <a:gd name="T16" fmla="*/ 810 w 810"/>
                  <a:gd name="T17" fmla="*/ 23 h 61"/>
                  <a:gd name="T18" fmla="*/ 0 w 810"/>
                  <a:gd name="T19" fmla="*/ 61 h 61"/>
                  <a:gd name="T20" fmla="*/ 0 w 810"/>
                  <a:gd name="T21" fmla="*/ 61 h 61"/>
                  <a:gd name="T22" fmla="*/ 4 w 810"/>
                  <a:gd name="T23" fmla="*/ 55 h 61"/>
                  <a:gd name="T24" fmla="*/ 6 w 810"/>
                  <a:gd name="T25" fmla="*/ 50 h 61"/>
                  <a:gd name="T26" fmla="*/ 4 w 810"/>
                  <a:gd name="T27" fmla="*/ 43 h 61"/>
                  <a:gd name="T28" fmla="*/ 3 w 810"/>
                  <a:gd name="T29" fmla="*/ 36 h 61"/>
                  <a:gd name="T30" fmla="*/ 3 w 810"/>
                  <a:gd name="T31" fmla="*/ 36 h 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10"/>
                  <a:gd name="T49" fmla="*/ 0 h 61"/>
                  <a:gd name="T50" fmla="*/ 810 w 810"/>
                  <a:gd name="T51" fmla="*/ 61 h 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10" h="61">
                    <a:moveTo>
                      <a:pt x="3" y="36"/>
                    </a:moveTo>
                    <a:lnTo>
                      <a:pt x="788" y="0"/>
                    </a:lnTo>
                    <a:lnTo>
                      <a:pt x="788" y="0"/>
                    </a:lnTo>
                    <a:lnTo>
                      <a:pt x="788" y="5"/>
                    </a:lnTo>
                    <a:lnTo>
                      <a:pt x="790" y="11"/>
                    </a:lnTo>
                    <a:lnTo>
                      <a:pt x="795" y="16"/>
                    </a:lnTo>
                    <a:lnTo>
                      <a:pt x="803" y="20"/>
                    </a:lnTo>
                    <a:lnTo>
                      <a:pt x="803" y="20"/>
                    </a:lnTo>
                    <a:lnTo>
                      <a:pt x="810" y="23"/>
                    </a:lnTo>
                    <a:lnTo>
                      <a:pt x="0" y="61"/>
                    </a:lnTo>
                    <a:lnTo>
                      <a:pt x="0" y="61"/>
                    </a:lnTo>
                    <a:lnTo>
                      <a:pt x="4" y="55"/>
                    </a:lnTo>
                    <a:lnTo>
                      <a:pt x="6" y="50"/>
                    </a:lnTo>
                    <a:lnTo>
                      <a:pt x="4" y="43"/>
                    </a:lnTo>
                    <a:lnTo>
                      <a:pt x="3" y="36"/>
                    </a:lnTo>
                    <a:lnTo>
                      <a:pt x="3" y="36"/>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85" name="Freeform 14"/>
              <p:cNvSpPr>
                <a:spLocks noChangeArrowheads="1"/>
              </p:cNvSpPr>
              <p:nvPr/>
            </p:nvSpPr>
            <p:spPr bwMode="auto">
              <a:xfrm>
                <a:off x="76200" y="782638"/>
                <a:ext cx="1262063" cy="96838"/>
              </a:xfrm>
              <a:custGeom>
                <a:avLst/>
                <a:gdLst>
                  <a:gd name="T0" fmla="*/ 0 w 795"/>
                  <a:gd name="T1" fmla="*/ 38 h 61"/>
                  <a:gd name="T2" fmla="*/ 788 w 795"/>
                  <a:gd name="T3" fmla="*/ 0 h 61"/>
                  <a:gd name="T4" fmla="*/ 788 w 795"/>
                  <a:gd name="T5" fmla="*/ 0 h 61"/>
                  <a:gd name="T6" fmla="*/ 792 w 795"/>
                  <a:gd name="T7" fmla="*/ 8 h 61"/>
                  <a:gd name="T8" fmla="*/ 795 w 795"/>
                  <a:gd name="T9" fmla="*/ 15 h 61"/>
                  <a:gd name="T10" fmla="*/ 795 w 795"/>
                  <a:gd name="T11" fmla="*/ 22 h 61"/>
                  <a:gd name="T12" fmla="*/ 795 w 795"/>
                  <a:gd name="T13" fmla="*/ 22 h 61"/>
                  <a:gd name="T14" fmla="*/ 795 w 795"/>
                  <a:gd name="T15" fmla="*/ 24 h 61"/>
                  <a:gd name="T16" fmla="*/ 9 w 795"/>
                  <a:gd name="T17" fmla="*/ 61 h 61"/>
                  <a:gd name="T18" fmla="*/ 9 w 795"/>
                  <a:gd name="T19" fmla="*/ 61 h 61"/>
                  <a:gd name="T20" fmla="*/ 11 w 795"/>
                  <a:gd name="T21" fmla="*/ 56 h 61"/>
                  <a:gd name="T22" fmla="*/ 13 w 795"/>
                  <a:gd name="T23" fmla="*/ 50 h 61"/>
                  <a:gd name="T24" fmla="*/ 17 w 795"/>
                  <a:gd name="T25" fmla="*/ 43 h 61"/>
                  <a:gd name="T26" fmla="*/ 17 w 795"/>
                  <a:gd name="T27" fmla="*/ 41 h 61"/>
                  <a:gd name="T28" fmla="*/ 15 w 795"/>
                  <a:gd name="T29" fmla="*/ 39 h 61"/>
                  <a:gd name="T30" fmla="*/ 9 w 795"/>
                  <a:gd name="T31" fmla="*/ 38 h 61"/>
                  <a:gd name="T32" fmla="*/ 0 w 795"/>
                  <a:gd name="T33" fmla="*/ 38 h 61"/>
                  <a:gd name="T34" fmla="*/ 0 w 795"/>
                  <a:gd name="T35" fmla="*/ 38 h 6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95"/>
                  <a:gd name="T55" fmla="*/ 0 h 61"/>
                  <a:gd name="T56" fmla="*/ 795 w 795"/>
                  <a:gd name="T57" fmla="*/ 61 h 6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95" h="61">
                    <a:moveTo>
                      <a:pt x="0" y="38"/>
                    </a:moveTo>
                    <a:lnTo>
                      <a:pt x="788" y="0"/>
                    </a:lnTo>
                    <a:lnTo>
                      <a:pt x="788" y="0"/>
                    </a:lnTo>
                    <a:lnTo>
                      <a:pt x="792" y="8"/>
                    </a:lnTo>
                    <a:lnTo>
                      <a:pt x="795" y="15"/>
                    </a:lnTo>
                    <a:lnTo>
                      <a:pt x="795" y="22"/>
                    </a:lnTo>
                    <a:lnTo>
                      <a:pt x="795" y="22"/>
                    </a:lnTo>
                    <a:lnTo>
                      <a:pt x="795" y="24"/>
                    </a:lnTo>
                    <a:lnTo>
                      <a:pt x="9" y="61"/>
                    </a:lnTo>
                    <a:lnTo>
                      <a:pt x="9" y="61"/>
                    </a:lnTo>
                    <a:lnTo>
                      <a:pt x="11" y="56"/>
                    </a:lnTo>
                    <a:lnTo>
                      <a:pt x="13" y="50"/>
                    </a:lnTo>
                    <a:lnTo>
                      <a:pt x="17" y="43"/>
                    </a:lnTo>
                    <a:lnTo>
                      <a:pt x="17" y="41"/>
                    </a:lnTo>
                    <a:lnTo>
                      <a:pt x="15" y="39"/>
                    </a:lnTo>
                    <a:lnTo>
                      <a:pt x="9" y="38"/>
                    </a:lnTo>
                    <a:lnTo>
                      <a:pt x="0" y="38"/>
                    </a:lnTo>
                    <a:lnTo>
                      <a:pt x="0" y="38"/>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86" name="Freeform 15"/>
              <p:cNvSpPr>
                <a:spLocks noChangeArrowheads="1"/>
              </p:cNvSpPr>
              <p:nvPr/>
            </p:nvSpPr>
            <p:spPr bwMode="auto">
              <a:xfrm>
                <a:off x="71437" y="873125"/>
                <a:ext cx="1306513" cy="96838"/>
              </a:xfrm>
              <a:custGeom>
                <a:avLst/>
                <a:gdLst>
                  <a:gd name="T0" fmla="*/ 15 w 823"/>
                  <a:gd name="T1" fmla="*/ 36 h 61"/>
                  <a:gd name="T2" fmla="*/ 794 w 823"/>
                  <a:gd name="T3" fmla="*/ 0 h 61"/>
                  <a:gd name="T4" fmla="*/ 794 w 823"/>
                  <a:gd name="T5" fmla="*/ 0 h 61"/>
                  <a:gd name="T6" fmla="*/ 794 w 823"/>
                  <a:gd name="T7" fmla="*/ 4 h 61"/>
                  <a:gd name="T8" fmla="*/ 796 w 823"/>
                  <a:gd name="T9" fmla="*/ 7 h 61"/>
                  <a:gd name="T10" fmla="*/ 800 w 823"/>
                  <a:gd name="T11" fmla="*/ 11 h 61"/>
                  <a:gd name="T12" fmla="*/ 807 w 823"/>
                  <a:gd name="T13" fmla="*/ 13 h 61"/>
                  <a:gd name="T14" fmla="*/ 807 w 823"/>
                  <a:gd name="T15" fmla="*/ 13 h 61"/>
                  <a:gd name="T16" fmla="*/ 817 w 823"/>
                  <a:gd name="T17" fmla="*/ 18 h 61"/>
                  <a:gd name="T18" fmla="*/ 823 w 823"/>
                  <a:gd name="T19" fmla="*/ 22 h 61"/>
                  <a:gd name="T20" fmla="*/ 0 w 823"/>
                  <a:gd name="T21" fmla="*/ 61 h 61"/>
                  <a:gd name="T22" fmla="*/ 0 w 823"/>
                  <a:gd name="T23" fmla="*/ 61 h 61"/>
                  <a:gd name="T24" fmla="*/ 3 w 823"/>
                  <a:gd name="T25" fmla="*/ 59 h 61"/>
                  <a:gd name="T26" fmla="*/ 3 w 823"/>
                  <a:gd name="T27" fmla="*/ 59 h 61"/>
                  <a:gd name="T28" fmla="*/ 11 w 823"/>
                  <a:gd name="T29" fmla="*/ 55 h 61"/>
                  <a:gd name="T30" fmla="*/ 14 w 823"/>
                  <a:gd name="T31" fmla="*/ 53 h 61"/>
                  <a:gd name="T32" fmla="*/ 15 w 823"/>
                  <a:gd name="T33" fmla="*/ 50 h 61"/>
                  <a:gd name="T34" fmla="*/ 16 w 823"/>
                  <a:gd name="T35" fmla="*/ 43 h 61"/>
                  <a:gd name="T36" fmla="*/ 15 w 823"/>
                  <a:gd name="T37" fmla="*/ 36 h 61"/>
                  <a:gd name="T38" fmla="*/ 15 w 823"/>
                  <a:gd name="T39" fmla="*/ 36 h 6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23"/>
                  <a:gd name="T61" fmla="*/ 0 h 61"/>
                  <a:gd name="T62" fmla="*/ 823 w 823"/>
                  <a:gd name="T63" fmla="*/ 61 h 6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23" h="61">
                    <a:moveTo>
                      <a:pt x="15" y="36"/>
                    </a:moveTo>
                    <a:lnTo>
                      <a:pt x="794" y="0"/>
                    </a:lnTo>
                    <a:lnTo>
                      <a:pt x="794" y="0"/>
                    </a:lnTo>
                    <a:lnTo>
                      <a:pt x="794" y="4"/>
                    </a:lnTo>
                    <a:lnTo>
                      <a:pt x="796" y="7"/>
                    </a:lnTo>
                    <a:lnTo>
                      <a:pt x="800" y="11"/>
                    </a:lnTo>
                    <a:lnTo>
                      <a:pt x="807" y="13"/>
                    </a:lnTo>
                    <a:lnTo>
                      <a:pt x="807" y="13"/>
                    </a:lnTo>
                    <a:lnTo>
                      <a:pt x="817" y="18"/>
                    </a:lnTo>
                    <a:lnTo>
                      <a:pt x="823" y="22"/>
                    </a:lnTo>
                    <a:lnTo>
                      <a:pt x="0" y="61"/>
                    </a:lnTo>
                    <a:lnTo>
                      <a:pt x="0" y="61"/>
                    </a:lnTo>
                    <a:lnTo>
                      <a:pt x="3" y="59"/>
                    </a:lnTo>
                    <a:lnTo>
                      <a:pt x="3" y="59"/>
                    </a:lnTo>
                    <a:lnTo>
                      <a:pt x="11" y="55"/>
                    </a:lnTo>
                    <a:lnTo>
                      <a:pt x="14" y="53"/>
                    </a:lnTo>
                    <a:lnTo>
                      <a:pt x="15" y="50"/>
                    </a:lnTo>
                    <a:lnTo>
                      <a:pt x="16" y="43"/>
                    </a:lnTo>
                    <a:lnTo>
                      <a:pt x="15" y="36"/>
                    </a:lnTo>
                    <a:lnTo>
                      <a:pt x="15" y="36"/>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87" name="Freeform 16"/>
              <p:cNvSpPr>
                <a:spLocks noChangeArrowheads="1"/>
              </p:cNvSpPr>
              <p:nvPr/>
            </p:nvSpPr>
            <p:spPr bwMode="auto">
              <a:xfrm>
                <a:off x="84137" y="965200"/>
                <a:ext cx="1250950" cy="96838"/>
              </a:xfrm>
              <a:custGeom>
                <a:avLst/>
                <a:gdLst>
                  <a:gd name="T0" fmla="*/ 0 w 788"/>
                  <a:gd name="T1" fmla="*/ 37 h 61"/>
                  <a:gd name="T2" fmla="*/ 786 w 788"/>
                  <a:gd name="T3" fmla="*/ 0 h 61"/>
                  <a:gd name="T4" fmla="*/ 786 w 788"/>
                  <a:gd name="T5" fmla="*/ 0 h 61"/>
                  <a:gd name="T6" fmla="*/ 784 w 788"/>
                  <a:gd name="T7" fmla="*/ 6 h 61"/>
                  <a:gd name="T8" fmla="*/ 786 w 788"/>
                  <a:gd name="T9" fmla="*/ 11 h 61"/>
                  <a:gd name="T10" fmla="*/ 788 w 788"/>
                  <a:gd name="T11" fmla="*/ 25 h 61"/>
                  <a:gd name="T12" fmla="*/ 7 w 788"/>
                  <a:gd name="T13" fmla="*/ 61 h 61"/>
                  <a:gd name="T14" fmla="*/ 7 w 788"/>
                  <a:gd name="T15" fmla="*/ 61 h 61"/>
                  <a:gd name="T16" fmla="*/ 8 w 788"/>
                  <a:gd name="T17" fmla="*/ 54 h 61"/>
                  <a:gd name="T18" fmla="*/ 8 w 788"/>
                  <a:gd name="T19" fmla="*/ 48 h 61"/>
                  <a:gd name="T20" fmla="*/ 6 w 788"/>
                  <a:gd name="T21" fmla="*/ 42 h 61"/>
                  <a:gd name="T22" fmla="*/ 0 w 788"/>
                  <a:gd name="T23" fmla="*/ 37 h 61"/>
                  <a:gd name="T24" fmla="*/ 0 w 788"/>
                  <a:gd name="T25" fmla="*/ 37 h 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88"/>
                  <a:gd name="T40" fmla="*/ 0 h 61"/>
                  <a:gd name="T41" fmla="*/ 788 w 788"/>
                  <a:gd name="T42" fmla="*/ 61 h 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88" h="61">
                    <a:moveTo>
                      <a:pt x="0" y="37"/>
                    </a:moveTo>
                    <a:lnTo>
                      <a:pt x="786" y="0"/>
                    </a:lnTo>
                    <a:lnTo>
                      <a:pt x="786" y="0"/>
                    </a:lnTo>
                    <a:lnTo>
                      <a:pt x="784" y="6"/>
                    </a:lnTo>
                    <a:lnTo>
                      <a:pt x="786" y="11"/>
                    </a:lnTo>
                    <a:lnTo>
                      <a:pt x="788" y="25"/>
                    </a:lnTo>
                    <a:lnTo>
                      <a:pt x="7" y="61"/>
                    </a:lnTo>
                    <a:lnTo>
                      <a:pt x="7" y="61"/>
                    </a:lnTo>
                    <a:lnTo>
                      <a:pt x="8" y="54"/>
                    </a:lnTo>
                    <a:lnTo>
                      <a:pt x="8" y="48"/>
                    </a:lnTo>
                    <a:lnTo>
                      <a:pt x="6" y="42"/>
                    </a:lnTo>
                    <a:lnTo>
                      <a:pt x="0" y="37"/>
                    </a:lnTo>
                    <a:lnTo>
                      <a:pt x="0" y="37"/>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88" name="Freeform 17"/>
              <p:cNvSpPr>
                <a:spLocks noChangeArrowheads="1"/>
              </p:cNvSpPr>
              <p:nvPr/>
            </p:nvSpPr>
            <p:spPr bwMode="auto">
              <a:xfrm>
                <a:off x="103187" y="1098550"/>
                <a:ext cx="1254125" cy="311150"/>
              </a:xfrm>
              <a:custGeom>
                <a:avLst/>
                <a:gdLst>
                  <a:gd name="T0" fmla="*/ 370 w 790"/>
                  <a:gd name="T1" fmla="*/ 196 h 196"/>
                  <a:gd name="T2" fmla="*/ 370 w 790"/>
                  <a:gd name="T3" fmla="*/ 196 h 196"/>
                  <a:gd name="T4" fmla="*/ 305 w 790"/>
                  <a:gd name="T5" fmla="*/ 195 h 196"/>
                  <a:gd name="T6" fmla="*/ 269 w 790"/>
                  <a:gd name="T7" fmla="*/ 194 h 196"/>
                  <a:gd name="T8" fmla="*/ 233 w 790"/>
                  <a:gd name="T9" fmla="*/ 191 h 196"/>
                  <a:gd name="T10" fmla="*/ 201 w 790"/>
                  <a:gd name="T11" fmla="*/ 187 h 196"/>
                  <a:gd name="T12" fmla="*/ 172 w 790"/>
                  <a:gd name="T13" fmla="*/ 182 h 196"/>
                  <a:gd name="T14" fmla="*/ 163 w 790"/>
                  <a:gd name="T15" fmla="*/ 179 h 196"/>
                  <a:gd name="T16" fmla="*/ 155 w 790"/>
                  <a:gd name="T17" fmla="*/ 176 h 196"/>
                  <a:gd name="T18" fmla="*/ 148 w 790"/>
                  <a:gd name="T19" fmla="*/ 172 h 196"/>
                  <a:gd name="T20" fmla="*/ 147 w 790"/>
                  <a:gd name="T21" fmla="*/ 168 h 196"/>
                  <a:gd name="T22" fmla="*/ 147 w 790"/>
                  <a:gd name="T23" fmla="*/ 168 h 196"/>
                  <a:gd name="T24" fmla="*/ 144 w 790"/>
                  <a:gd name="T25" fmla="*/ 160 h 196"/>
                  <a:gd name="T26" fmla="*/ 140 w 790"/>
                  <a:gd name="T27" fmla="*/ 153 h 196"/>
                  <a:gd name="T28" fmla="*/ 133 w 790"/>
                  <a:gd name="T29" fmla="*/ 145 h 196"/>
                  <a:gd name="T30" fmla="*/ 125 w 790"/>
                  <a:gd name="T31" fmla="*/ 138 h 196"/>
                  <a:gd name="T32" fmla="*/ 99 w 790"/>
                  <a:gd name="T33" fmla="*/ 121 h 196"/>
                  <a:gd name="T34" fmla="*/ 64 w 790"/>
                  <a:gd name="T35" fmla="*/ 99 h 196"/>
                  <a:gd name="T36" fmla="*/ 64 w 790"/>
                  <a:gd name="T37" fmla="*/ 99 h 196"/>
                  <a:gd name="T38" fmla="*/ 52 w 790"/>
                  <a:gd name="T39" fmla="*/ 92 h 196"/>
                  <a:gd name="T40" fmla="*/ 42 w 790"/>
                  <a:gd name="T41" fmla="*/ 84 h 196"/>
                  <a:gd name="T42" fmla="*/ 33 w 790"/>
                  <a:gd name="T43" fmla="*/ 76 h 196"/>
                  <a:gd name="T44" fmla="*/ 23 w 790"/>
                  <a:gd name="T45" fmla="*/ 68 h 196"/>
                  <a:gd name="T46" fmla="*/ 11 w 790"/>
                  <a:gd name="T47" fmla="*/ 53 h 196"/>
                  <a:gd name="T48" fmla="*/ 0 w 790"/>
                  <a:gd name="T49" fmla="*/ 37 h 196"/>
                  <a:gd name="T50" fmla="*/ 790 w 790"/>
                  <a:gd name="T51" fmla="*/ 0 h 196"/>
                  <a:gd name="T52" fmla="*/ 790 w 790"/>
                  <a:gd name="T53" fmla="*/ 0 h 196"/>
                  <a:gd name="T54" fmla="*/ 786 w 790"/>
                  <a:gd name="T55" fmla="*/ 12 h 196"/>
                  <a:gd name="T56" fmla="*/ 778 w 790"/>
                  <a:gd name="T57" fmla="*/ 24 h 196"/>
                  <a:gd name="T58" fmla="*/ 770 w 790"/>
                  <a:gd name="T59" fmla="*/ 38 h 196"/>
                  <a:gd name="T60" fmla="*/ 760 w 790"/>
                  <a:gd name="T61" fmla="*/ 50 h 196"/>
                  <a:gd name="T62" fmla="*/ 749 w 790"/>
                  <a:gd name="T63" fmla="*/ 62 h 196"/>
                  <a:gd name="T64" fmla="*/ 738 w 790"/>
                  <a:gd name="T65" fmla="*/ 76 h 196"/>
                  <a:gd name="T66" fmla="*/ 711 w 790"/>
                  <a:gd name="T67" fmla="*/ 99 h 196"/>
                  <a:gd name="T68" fmla="*/ 711 w 790"/>
                  <a:gd name="T69" fmla="*/ 99 h 196"/>
                  <a:gd name="T70" fmla="*/ 696 w 790"/>
                  <a:gd name="T71" fmla="*/ 111 h 196"/>
                  <a:gd name="T72" fmla="*/ 682 w 790"/>
                  <a:gd name="T73" fmla="*/ 122 h 196"/>
                  <a:gd name="T74" fmla="*/ 657 w 790"/>
                  <a:gd name="T75" fmla="*/ 138 h 196"/>
                  <a:gd name="T76" fmla="*/ 646 w 790"/>
                  <a:gd name="T77" fmla="*/ 146 h 196"/>
                  <a:gd name="T78" fmla="*/ 638 w 790"/>
                  <a:gd name="T79" fmla="*/ 153 h 196"/>
                  <a:gd name="T80" fmla="*/ 633 w 790"/>
                  <a:gd name="T81" fmla="*/ 160 h 196"/>
                  <a:gd name="T82" fmla="*/ 630 w 790"/>
                  <a:gd name="T83" fmla="*/ 168 h 196"/>
                  <a:gd name="T84" fmla="*/ 630 w 790"/>
                  <a:gd name="T85" fmla="*/ 168 h 196"/>
                  <a:gd name="T86" fmla="*/ 629 w 790"/>
                  <a:gd name="T87" fmla="*/ 169 h 196"/>
                  <a:gd name="T88" fmla="*/ 627 w 790"/>
                  <a:gd name="T89" fmla="*/ 172 h 196"/>
                  <a:gd name="T90" fmla="*/ 621 w 790"/>
                  <a:gd name="T91" fmla="*/ 176 h 196"/>
                  <a:gd name="T92" fmla="*/ 610 w 790"/>
                  <a:gd name="T93" fmla="*/ 179 h 196"/>
                  <a:gd name="T94" fmla="*/ 598 w 790"/>
                  <a:gd name="T95" fmla="*/ 182 h 196"/>
                  <a:gd name="T96" fmla="*/ 564 w 790"/>
                  <a:gd name="T97" fmla="*/ 187 h 196"/>
                  <a:gd name="T98" fmla="*/ 525 w 790"/>
                  <a:gd name="T99" fmla="*/ 191 h 196"/>
                  <a:gd name="T100" fmla="*/ 483 w 790"/>
                  <a:gd name="T101" fmla="*/ 194 h 196"/>
                  <a:gd name="T102" fmla="*/ 439 w 790"/>
                  <a:gd name="T103" fmla="*/ 195 h 196"/>
                  <a:gd name="T104" fmla="*/ 370 w 790"/>
                  <a:gd name="T105" fmla="*/ 196 h 196"/>
                  <a:gd name="T106" fmla="*/ 370 w 790"/>
                  <a:gd name="T107" fmla="*/ 196 h 19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790"/>
                  <a:gd name="T163" fmla="*/ 0 h 196"/>
                  <a:gd name="T164" fmla="*/ 790 w 790"/>
                  <a:gd name="T165" fmla="*/ 196 h 19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790" h="196">
                    <a:moveTo>
                      <a:pt x="370" y="196"/>
                    </a:moveTo>
                    <a:lnTo>
                      <a:pt x="370" y="196"/>
                    </a:lnTo>
                    <a:lnTo>
                      <a:pt x="305" y="195"/>
                    </a:lnTo>
                    <a:lnTo>
                      <a:pt x="269" y="194"/>
                    </a:lnTo>
                    <a:lnTo>
                      <a:pt x="233" y="191"/>
                    </a:lnTo>
                    <a:lnTo>
                      <a:pt x="201" y="187"/>
                    </a:lnTo>
                    <a:lnTo>
                      <a:pt x="172" y="182"/>
                    </a:lnTo>
                    <a:lnTo>
                      <a:pt x="163" y="179"/>
                    </a:lnTo>
                    <a:lnTo>
                      <a:pt x="155" y="176"/>
                    </a:lnTo>
                    <a:lnTo>
                      <a:pt x="148" y="172"/>
                    </a:lnTo>
                    <a:lnTo>
                      <a:pt x="147" y="168"/>
                    </a:lnTo>
                    <a:lnTo>
                      <a:pt x="147" y="168"/>
                    </a:lnTo>
                    <a:lnTo>
                      <a:pt x="144" y="160"/>
                    </a:lnTo>
                    <a:lnTo>
                      <a:pt x="140" y="153"/>
                    </a:lnTo>
                    <a:lnTo>
                      <a:pt x="133" y="145"/>
                    </a:lnTo>
                    <a:lnTo>
                      <a:pt x="125" y="138"/>
                    </a:lnTo>
                    <a:lnTo>
                      <a:pt x="99" y="121"/>
                    </a:lnTo>
                    <a:lnTo>
                      <a:pt x="64" y="99"/>
                    </a:lnTo>
                    <a:lnTo>
                      <a:pt x="64" y="99"/>
                    </a:lnTo>
                    <a:lnTo>
                      <a:pt x="52" y="92"/>
                    </a:lnTo>
                    <a:lnTo>
                      <a:pt x="42" y="84"/>
                    </a:lnTo>
                    <a:lnTo>
                      <a:pt x="33" y="76"/>
                    </a:lnTo>
                    <a:lnTo>
                      <a:pt x="23" y="68"/>
                    </a:lnTo>
                    <a:lnTo>
                      <a:pt x="11" y="53"/>
                    </a:lnTo>
                    <a:lnTo>
                      <a:pt x="0" y="37"/>
                    </a:lnTo>
                    <a:lnTo>
                      <a:pt x="790" y="0"/>
                    </a:lnTo>
                    <a:lnTo>
                      <a:pt x="790" y="0"/>
                    </a:lnTo>
                    <a:lnTo>
                      <a:pt x="786" y="12"/>
                    </a:lnTo>
                    <a:lnTo>
                      <a:pt x="778" y="24"/>
                    </a:lnTo>
                    <a:lnTo>
                      <a:pt x="770" y="38"/>
                    </a:lnTo>
                    <a:lnTo>
                      <a:pt x="760" y="50"/>
                    </a:lnTo>
                    <a:lnTo>
                      <a:pt x="749" y="62"/>
                    </a:lnTo>
                    <a:lnTo>
                      <a:pt x="738" y="76"/>
                    </a:lnTo>
                    <a:lnTo>
                      <a:pt x="711" y="99"/>
                    </a:lnTo>
                    <a:lnTo>
                      <a:pt x="711" y="99"/>
                    </a:lnTo>
                    <a:lnTo>
                      <a:pt x="696" y="111"/>
                    </a:lnTo>
                    <a:lnTo>
                      <a:pt x="682" y="122"/>
                    </a:lnTo>
                    <a:lnTo>
                      <a:pt x="657" y="138"/>
                    </a:lnTo>
                    <a:lnTo>
                      <a:pt x="646" y="146"/>
                    </a:lnTo>
                    <a:lnTo>
                      <a:pt x="638" y="153"/>
                    </a:lnTo>
                    <a:lnTo>
                      <a:pt x="633" y="160"/>
                    </a:lnTo>
                    <a:lnTo>
                      <a:pt x="630" y="168"/>
                    </a:lnTo>
                    <a:lnTo>
                      <a:pt x="630" y="168"/>
                    </a:lnTo>
                    <a:lnTo>
                      <a:pt x="629" y="169"/>
                    </a:lnTo>
                    <a:lnTo>
                      <a:pt x="627" y="172"/>
                    </a:lnTo>
                    <a:lnTo>
                      <a:pt x="621" y="176"/>
                    </a:lnTo>
                    <a:lnTo>
                      <a:pt x="610" y="179"/>
                    </a:lnTo>
                    <a:lnTo>
                      <a:pt x="598" y="182"/>
                    </a:lnTo>
                    <a:lnTo>
                      <a:pt x="564" y="187"/>
                    </a:lnTo>
                    <a:lnTo>
                      <a:pt x="525" y="191"/>
                    </a:lnTo>
                    <a:lnTo>
                      <a:pt x="483" y="194"/>
                    </a:lnTo>
                    <a:lnTo>
                      <a:pt x="439" y="195"/>
                    </a:lnTo>
                    <a:lnTo>
                      <a:pt x="370" y="196"/>
                    </a:lnTo>
                    <a:lnTo>
                      <a:pt x="370" y="196"/>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89" name="Freeform 18"/>
              <p:cNvSpPr>
                <a:spLocks noChangeArrowheads="1"/>
              </p:cNvSpPr>
              <p:nvPr/>
            </p:nvSpPr>
            <p:spPr bwMode="auto">
              <a:xfrm>
                <a:off x="327025" y="1130300"/>
                <a:ext cx="361950" cy="279400"/>
              </a:xfrm>
              <a:custGeom>
                <a:avLst/>
                <a:gdLst>
                  <a:gd name="T0" fmla="*/ 82 w 228"/>
                  <a:gd name="T1" fmla="*/ 170 h 176"/>
                  <a:gd name="T2" fmla="*/ 82 w 228"/>
                  <a:gd name="T3" fmla="*/ 170 h 176"/>
                  <a:gd name="T4" fmla="*/ 73 w 228"/>
                  <a:gd name="T5" fmla="*/ 149 h 176"/>
                  <a:gd name="T6" fmla="*/ 65 w 228"/>
                  <a:gd name="T7" fmla="*/ 130 h 176"/>
                  <a:gd name="T8" fmla="*/ 52 w 228"/>
                  <a:gd name="T9" fmla="*/ 109 h 176"/>
                  <a:gd name="T10" fmla="*/ 34 w 228"/>
                  <a:gd name="T11" fmla="*/ 80 h 176"/>
                  <a:gd name="T12" fmla="*/ 34 w 228"/>
                  <a:gd name="T13" fmla="*/ 80 h 176"/>
                  <a:gd name="T14" fmla="*/ 25 w 228"/>
                  <a:gd name="T15" fmla="*/ 64 h 176"/>
                  <a:gd name="T16" fmla="*/ 15 w 228"/>
                  <a:gd name="T17" fmla="*/ 46 h 176"/>
                  <a:gd name="T18" fmla="*/ 0 w 228"/>
                  <a:gd name="T19" fmla="*/ 10 h 176"/>
                  <a:gd name="T20" fmla="*/ 225 w 228"/>
                  <a:gd name="T21" fmla="*/ 0 h 176"/>
                  <a:gd name="T22" fmla="*/ 225 w 228"/>
                  <a:gd name="T23" fmla="*/ 0 h 176"/>
                  <a:gd name="T24" fmla="*/ 228 w 228"/>
                  <a:gd name="T25" fmla="*/ 41 h 176"/>
                  <a:gd name="T26" fmla="*/ 228 w 228"/>
                  <a:gd name="T27" fmla="*/ 80 h 176"/>
                  <a:gd name="T28" fmla="*/ 228 w 228"/>
                  <a:gd name="T29" fmla="*/ 80 h 176"/>
                  <a:gd name="T30" fmla="*/ 226 w 228"/>
                  <a:gd name="T31" fmla="*/ 110 h 176"/>
                  <a:gd name="T32" fmla="*/ 224 w 228"/>
                  <a:gd name="T33" fmla="*/ 133 h 176"/>
                  <a:gd name="T34" fmla="*/ 224 w 228"/>
                  <a:gd name="T35" fmla="*/ 152 h 176"/>
                  <a:gd name="T36" fmla="*/ 224 w 228"/>
                  <a:gd name="T37" fmla="*/ 162 h 176"/>
                  <a:gd name="T38" fmla="*/ 226 w 228"/>
                  <a:gd name="T39" fmla="*/ 172 h 176"/>
                  <a:gd name="T40" fmla="*/ 226 w 228"/>
                  <a:gd name="T41" fmla="*/ 172 h 176"/>
                  <a:gd name="T42" fmla="*/ 226 w 228"/>
                  <a:gd name="T43" fmla="*/ 176 h 176"/>
                  <a:gd name="T44" fmla="*/ 226 w 228"/>
                  <a:gd name="T45" fmla="*/ 176 h 176"/>
                  <a:gd name="T46" fmla="*/ 157 w 228"/>
                  <a:gd name="T47" fmla="*/ 175 h 176"/>
                  <a:gd name="T48" fmla="*/ 118 w 228"/>
                  <a:gd name="T49" fmla="*/ 172 h 176"/>
                  <a:gd name="T50" fmla="*/ 82 w 228"/>
                  <a:gd name="T51" fmla="*/ 170 h 176"/>
                  <a:gd name="T52" fmla="*/ 82 w 228"/>
                  <a:gd name="T53" fmla="*/ 170 h 17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8"/>
                  <a:gd name="T82" fmla="*/ 0 h 176"/>
                  <a:gd name="T83" fmla="*/ 228 w 228"/>
                  <a:gd name="T84" fmla="*/ 176 h 17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8" h="176">
                    <a:moveTo>
                      <a:pt x="82" y="170"/>
                    </a:moveTo>
                    <a:lnTo>
                      <a:pt x="82" y="170"/>
                    </a:lnTo>
                    <a:lnTo>
                      <a:pt x="73" y="149"/>
                    </a:lnTo>
                    <a:lnTo>
                      <a:pt x="65" y="130"/>
                    </a:lnTo>
                    <a:lnTo>
                      <a:pt x="52" y="109"/>
                    </a:lnTo>
                    <a:lnTo>
                      <a:pt x="34" y="80"/>
                    </a:lnTo>
                    <a:lnTo>
                      <a:pt x="34" y="80"/>
                    </a:lnTo>
                    <a:lnTo>
                      <a:pt x="25" y="64"/>
                    </a:lnTo>
                    <a:lnTo>
                      <a:pt x="15" y="46"/>
                    </a:lnTo>
                    <a:lnTo>
                      <a:pt x="0" y="10"/>
                    </a:lnTo>
                    <a:lnTo>
                      <a:pt x="225" y="0"/>
                    </a:lnTo>
                    <a:lnTo>
                      <a:pt x="225" y="0"/>
                    </a:lnTo>
                    <a:lnTo>
                      <a:pt x="228" y="41"/>
                    </a:lnTo>
                    <a:lnTo>
                      <a:pt x="228" y="80"/>
                    </a:lnTo>
                    <a:lnTo>
                      <a:pt x="228" y="80"/>
                    </a:lnTo>
                    <a:lnTo>
                      <a:pt x="226" y="110"/>
                    </a:lnTo>
                    <a:lnTo>
                      <a:pt x="224" y="133"/>
                    </a:lnTo>
                    <a:lnTo>
                      <a:pt x="224" y="152"/>
                    </a:lnTo>
                    <a:lnTo>
                      <a:pt x="224" y="162"/>
                    </a:lnTo>
                    <a:lnTo>
                      <a:pt x="226" y="172"/>
                    </a:lnTo>
                    <a:lnTo>
                      <a:pt x="226" y="172"/>
                    </a:lnTo>
                    <a:lnTo>
                      <a:pt x="226" y="176"/>
                    </a:lnTo>
                    <a:lnTo>
                      <a:pt x="226" y="176"/>
                    </a:lnTo>
                    <a:lnTo>
                      <a:pt x="157" y="175"/>
                    </a:lnTo>
                    <a:lnTo>
                      <a:pt x="118" y="172"/>
                    </a:lnTo>
                    <a:lnTo>
                      <a:pt x="82" y="170"/>
                    </a:lnTo>
                    <a:lnTo>
                      <a:pt x="82" y="17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90" name="Freeform 19"/>
              <p:cNvSpPr>
                <a:spLocks noChangeArrowheads="1"/>
              </p:cNvSpPr>
              <p:nvPr/>
            </p:nvSpPr>
            <p:spPr bwMode="auto">
              <a:xfrm>
                <a:off x="901700" y="152400"/>
                <a:ext cx="512763" cy="271463"/>
              </a:xfrm>
              <a:custGeom>
                <a:avLst/>
                <a:gdLst>
                  <a:gd name="T0" fmla="*/ 0 w 323"/>
                  <a:gd name="T1" fmla="*/ 0 h 171"/>
                  <a:gd name="T2" fmla="*/ 323 w 323"/>
                  <a:gd name="T3" fmla="*/ 0 h 171"/>
                  <a:gd name="T4" fmla="*/ 306 w 323"/>
                  <a:gd name="T5" fmla="*/ 140 h 171"/>
                  <a:gd name="T6" fmla="*/ 306 w 323"/>
                  <a:gd name="T7" fmla="*/ 140 h 171"/>
                  <a:gd name="T8" fmla="*/ 305 w 323"/>
                  <a:gd name="T9" fmla="*/ 147 h 171"/>
                  <a:gd name="T10" fmla="*/ 302 w 323"/>
                  <a:gd name="T11" fmla="*/ 152 h 171"/>
                  <a:gd name="T12" fmla="*/ 296 w 323"/>
                  <a:gd name="T13" fmla="*/ 157 h 171"/>
                  <a:gd name="T14" fmla="*/ 291 w 323"/>
                  <a:gd name="T15" fmla="*/ 161 h 171"/>
                  <a:gd name="T16" fmla="*/ 286 w 323"/>
                  <a:gd name="T17" fmla="*/ 164 h 171"/>
                  <a:gd name="T18" fmla="*/ 279 w 323"/>
                  <a:gd name="T19" fmla="*/ 167 h 171"/>
                  <a:gd name="T20" fmla="*/ 272 w 323"/>
                  <a:gd name="T21" fmla="*/ 168 h 171"/>
                  <a:gd name="T22" fmla="*/ 267 w 323"/>
                  <a:gd name="T23" fmla="*/ 168 h 171"/>
                  <a:gd name="T24" fmla="*/ 0 w 323"/>
                  <a:gd name="T25" fmla="*/ 171 h 171"/>
                  <a:gd name="T26" fmla="*/ 0 w 323"/>
                  <a:gd name="T27" fmla="*/ 0 h 17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3"/>
                  <a:gd name="T43" fmla="*/ 0 h 171"/>
                  <a:gd name="T44" fmla="*/ 323 w 323"/>
                  <a:gd name="T45" fmla="*/ 171 h 17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3" h="171">
                    <a:moveTo>
                      <a:pt x="0" y="0"/>
                    </a:moveTo>
                    <a:lnTo>
                      <a:pt x="323" y="0"/>
                    </a:lnTo>
                    <a:lnTo>
                      <a:pt x="306" y="140"/>
                    </a:lnTo>
                    <a:lnTo>
                      <a:pt x="306" y="140"/>
                    </a:lnTo>
                    <a:lnTo>
                      <a:pt x="305" y="147"/>
                    </a:lnTo>
                    <a:lnTo>
                      <a:pt x="302" y="152"/>
                    </a:lnTo>
                    <a:lnTo>
                      <a:pt x="296" y="157"/>
                    </a:lnTo>
                    <a:lnTo>
                      <a:pt x="291" y="161"/>
                    </a:lnTo>
                    <a:lnTo>
                      <a:pt x="286" y="164"/>
                    </a:lnTo>
                    <a:lnTo>
                      <a:pt x="279" y="167"/>
                    </a:lnTo>
                    <a:lnTo>
                      <a:pt x="272" y="168"/>
                    </a:lnTo>
                    <a:lnTo>
                      <a:pt x="267" y="168"/>
                    </a:lnTo>
                    <a:lnTo>
                      <a:pt x="0" y="171"/>
                    </a:lnTo>
                    <a:lnTo>
                      <a:pt x="0"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91" name="Freeform 20"/>
              <p:cNvSpPr>
                <a:spLocks noChangeArrowheads="1"/>
              </p:cNvSpPr>
              <p:nvPr/>
            </p:nvSpPr>
            <p:spPr bwMode="auto">
              <a:xfrm>
                <a:off x="906462" y="152400"/>
                <a:ext cx="508000" cy="269875"/>
              </a:xfrm>
              <a:custGeom>
                <a:avLst/>
                <a:gdLst>
                  <a:gd name="T0" fmla="*/ 0 w 320"/>
                  <a:gd name="T1" fmla="*/ 0 h 170"/>
                  <a:gd name="T2" fmla="*/ 0 w 320"/>
                  <a:gd name="T3" fmla="*/ 0 h 170"/>
                  <a:gd name="T4" fmla="*/ 320 w 320"/>
                  <a:gd name="T5" fmla="*/ 0 h 170"/>
                  <a:gd name="T6" fmla="*/ 320 w 320"/>
                  <a:gd name="T7" fmla="*/ 0 h 170"/>
                  <a:gd name="T8" fmla="*/ 303 w 320"/>
                  <a:gd name="T9" fmla="*/ 140 h 170"/>
                  <a:gd name="T10" fmla="*/ 303 w 320"/>
                  <a:gd name="T11" fmla="*/ 140 h 170"/>
                  <a:gd name="T12" fmla="*/ 302 w 320"/>
                  <a:gd name="T13" fmla="*/ 147 h 170"/>
                  <a:gd name="T14" fmla="*/ 299 w 320"/>
                  <a:gd name="T15" fmla="*/ 152 h 170"/>
                  <a:gd name="T16" fmla="*/ 293 w 320"/>
                  <a:gd name="T17" fmla="*/ 157 h 170"/>
                  <a:gd name="T18" fmla="*/ 288 w 320"/>
                  <a:gd name="T19" fmla="*/ 161 h 170"/>
                  <a:gd name="T20" fmla="*/ 283 w 320"/>
                  <a:gd name="T21" fmla="*/ 164 h 170"/>
                  <a:gd name="T22" fmla="*/ 276 w 320"/>
                  <a:gd name="T23" fmla="*/ 167 h 170"/>
                  <a:gd name="T24" fmla="*/ 269 w 320"/>
                  <a:gd name="T25" fmla="*/ 168 h 170"/>
                  <a:gd name="T26" fmla="*/ 264 w 320"/>
                  <a:gd name="T27" fmla="*/ 168 h 170"/>
                  <a:gd name="T28" fmla="*/ 264 w 320"/>
                  <a:gd name="T29" fmla="*/ 168 h 170"/>
                  <a:gd name="T30" fmla="*/ 1 w 320"/>
                  <a:gd name="T31" fmla="*/ 170 h 170"/>
                  <a:gd name="T32" fmla="*/ 1 w 320"/>
                  <a:gd name="T33" fmla="*/ 170 h 170"/>
                  <a:gd name="T34" fmla="*/ 0 w 320"/>
                  <a:gd name="T35" fmla="*/ 0 h 170"/>
                  <a:gd name="T36" fmla="*/ 0 w 320"/>
                  <a:gd name="T37" fmla="*/ 0 h 17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0"/>
                  <a:gd name="T58" fmla="*/ 0 h 170"/>
                  <a:gd name="T59" fmla="*/ 320 w 320"/>
                  <a:gd name="T60" fmla="*/ 170 h 17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0" h="170">
                    <a:moveTo>
                      <a:pt x="0" y="0"/>
                    </a:moveTo>
                    <a:lnTo>
                      <a:pt x="0" y="0"/>
                    </a:lnTo>
                    <a:lnTo>
                      <a:pt x="320" y="0"/>
                    </a:lnTo>
                    <a:lnTo>
                      <a:pt x="320" y="0"/>
                    </a:lnTo>
                    <a:lnTo>
                      <a:pt x="303" y="140"/>
                    </a:lnTo>
                    <a:lnTo>
                      <a:pt x="303" y="140"/>
                    </a:lnTo>
                    <a:lnTo>
                      <a:pt x="302" y="147"/>
                    </a:lnTo>
                    <a:lnTo>
                      <a:pt x="299" y="152"/>
                    </a:lnTo>
                    <a:lnTo>
                      <a:pt x="293" y="157"/>
                    </a:lnTo>
                    <a:lnTo>
                      <a:pt x="288" y="161"/>
                    </a:lnTo>
                    <a:lnTo>
                      <a:pt x="283" y="164"/>
                    </a:lnTo>
                    <a:lnTo>
                      <a:pt x="276" y="167"/>
                    </a:lnTo>
                    <a:lnTo>
                      <a:pt x="269" y="168"/>
                    </a:lnTo>
                    <a:lnTo>
                      <a:pt x="264" y="168"/>
                    </a:lnTo>
                    <a:lnTo>
                      <a:pt x="264" y="168"/>
                    </a:lnTo>
                    <a:lnTo>
                      <a:pt x="1" y="170"/>
                    </a:lnTo>
                    <a:lnTo>
                      <a:pt x="1" y="170"/>
                    </a:lnTo>
                    <a:lnTo>
                      <a:pt x="0" y="0"/>
                    </a:lnTo>
                    <a:lnTo>
                      <a:pt x="0"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92" name="Freeform 21"/>
              <p:cNvSpPr>
                <a:spLocks noChangeArrowheads="1"/>
              </p:cNvSpPr>
              <p:nvPr/>
            </p:nvSpPr>
            <p:spPr bwMode="auto">
              <a:xfrm>
                <a:off x="912812" y="152400"/>
                <a:ext cx="501650" cy="269875"/>
              </a:xfrm>
              <a:custGeom>
                <a:avLst/>
                <a:gdLst>
                  <a:gd name="T0" fmla="*/ 0 w 316"/>
                  <a:gd name="T1" fmla="*/ 0 h 170"/>
                  <a:gd name="T2" fmla="*/ 0 w 316"/>
                  <a:gd name="T3" fmla="*/ 0 h 170"/>
                  <a:gd name="T4" fmla="*/ 316 w 316"/>
                  <a:gd name="T5" fmla="*/ 0 h 170"/>
                  <a:gd name="T6" fmla="*/ 316 w 316"/>
                  <a:gd name="T7" fmla="*/ 0 h 170"/>
                  <a:gd name="T8" fmla="*/ 299 w 316"/>
                  <a:gd name="T9" fmla="*/ 140 h 170"/>
                  <a:gd name="T10" fmla="*/ 299 w 316"/>
                  <a:gd name="T11" fmla="*/ 140 h 170"/>
                  <a:gd name="T12" fmla="*/ 298 w 316"/>
                  <a:gd name="T13" fmla="*/ 147 h 170"/>
                  <a:gd name="T14" fmla="*/ 295 w 316"/>
                  <a:gd name="T15" fmla="*/ 152 h 170"/>
                  <a:gd name="T16" fmla="*/ 289 w 316"/>
                  <a:gd name="T17" fmla="*/ 156 h 170"/>
                  <a:gd name="T18" fmla="*/ 284 w 316"/>
                  <a:gd name="T19" fmla="*/ 160 h 170"/>
                  <a:gd name="T20" fmla="*/ 279 w 316"/>
                  <a:gd name="T21" fmla="*/ 164 h 170"/>
                  <a:gd name="T22" fmla="*/ 272 w 316"/>
                  <a:gd name="T23" fmla="*/ 167 h 170"/>
                  <a:gd name="T24" fmla="*/ 266 w 316"/>
                  <a:gd name="T25" fmla="*/ 168 h 170"/>
                  <a:gd name="T26" fmla="*/ 260 w 316"/>
                  <a:gd name="T27" fmla="*/ 168 h 170"/>
                  <a:gd name="T28" fmla="*/ 260 w 316"/>
                  <a:gd name="T29" fmla="*/ 168 h 170"/>
                  <a:gd name="T30" fmla="*/ 1 w 316"/>
                  <a:gd name="T31" fmla="*/ 170 h 170"/>
                  <a:gd name="T32" fmla="*/ 1 w 316"/>
                  <a:gd name="T33" fmla="*/ 170 h 170"/>
                  <a:gd name="T34" fmla="*/ 0 w 316"/>
                  <a:gd name="T35" fmla="*/ 0 h 170"/>
                  <a:gd name="T36" fmla="*/ 0 w 316"/>
                  <a:gd name="T37" fmla="*/ 0 h 17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16"/>
                  <a:gd name="T58" fmla="*/ 0 h 170"/>
                  <a:gd name="T59" fmla="*/ 316 w 316"/>
                  <a:gd name="T60" fmla="*/ 170 h 17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16" h="170">
                    <a:moveTo>
                      <a:pt x="0" y="0"/>
                    </a:moveTo>
                    <a:lnTo>
                      <a:pt x="0" y="0"/>
                    </a:lnTo>
                    <a:lnTo>
                      <a:pt x="316" y="0"/>
                    </a:lnTo>
                    <a:lnTo>
                      <a:pt x="316" y="0"/>
                    </a:lnTo>
                    <a:lnTo>
                      <a:pt x="299" y="140"/>
                    </a:lnTo>
                    <a:lnTo>
                      <a:pt x="299" y="140"/>
                    </a:lnTo>
                    <a:lnTo>
                      <a:pt x="298" y="147"/>
                    </a:lnTo>
                    <a:lnTo>
                      <a:pt x="295" y="152"/>
                    </a:lnTo>
                    <a:lnTo>
                      <a:pt x="289" y="156"/>
                    </a:lnTo>
                    <a:lnTo>
                      <a:pt x="284" y="160"/>
                    </a:lnTo>
                    <a:lnTo>
                      <a:pt x="279" y="164"/>
                    </a:lnTo>
                    <a:lnTo>
                      <a:pt x="272" y="167"/>
                    </a:lnTo>
                    <a:lnTo>
                      <a:pt x="266" y="168"/>
                    </a:lnTo>
                    <a:lnTo>
                      <a:pt x="260" y="168"/>
                    </a:lnTo>
                    <a:lnTo>
                      <a:pt x="260" y="168"/>
                    </a:lnTo>
                    <a:lnTo>
                      <a:pt x="1" y="170"/>
                    </a:lnTo>
                    <a:lnTo>
                      <a:pt x="1" y="170"/>
                    </a:lnTo>
                    <a:lnTo>
                      <a:pt x="0" y="0"/>
                    </a:lnTo>
                    <a:lnTo>
                      <a:pt x="0"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93" name="Freeform 22"/>
              <p:cNvSpPr>
                <a:spLocks noChangeArrowheads="1"/>
              </p:cNvSpPr>
              <p:nvPr/>
            </p:nvSpPr>
            <p:spPr bwMode="auto">
              <a:xfrm>
                <a:off x="919162" y="152400"/>
                <a:ext cx="495300" cy="266700"/>
              </a:xfrm>
              <a:custGeom>
                <a:avLst/>
                <a:gdLst>
                  <a:gd name="T0" fmla="*/ 0 w 312"/>
                  <a:gd name="T1" fmla="*/ 0 h 168"/>
                  <a:gd name="T2" fmla="*/ 0 w 312"/>
                  <a:gd name="T3" fmla="*/ 0 h 168"/>
                  <a:gd name="T4" fmla="*/ 312 w 312"/>
                  <a:gd name="T5" fmla="*/ 0 h 168"/>
                  <a:gd name="T6" fmla="*/ 312 w 312"/>
                  <a:gd name="T7" fmla="*/ 0 h 168"/>
                  <a:gd name="T8" fmla="*/ 295 w 312"/>
                  <a:gd name="T9" fmla="*/ 140 h 168"/>
                  <a:gd name="T10" fmla="*/ 295 w 312"/>
                  <a:gd name="T11" fmla="*/ 140 h 168"/>
                  <a:gd name="T12" fmla="*/ 294 w 312"/>
                  <a:gd name="T13" fmla="*/ 147 h 168"/>
                  <a:gd name="T14" fmla="*/ 291 w 312"/>
                  <a:gd name="T15" fmla="*/ 152 h 168"/>
                  <a:gd name="T16" fmla="*/ 285 w 312"/>
                  <a:gd name="T17" fmla="*/ 156 h 168"/>
                  <a:gd name="T18" fmla="*/ 280 w 312"/>
                  <a:gd name="T19" fmla="*/ 160 h 168"/>
                  <a:gd name="T20" fmla="*/ 275 w 312"/>
                  <a:gd name="T21" fmla="*/ 164 h 168"/>
                  <a:gd name="T22" fmla="*/ 269 w 312"/>
                  <a:gd name="T23" fmla="*/ 167 h 168"/>
                  <a:gd name="T24" fmla="*/ 262 w 312"/>
                  <a:gd name="T25" fmla="*/ 168 h 168"/>
                  <a:gd name="T26" fmla="*/ 257 w 312"/>
                  <a:gd name="T27" fmla="*/ 168 h 168"/>
                  <a:gd name="T28" fmla="*/ 257 w 312"/>
                  <a:gd name="T29" fmla="*/ 168 h 168"/>
                  <a:gd name="T30" fmla="*/ 0 w 312"/>
                  <a:gd name="T31" fmla="*/ 168 h 168"/>
                  <a:gd name="T32" fmla="*/ 0 w 312"/>
                  <a:gd name="T33" fmla="*/ 168 h 168"/>
                  <a:gd name="T34" fmla="*/ 0 w 312"/>
                  <a:gd name="T35" fmla="*/ 0 h 168"/>
                  <a:gd name="T36" fmla="*/ 0 w 312"/>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12"/>
                  <a:gd name="T58" fmla="*/ 0 h 168"/>
                  <a:gd name="T59" fmla="*/ 312 w 312"/>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12" h="168">
                    <a:moveTo>
                      <a:pt x="0" y="0"/>
                    </a:moveTo>
                    <a:lnTo>
                      <a:pt x="0" y="0"/>
                    </a:lnTo>
                    <a:lnTo>
                      <a:pt x="312" y="0"/>
                    </a:lnTo>
                    <a:lnTo>
                      <a:pt x="312" y="0"/>
                    </a:lnTo>
                    <a:lnTo>
                      <a:pt x="295" y="140"/>
                    </a:lnTo>
                    <a:lnTo>
                      <a:pt x="295" y="140"/>
                    </a:lnTo>
                    <a:lnTo>
                      <a:pt x="294" y="147"/>
                    </a:lnTo>
                    <a:lnTo>
                      <a:pt x="291" y="152"/>
                    </a:lnTo>
                    <a:lnTo>
                      <a:pt x="285" y="156"/>
                    </a:lnTo>
                    <a:lnTo>
                      <a:pt x="280" y="160"/>
                    </a:lnTo>
                    <a:lnTo>
                      <a:pt x="275" y="164"/>
                    </a:lnTo>
                    <a:lnTo>
                      <a:pt x="269" y="167"/>
                    </a:lnTo>
                    <a:lnTo>
                      <a:pt x="262" y="168"/>
                    </a:lnTo>
                    <a:lnTo>
                      <a:pt x="257" y="168"/>
                    </a:lnTo>
                    <a:lnTo>
                      <a:pt x="257" y="168"/>
                    </a:lnTo>
                    <a:lnTo>
                      <a:pt x="0" y="168"/>
                    </a:lnTo>
                    <a:lnTo>
                      <a:pt x="0" y="168"/>
                    </a:lnTo>
                    <a:lnTo>
                      <a:pt x="0" y="0"/>
                    </a:lnTo>
                    <a:lnTo>
                      <a:pt x="0"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94" name="Freeform 23"/>
              <p:cNvSpPr>
                <a:spLocks noChangeArrowheads="1"/>
              </p:cNvSpPr>
              <p:nvPr/>
            </p:nvSpPr>
            <p:spPr bwMode="auto">
              <a:xfrm>
                <a:off x="925512" y="152400"/>
                <a:ext cx="488950" cy="266700"/>
              </a:xfrm>
              <a:custGeom>
                <a:avLst/>
                <a:gdLst>
                  <a:gd name="T0" fmla="*/ 0 w 308"/>
                  <a:gd name="T1" fmla="*/ 0 h 168"/>
                  <a:gd name="T2" fmla="*/ 0 w 308"/>
                  <a:gd name="T3" fmla="*/ 0 h 168"/>
                  <a:gd name="T4" fmla="*/ 308 w 308"/>
                  <a:gd name="T5" fmla="*/ 0 h 168"/>
                  <a:gd name="T6" fmla="*/ 308 w 308"/>
                  <a:gd name="T7" fmla="*/ 0 h 168"/>
                  <a:gd name="T8" fmla="*/ 291 w 308"/>
                  <a:gd name="T9" fmla="*/ 140 h 168"/>
                  <a:gd name="T10" fmla="*/ 291 w 308"/>
                  <a:gd name="T11" fmla="*/ 140 h 168"/>
                  <a:gd name="T12" fmla="*/ 290 w 308"/>
                  <a:gd name="T13" fmla="*/ 147 h 168"/>
                  <a:gd name="T14" fmla="*/ 287 w 308"/>
                  <a:gd name="T15" fmla="*/ 152 h 168"/>
                  <a:gd name="T16" fmla="*/ 281 w 308"/>
                  <a:gd name="T17" fmla="*/ 156 h 168"/>
                  <a:gd name="T18" fmla="*/ 277 w 308"/>
                  <a:gd name="T19" fmla="*/ 160 h 168"/>
                  <a:gd name="T20" fmla="*/ 271 w 308"/>
                  <a:gd name="T21" fmla="*/ 164 h 168"/>
                  <a:gd name="T22" fmla="*/ 265 w 308"/>
                  <a:gd name="T23" fmla="*/ 166 h 168"/>
                  <a:gd name="T24" fmla="*/ 258 w 308"/>
                  <a:gd name="T25" fmla="*/ 168 h 168"/>
                  <a:gd name="T26" fmla="*/ 253 w 308"/>
                  <a:gd name="T27" fmla="*/ 168 h 168"/>
                  <a:gd name="T28" fmla="*/ 253 w 308"/>
                  <a:gd name="T29" fmla="*/ 168 h 168"/>
                  <a:gd name="T30" fmla="*/ 0 w 308"/>
                  <a:gd name="T31" fmla="*/ 167 h 168"/>
                  <a:gd name="T32" fmla="*/ 0 w 308"/>
                  <a:gd name="T33" fmla="*/ 167 h 168"/>
                  <a:gd name="T34" fmla="*/ 0 w 308"/>
                  <a:gd name="T35" fmla="*/ 0 h 168"/>
                  <a:gd name="T36" fmla="*/ 0 w 308"/>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8"/>
                  <a:gd name="T58" fmla="*/ 0 h 168"/>
                  <a:gd name="T59" fmla="*/ 308 w 308"/>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8" h="168">
                    <a:moveTo>
                      <a:pt x="0" y="0"/>
                    </a:moveTo>
                    <a:lnTo>
                      <a:pt x="0" y="0"/>
                    </a:lnTo>
                    <a:lnTo>
                      <a:pt x="308" y="0"/>
                    </a:lnTo>
                    <a:lnTo>
                      <a:pt x="308" y="0"/>
                    </a:lnTo>
                    <a:lnTo>
                      <a:pt x="291" y="140"/>
                    </a:lnTo>
                    <a:lnTo>
                      <a:pt x="291" y="140"/>
                    </a:lnTo>
                    <a:lnTo>
                      <a:pt x="290" y="147"/>
                    </a:lnTo>
                    <a:lnTo>
                      <a:pt x="287" y="152"/>
                    </a:lnTo>
                    <a:lnTo>
                      <a:pt x="281" y="156"/>
                    </a:lnTo>
                    <a:lnTo>
                      <a:pt x="277" y="160"/>
                    </a:lnTo>
                    <a:lnTo>
                      <a:pt x="271" y="164"/>
                    </a:lnTo>
                    <a:lnTo>
                      <a:pt x="265" y="166"/>
                    </a:lnTo>
                    <a:lnTo>
                      <a:pt x="258" y="168"/>
                    </a:lnTo>
                    <a:lnTo>
                      <a:pt x="253" y="168"/>
                    </a:lnTo>
                    <a:lnTo>
                      <a:pt x="253" y="168"/>
                    </a:lnTo>
                    <a:lnTo>
                      <a:pt x="0" y="167"/>
                    </a:lnTo>
                    <a:lnTo>
                      <a:pt x="0" y="167"/>
                    </a:lnTo>
                    <a:lnTo>
                      <a:pt x="0" y="0"/>
                    </a:lnTo>
                    <a:lnTo>
                      <a:pt x="0"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95" name="Freeform 24"/>
              <p:cNvSpPr>
                <a:spLocks noChangeArrowheads="1"/>
              </p:cNvSpPr>
              <p:nvPr/>
            </p:nvSpPr>
            <p:spPr bwMode="auto">
              <a:xfrm>
                <a:off x="931862" y="152400"/>
                <a:ext cx="482600" cy="266700"/>
              </a:xfrm>
              <a:custGeom>
                <a:avLst/>
                <a:gdLst>
                  <a:gd name="T0" fmla="*/ 0 w 304"/>
                  <a:gd name="T1" fmla="*/ 0 h 168"/>
                  <a:gd name="T2" fmla="*/ 0 w 304"/>
                  <a:gd name="T3" fmla="*/ 0 h 168"/>
                  <a:gd name="T4" fmla="*/ 304 w 304"/>
                  <a:gd name="T5" fmla="*/ 0 h 168"/>
                  <a:gd name="T6" fmla="*/ 304 w 304"/>
                  <a:gd name="T7" fmla="*/ 0 h 168"/>
                  <a:gd name="T8" fmla="*/ 287 w 304"/>
                  <a:gd name="T9" fmla="*/ 140 h 168"/>
                  <a:gd name="T10" fmla="*/ 287 w 304"/>
                  <a:gd name="T11" fmla="*/ 140 h 168"/>
                  <a:gd name="T12" fmla="*/ 286 w 304"/>
                  <a:gd name="T13" fmla="*/ 147 h 168"/>
                  <a:gd name="T14" fmla="*/ 283 w 304"/>
                  <a:gd name="T15" fmla="*/ 152 h 168"/>
                  <a:gd name="T16" fmla="*/ 279 w 304"/>
                  <a:gd name="T17" fmla="*/ 156 h 168"/>
                  <a:gd name="T18" fmla="*/ 273 w 304"/>
                  <a:gd name="T19" fmla="*/ 160 h 168"/>
                  <a:gd name="T20" fmla="*/ 267 w 304"/>
                  <a:gd name="T21" fmla="*/ 164 h 168"/>
                  <a:gd name="T22" fmla="*/ 261 w 304"/>
                  <a:gd name="T23" fmla="*/ 166 h 168"/>
                  <a:gd name="T24" fmla="*/ 254 w 304"/>
                  <a:gd name="T25" fmla="*/ 167 h 168"/>
                  <a:gd name="T26" fmla="*/ 249 w 304"/>
                  <a:gd name="T27" fmla="*/ 168 h 168"/>
                  <a:gd name="T28" fmla="*/ 249 w 304"/>
                  <a:gd name="T29" fmla="*/ 168 h 168"/>
                  <a:gd name="T30" fmla="*/ 0 w 304"/>
                  <a:gd name="T31" fmla="*/ 166 h 168"/>
                  <a:gd name="T32" fmla="*/ 0 w 304"/>
                  <a:gd name="T33" fmla="*/ 166 h 168"/>
                  <a:gd name="T34" fmla="*/ 0 w 304"/>
                  <a:gd name="T35" fmla="*/ 0 h 168"/>
                  <a:gd name="T36" fmla="*/ 0 w 304"/>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4"/>
                  <a:gd name="T58" fmla="*/ 0 h 168"/>
                  <a:gd name="T59" fmla="*/ 304 w 304"/>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4" h="168">
                    <a:moveTo>
                      <a:pt x="0" y="0"/>
                    </a:moveTo>
                    <a:lnTo>
                      <a:pt x="0" y="0"/>
                    </a:lnTo>
                    <a:lnTo>
                      <a:pt x="304" y="0"/>
                    </a:lnTo>
                    <a:lnTo>
                      <a:pt x="304" y="0"/>
                    </a:lnTo>
                    <a:lnTo>
                      <a:pt x="287" y="140"/>
                    </a:lnTo>
                    <a:lnTo>
                      <a:pt x="287" y="140"/>
                    </a:lnTo>
                    <a:lnTo>
                      <a:pt x="286" y="147"/>
                    </a:lnTo>
                    <a:lnTo>
                      <a:pt x="283" y="152"/>
                    </a:lnTo>
                    <a:lnTo>
                      <a:pt x="279" y="156"/>
                    </a:lnTo>
                    <a:lnTo>
                      <a:pt x="273" y="160"/>
                    </a:lnTo>
                    <a:lnTo>
                      <a:pt x="267" y="164"/>
                    </a:lnTo>
                    <a:lnTo>
                      <a:pt x="261" y="166"/>
                    </a:lnTo>
                    <a:lnTo>
                      <a:pt x="254" y="167"/>
                    </a:lnTo>
                    <a:lnTo>
                      <a:pt x="249" y="168"/>
                    </a:lnTo>
                    <a:lnTo>
                      <a:pt x="249" y="168"/>
                    </a:lnTo>
                    <a:lnTo>
                      <a:pt x="0" y="166"/>
                    </a:lnTo>
                    <a:lnTo>
                      <a:pt x="0" y="166"/>
                    </a:lnTo>
                    <a:lnTo>
                      <a:pt x="0" y="0"/>
                    </a:lnTo>
                    <a:lnTo>
                      <a:pt x="0"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96" name="Freeform 25"/>
              <p:cNvSpPr>
                <a:spLocks noChangeArrowheads="1"/>
              </p:cNvSpPr>
              <p:nvPr/>
            </p:nvSpPr>
            <p:spPr bwMode="auto">
              <a:xfrm>
                <a:off x="938212" y="152400"/>
                <a:ext cx="476250" cy="266700"/>
              </a:xfrm>
              <a:custGeom>
                <a:avLst/>
                <a:gdLst>
                  <a:gd name="T0" fmla="*/ 0 w 300"/>
                  <a:gd name="T1" fmla="*/ 0 h 168"/>
                  <a:gd name="T2" fmla="*/ 0 w 300"/>
                  <a:gd name="T3" fmla="*/ 0 h 168"/>
                  <a:gd name="T4" fmla="*/ 300 w 300"/>
                  <a:gd name="T5" fmla="*/ 0 h 168"/>
                  <a:gd name="T6" fmla="*/ 300 w 300"/>
                  <a:gd name="T7" fmla="*/ 0 h 168"/>
                  <a:gd name="T8" fmla="*/ 283 w 300"/>
                  <a:gd name="T9" fmla="*/ 140 h 168"/>
                  <a:gd name="T10" fmla="*/ 283 w 300"/>
                  <a:gd name="T11" fmla="*/ 140 h 168"/>
                  <a:gd name="T12" fmla="*/ 282 w 300"/>
                  <a:gd name="T13" fmla="*/ 147 h 168"/>
                  <a:gd name="T14" fmla="*/ 279 w 300"/>
                  <a:gd name="T15" fmla="*/ 152 h 168"/>
                  <a:gd name="T16" fmla="*/ 275 w 300"/>
                  <a:gd name="T17" fmla="*/ 156 h 168"/>
                  <a:gd name="T18" fmla="*/ 269 w 300"/>
                  <a:gd name="T19" fmla="*/ 160 h 168"/>
                  <a:gd name="T20" fmla="*/ 264 w 300"/>
                  <a:gd name="T21" fmla="*/ 163 h 168"/>
                  <a:gd name="T22" fmla="*/ 257 w 300"/>
                  <a:gd name="T23" fmla="*/ 166 h 168"/>
                  <a:gd name="T24" fmla="*/ 252 w 300"/>
                  <a:gd name="T25" fmla="*/ 167 h 168"/>
                  <a:gd name="T26" fmla="*/ 245 w 300"/>
                  <a:gd name="T27" fmla="*/ 168 h 168"/>
                  <a:gd name="T28" fmla="*/ 245 w 300"/>
                  <a:gd name="T29" fmla="*/ 168 h 168"/>
                  <a:gd name="T30" fmla="*/ 0 w 300"/>
                  <a:gd name="T31" fmla="*/ 164 h 168"/>
                  <a:gd name="T32" fmla="*/ 0 w 300"/>
                  <a:gd name="T33" fmla="*/ 164 h 168"/>
                  <a:gd name="T34" fmla="*/ 0 w 300"/>
                  <a:gd name="T35" fmla="*/ 0 h 168"/>
                  <a:gd name="T36" fmla="*/ 0 w 300"/>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0"/>
                  <a:gd name="T58" fmla="*/ 0 h 168"/>
                  <a:gd name="T59" fmla="*/ 300 w 300"/>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0" h="168">
                    <a:moveTo>
                      <a:pt x="0" y="0"/>
                    </a:moveTo>
                    <a:lnTo>
                      <a:pt x="0" y="0"/>
                    </a:lnTo>
                    <a:lnTo>
                      <a:pt x="300" y="0"/>
                    </a:lnTo>
                    <a:lnTo>
                      <a:pt x="300" y="0"/>
                    </a:lnTo>
                    <a:lnTo>
                      <a:pt x="283" y="140"/>
                    </a:lnTo>
                    <a:lnTo>
                      <a:pt x="283" y="140"/>
                    </a:lnTo>
                    <a:lnTo>
                      <a:pt x="282" y="147"/>
                    </a:lnTo>
                    <a:lnTo>
                      <a:pt x="279" y="152"/>
                    </a:lnTo>
                    <a:lnTo>
                      <a:pt x="275" y="156"/>
                    </a:lnTo>
                    <a:lnTo>
                      <a:pt x="269" y="160"/>
                    </a:lnTo>
                    <a:lnTo>
                      <a:pt x="264" y="163"/>
                    </a:lnTo>
                    <a:lnTo>
                      <a:pt x="257" y="166"/>
                    </a:lnTo>
                    <a:lnTo>
                      <a:pt x="252" y="167"/>
                    </a:lnTo>
                    <a:lnTo>
                      <a:pt x="245" y="168"/>
                    </a:lnTo>
                    <a:lnTo>
                      <a:pt x="245" y="168"/>
                    </a:lnTo>
                    <a:lnTo>
                      <a:pt x="0" y="164"/>
                    </a:lnTo>
                    <a:lnTo>
                      <a:pt x="0" y="164"/>
                    </a:lnTo>
                    <a:lnTo>
                      <a:pt x="0" y="0"/>
                    </a:lnTo>
                    <a:lnTo>
                      <a:pt x="0"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97" name="Freeform 26"/>
              <p:cNvSpPr>
                <a:spLocks noChangeArrowheads="1"/>
              </p:cNvSpPr>
              <p:nvPr/>
            </p:nvSpPr>
            <p:spPr bwMode="auto">
              <a:xfrm>
                <a:off x="942975" y="152400"/>
                <a:ext cx="471488" cy="266700"/>
              </a:xfrm>
              <a:custGeom>
                <a:avLst/>
                <a:gdLst>
                  <a:gd name="T0" fmla="*/ 0 w 297"/>
                  <a:gd name="T1" fmla="*/ 0 h 168"/>
                  <a:gd name="T2" fmla="*/ 0 w 297"/>
                  <a:gd name="T3" fmla="*/ 0 h 168"/>
                  <a:gd name="T4" fmla="*/ 297 w 297"/>
                  <a:gd name="T5" fmla="*/ 0 h 168"/>
                  <a:gd name="T6" fmla="*/ 297 w 297"/>
                  <a:gd name="T7" fmla="*/ 0 h 168"/>
                  <a:gd name="T8" fmla="*/ 280 w 297"/>
                  <a:gd name="T9" fmla="*/ 140 h 168"/>
                  <a:gd name="T10" fmla="*/ 280 w 297"/>
                  <a:gd name="T11" fmla="*/ 140 h 168"/>
                  <a:gd name="T12" fmla="*/ 279 w 297"/>
                  <a:gd name="T13" fmla="*/ 147 h 168"/>
                  <a:gd name="T14" fmla="*/ 276 w 297"/>
                  <a:gd name="T15" fmla="*/ 152 h 168"/>
                  <a:gd name="T16" fmla="*/ 272 w 297"/>
                  <a:gd name="T17" fmla="*/ 156 h 168"/>
                  <a:gd name="T18" fmla="*/ 266 w 297"/>
                  <a:gd name="T19" fmla="*/ 160 h 168"/>
                  <a:gd name="T20" fmla="*/ 261 w 297"/>
                  <a:gd name="T21" fmla="*/ 163 h 168"/>
                  <a:gd name="T22" fmla="*/ 254 w 297"/>
                  <a:gd name="T23" fmla="*/ 166 h 168"/>
                  <a:gd name="T24" fmla="*/ 249 w 297"/>
                  <a:gd name="T25" fmla="*/ 167 h 168"/>
                  <a:gd name="T26" fmla="*/ 243 w 297"/>
                  <a:gd name="T27" fmla="*/ 168 h 168"/>
                  <a:gd name="T28" fmla="*/ 243 w 297"/>
                  <a:gd name="T29" fmla="*/ 168 h 168"/>
                  <a:gd name="T30" fmla="*/ 1 w 297"/>
                  <a:gd name="T31" fmla="*/ 163 h 168"/>
                  <a:gd name="T32" fmla="*/ 1 w 297"/>
                  <a:gd name="T33" fmla="*/ 163 h 168"/>
                  <a:gd name="T34" fmla="*/ 0 w 297"/>
                  <a:gd name="T35" fmla="*/ 0 h 168"/>
                  <a:gd name="T36" fmla="*/ 0 w 297"/>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7"/>
                  <a:gd name="T58" fmla="*/ 0 h 168"/>
                  <a:gd name="T59" fmla="*/ 297 w 297"/>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7" h="168">
                    <a:moveTo>
                      <a:pt x="0" y="0"/>
                    </a:moveTo>
                    <a:lnTo>
                      <a:pt x="0" y="0"/>
                    </a:lnTo>
                    <a:lnTo>
                      <a:pt x="297" y="0"/>
                    </a:lnTo>
                    <a:lnTo>
                      <a:pt x="297" y="0"/>
                    </a:lnTo>
                    <a:lnTo>
                      <a:pt x="280" y="140"/>
                    </a:lnTo>
                    <a:lnTo>
                      <a:pt x="280" y="140"/>
                    </a:lnTo>
                    <a:lnTo>
                      <a:pt x="279" y="147"/>
                    </a:lnTo>
                    <a:lnTo>
                      <a:pt x="276" y="152"/>
                    </a:lnTo>
                    <a:lnTo>
                      <a:pt x="272" y="156"/>
                    </a:lnTo>
                    <a:lnTo>
                      <a:pt x="266" y="160"/>
                    </a:lnTo>
                    <a:lnTo>
                      <a:pt x="261" y="163"/>
                    </a:lnTo>
                    <a:lnTo>
                      <a:pt x="254" y="166"/>
                    </a:lnTo>
                    <a:lnTo>
                      <a:pt x="249" y="167"/>
                    </a:lnTo>
                    <a:lnTo>
                      <a:pt x="243" y="168"/>
                    </a:lnTo>
                    <a:lnTo>
                      <a:pt x="243" y="168"/>
                    </a:lnTo>
                    <a:lnTo>
                      <a:pt x="1" y="163"/>
                    </a:lnTo>
                    <a:lnTo>
                      <a:pt x="1" y="163"/>
                    </a:lnTo>
                    <a:lnTo>
                      <a:pt x="0" y="0"/>
                    </a:lnTo>
                    <a:lnTo>
                      <a:pt x="0"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98" name="Freeform 27"/>
              <p:cNvSpPr>
                <a:spLocks noChangeArrowheads="1"/>
              </p:cNvSpPr>
              <p:nvPr/>
            </p:nvSpPr>
            <p:spPr bwMode="auto">
              <a:xfrm>
                <a:off x="949325" y="152400"/>
                <a:ext cx="465138" cy="266700"/>
              </a:xfrm>
              <a:custGeom>
                <a:avLst/>
                <a:gdLst>
                  <a:gd name="T0" fmla="*/ 0 w 293"/>
                  <a:gd name="T1" fmla="*/ 0 h 168"/>
                  <a:gd name="T2" fmla="*/ 0 w 293"/>
                  <a:gd name="T3" fmla="*/ 0 h 168"/>
                  <a:gd name="T4" fmla="*/ 293 w 293"/>
                  <a:gd name="T5" fmla="*/ 0 h 168"/>
                  <a:gd name="T6" fmla="*/ 293 w 293"/>
                  <a:gd name="T7" fmla="*/ 0 h 168"/>
                  <a:gd name="T8" fmla="*/ 276 w 293"/>
                  <a:gd name="T9" fmla="*/ 140 h 168"/>
                  <a:gd name="T10" fmla="*/ 276 w 293"/>
                  <a:gd name="T11" fmla="*/ 140 h 168"/>
                  <a:gd name="T12" fmla="*/ 275 w 293"/>
                  <a:gd name="T13" fmla="*/ 147 h 168"/>
                  <a:gd name="T14" fmla="*/ 272 w 293"/>
                  <a:gd name="T15" fmla="*/ 152 h 168"/>
                  <a:gd name="T16" fmla="*/ 268 w 293"/>
                  <a:gd name="T17" fmla="*/ 156 h 168"/>
                  <a:gd name="T18" fmla="*/ 262 w 293"/>
                  <a:gd name="T19" fmla="*/ 160 h 168"/>
                  <a:gd name="T20" fmla="*/ 257 w 293"/>
                  <a:gd name="T21" fmla="*/ 163 h 168"/>
                  <a:gd name="T22" fmla="*/ 250 w 293"/>
                  <a:gd name="T23" fmla="*/ 166 h 168"/>
                  <a:gd name="T24" fmla="*/ 245 w 293"/>
                  <a:gd name="T25" fmla="*/ 167 h 168"/>
                  <a:gd name="T26" fmla="*/ 239 w 293"/>
                  <a:gd name="T27" fmla="*/ 168 h 168"/>
                  <a:gd name="T28" fmla="*/ 239 w 293"/>
                  <a:gd name="T29" fmla="*/ 168 h 168"/>
                  <a:gd name="T30" fmla="*/ 0 w 293"/>
                  <a:gd name="T31" fmla="*/ 163 h 168"/>
                  <a:gd name="T32" fmla="*/ 0 w 293"/>
                  <a:gd name="T33" fmla="*/ 163 h 168"/>
                  <a:gd name="T34" fmla="*/ 0 w 293"/>
                  <a:gd name="T35" fmla="*/ 0 h 168"/>
                  <a:gd name="T36" fmla="*/ 0 w 293"/>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3"/>
                  <a:gd name="T58" fmla="*/ 0 h 168"/>
                  <a:gd name="T59" fmla="*/ 293 w 293"/>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3" h="168">
                    <a:moveTo>
                      <a:pt x="0" y="0"/>
                    </a:moveTo>
                    <a:lnTo>
                      <a:pt x="0" y="0"/>
                    </a:lnTo>
                    <a:lnTo>
                      <a:pt x="293" y="0"/>
                    </a:lnTo>
                    <a:lnTo>
                      <a:pt x="293" y="0"/>
                    </a:lnTo>
                    <a:lnTo>
                      <a:pt x="276" y="140"/>
                    </a:lnTo>
                    <a:lnTo>
                      <a:pt x="276" y="140"/>
                    </a:lnTo>
                    <a:lnTo>
                      <a:pt x="275" y="147"/>
                    </a:lnTo>
                    <a:lnTo>
                      <a:pt x="272" y="152"/>
                    </a:lnTo>
                    <a:lnTo>
                      <a:pt x="268" y="156"/>
                    </a:lnTo>
                    <a:lnTo>
                      <a:pt x="262" y="160"/>
                    </a:lnTo>
                    <a:lnTo>
                      <a:pt x="257" y="163"/>
                    </a:lnTo>
                    <a:lnTo>
                      <a:pt x="250" y="166"/>
                    </a:lnTo>
                    <a:lnTo>
                      <a:pt x="245" y="167"/>
                    </a:lnTo>
                    <a:lnTo>
                      <a:pt x="239" y="168"/>
                    </a:lnTo>
                    <a:lnTo>
                      <a:pt x="239" y="168"/>
                    </a:lnTo>
                    <a:lnTo>
                      <a:pt x="0" y="163"/>
                    </a:lnTo>
                    <a:lnTo>
                      <a:pt x="0" y="163"/>
                    </a:lnTo>
                    <a:lnTo>
                      <a:pt x="0" y="0"/>
                    </a:lnTo>
                    <a:lnTo>
                      <a:pt x="0"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99" name="Freeform 28"/>
              <p:cNvSpPr>
                <a:spLocks noChangeArrowheads="1"/>
              </p:cNvSpPr>
              <p:nvPr/>
            </p:nvSpPr>
            <p:spPr bwMode="auto">
              <a:xfrm>
                <a:off x="955675" y="152400"/>
                <a:ext cx="458788" cy="266700"/>
              </a:xfrm>
              <a:custGeom>
                <a:avLst/>
                <a:gdLst>
                  <a:gd name="T0" fmla="*/ 0 w 289"/>
                  <a:gd name="T1" fmla="*/ 0 h 168"/>
                  <a:gd name="T2" fmla="*/ 0 w 289"/>
                  <a:gd name="T3" fmla="*/ 0 h 168"/>
                  <a:gd name="T4" fmla="*/ 289 w 289"/>
                  <a:gd name="T5" fmla="*/ 0 h 168"/>
                  <a:gd name="T6" fmla="*/ 289 w 289"/>
                  <a:gd name="T7" fmla="*/ 0 h 168"/>
                  <a:gd name="T8" fmla="*/ 272 w 289"/>
                  <a:gd name="T9" fmla="*/ 140 h 168"/>
                  <a:gd name="T10" fmla="*/ 272 w 289"/>
                  <a:gd name="T11" fmla="*/ 140 h 168"/>
                  <a:gd name="T12" fmla="*/ 271 w 289"/>
                  <a:gd name="T13" fmla="*/ 147 h 168"/>
                  <a:gd name="T14" fmla="*/ 268 w 289"/>
                  <a:gd name="T15" fmla="*/ 151 h 168"/>
                  <a:gd name="T16" fmla="*/ 264 w 289"/>
                  <a:gd name="T17" fmla="*/ 156 h 168"/>
                  <a:gd name="T18" fmla="*/ 258 w 289"/>
                  <a:gd name="T19" fmla="*/ 160 h 168"/>
                  <a:gd name="T20" fmla="*/ 253 w 289"/>
                  <a:gd name="T21" fmla="*/ 163 h 168"/>
                  <a:gd name="T22" fmla="*/ 248 w 289"/>
                  <a:gd name="T23" fmla="*/ 166 h 168"/>
                  <a:gd name="T24" fmla="*/ 235 w 289"/>
                  <a:gd name="T25" fmla="*/ 168 h 168"/>
                  <a:gd name="T26" fmla="*/ 235 w 289"/>
                  <a:gd name="T27" fmla="*/ 168 h 168"/>
                  <a:gd name="T28" fmla="*/ 0 w 289"/>
                  <a:gd name="T29" fmla="*/ 161 h 168"/>
                  <a:gd name="T30" fmla="*/ 0 w 289"/>
                  <a:gd name="T31" fmla="*/ 161 h 168"/>
                  <a:gd name="T32" fmla="*/ 0 w 289"/>
                  <a:gd name="T33" fmla="*/ 0 h 168"/>
                  <a:gd name="T34" fmla="*/ 0 w 289"/>
                  <a:gd name="T35" fmla="*/ 0 h 1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68"/>
                  <a:gd name="T56" fmla="*/ 289 w 289"/>
                  <a:gd name="T57" fmla="*/ 168 h 1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68">
                    <a:moveTo>
                      <a:pt x="0" y="0"/>
                    </a:moveTo>
                    <a:lnTo>
                      <a:pt x="0" y="0"/>
                    </a:lnTo>
                    <a:lnTo>
                      <a:pt x="289" y="0"/>
                    </a:lnTo>
                    <a:lnTo>
                      <a:pt x="289" y="0"/>
                    </a:lnTo>
                    <a:lnTo>
                      <a:pt x="272" y="140"/>
                    </a:lnTo>
                    <a:lnTo>
                      <a:pt x="272" y="140"/>
                    </a:lnTo>
                    <a:lnTo>
                      <a:pt x="271" y="147"/>
                    </a:lnTo>
                    <a:lnTo>
                      <a:pt x="268" y="151"/>
                    </a:lnTo>
                    <a:lnTo>
                      <a:pt x="264" y="156"/>
                    </a:lnTo>
                    <a:lnTo>
                      <a:pt x="258" y="160"/>
                    </a:lnTo>
                    <a:lnTo>
                      <a:pt x="253" y="163"/>
                    </a:lnTo>
                    <a:lnTo>
                      <a:pt x="248" y="166"/>
                    </a:lnTo>
                    <a:lnTo>
                      <a:pt x="235" y="168"/>
                    </a:lnTo>
                    <a:lnTo>
                      <a:pt x="235" y="168"/>
                    </a:lnTo>
                    <a:lnTo>
                      <a:pt x="0" y="161"/>
                    </a:lnTo>
                    <a:lnTo>
                      <a:pt x="0" y="161"/>
                    </a:lnTo>
                    <a:lnTo>
                      <a:pt x="0" y="0"/>
                    </a:lnTo>
                    <a:lnTo>
                      <a:pt x="0"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00" name="Freeform 29"/>
              <p:cNvSpPr>
                <a:spLocks noChangeArrowheads="1"/>
              </p:cNvSpPr>
              <p:nvPr/>
            </p:nvSpPr>
            <p:spPr bwMode="auto">
              <a:xfrm>
                <a:off x="962025" y="152400"/>
                <a:ext cx="452438" cy="265113"/>
              </a:xfrm>
              <a:custGeom>
                <a:avLst/>
                <a:gdLst>
                  <a:gd name="T0" fmla="*/ 0 w 285"/>
                  <a:gd name="T1" fmla="*/ 0 h 167"/>
                  <a:gd name="T2" fmla="*/ 0 w 285"/>
                  <a:gd name="T3" fmla="*/ 0 h 167"/>
                  <a:gd name="T4" fmla="*/ 285 w 285"/>
                  <a:gd name="T5" fmla="*/ 0 h 167"/>
                  <a:gd name="T6" fmla="*/ 285 w 285"/>
                  <a:gd name="T7" fmla="*/ 0 h 167"/>
                  <a:gd name="T8" fmla="*/ 268 w 285"/>
                  <a:gd name="T9" fmla="*/ 140 h 167"/>
                  <a:gd name="T10" fmla="*/ 268 w 285"/>
                  <a:gd name="T11" fmla="*/ 140 h 167"/>
                  <a:gd name="T12" fmla="*/ 267 w 285"/>
                  <a:gd name="T13" fmla="*/ 147 h 167"/>
                  <a:gd name="T14" fmla="*/ 264 w 285"/>
                  <a:gd name="T15" fmla="*/ 151 h 167"/>
                  <a:gd name="T16" fmla="*/ 260 w 285"/>
                  <a:gd name="T17" fmla="*/ 156 h 167"/>
                  <a:gd name="T18" fmla="*/ 254 w 285"/>
                  <a:gd name="T19" fmla="*/ 160 h 167"/>
                  <a:gd name="T20" fmla="*/ 249 w 285"/>
                  <a:gd name="T21" fmla="*/ 163 h 167"/>
                  <a:gd name="T22" fmla="*/ 244 w 285"/>
                  <a:gd name="T23" fmla="*/ 166 h 167"/>
                  <a:gd name="T24" fmla="*/ 231 w 285"/>
                  <a:gd name="T25" fmla="*/ 167 h 167"/>
                  <a:gd name="T26" fmla="*/ 231 w 285"/>
                  <a:gd name="T27" fmla="*/ 167 h 167"/>
                  <a:gd name="T28" fmla="*/ 0 w 285"/>
                  <a:gd name="T29" fmla="*/ 160 h 167"/>
                  <a:gd name="T30" fmla="*/ 0 w 285"/>
                  <a:gd name="T31" fmla="*/ 160 h 167"/>
                  <a:gd name="T32" fmla="*/ 0 w 285"/>
                  <a:gd name="T33" fmla="*/ 0 h 167"/>
                  <a:gd name="T34" fmla="*/ 0 w 285"/>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5"/>
                  <a:gd name="T55" fmla="*/ 0 h 167"/>
                  <a:gd name="T56" fmla="*/ 285 w 285"/>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5" h="167">
                    <a:moveTo>
                      <a:pt x="0" y="0"/>
                    </a:moveTo>
                    <a:lnTo>
                      <a:pt x="0" y="0"/>
                    </a:lnTo>
                    <a:lnTo>
                      <a:pt x="285" y="0"/>
                    </a:lnTo>
                    <a:lnTo>
                      <a:pt x="285" y="0"/>
                    </a:lnTo>
                    <a:lnTo>
                      <a:pt x="268" y="140"/>
                    </a:lnTo>
                    <a:lnTo>
                      <a:pt x="268" y="140"/>
                    </a:lnTo>
                    <a:lnTo>
                      <a:pt x="267" y="147"/>
                    </a:lnTo>
                    <a:lnTo>
                      <a:pt x="264" y="151"/>
                    </a:lnTo>
                    <a:lnTo>
                      <a:pt x="260" y="156"/>
                    </a:lnTo>
                    <a:lnTo>
                      <a:pt x="254" y="160"/>
                    </a:lnTo>
                    <a:lnTo>
                      <a:pt x="249" y="163"/>
                    </a:lnTo>
                    <a:lnTo>
                      <a:pt x="244" y="166"/>
                    </a:lnTo>
                    <a:lnTo>
                      <a:pt x="231" y="167"/>
                    </a:lnTo>
                    <a:lnTo>
                      <a:pt x="231" y="167"/>
                    </a:lnTo>
                    <a:lnTo>
                      <a:pt x="0" y="160"/>
                    </a:lnTo>
                    <a:lnTo>
                      <a:pt x="0" y="160"/>
                    </a:lnTo>
                    <a:lnTo>
                      <a:pt x="0" y="0"/>
                    </a:lnTo>
                    <a:lnTo>
                      <a:pt x="0"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01" name="Freeform 30"/>
              <p:cNvSpPr>
                <a:spLocks noChangeArrowheads="1"/>
              </p:cNvSpPr>
              <p:nvPr/>
            </p:nvSpPr>
            <p:spPr bwMode="auto">
              <a:xfrm>
                <a:off x="968375" y="152400"/>
                <a:ext cx="446088" cy="265113"/>
              </a:xfrm>
              <a:custGeom>
                <a:avLst/>
                <a:gdLst>
                  <a:gd name="T0" fmla="*/ 0 w 281"/>
                  <a:gd name="T1" fmla="*/ 0 h 167"/>
                  <a:gd name="T2" fmla="*/ 0 w 281"/>
                  <a:gd name="T3" fmla="*/ 0 h 167"/>
                  <a:gd name="T4" fmla="*/ 281 w 281"/>
                  <a:gd name="T5" fmla="*/ 0 h 167"/>
                  <a:gd name="T6" fmla="*/ 281 w 281"/>
                  <a:gd name="T7" fmla="*/ 0 h 167"/>
                  <a:gd name="T8" fmla="*/ 264 w 281"/>
                  <a:gd name="T9" fmla="*/ 140 h 167"/>
                  <a:gd name="T10" fmla="*/ 264 w 281"/>
                  <a:gd name="T11" fmla="*/ 140 h 167"/>
                  <a:gd name="T12" fmla="*/ 263 w 281"/>
                  <a:gd name="T13" fmla="*/ 145 h 167"/>
                  <a:gd name="T14" fmla="*/ 260 w 281"/>
                  <a:gd name="T15" fmla="*/ 151 h 167"/>
                  <a:gd name="T16" fmla="*/ 256 w 281"/>
                  <a:gd name="T17" fmla="*/ 156 h 167"/>
                  <a:gd name="T18" fmla="*/ 250 w 281"/>
                  <a:gd name="T19" fmla="*/ 160 h 167"/>
                  <a:gd name="T20" fmla="*/ 245 w 281"/>
                  <a:gd name="T21" fmla="*/ 163 h 167"/>
                  <a:gd name="T22" fmla="*/ 240 w 281"/>
                  <a:gd name="T23" fmla="*/ 166 h 167"/>
                  <a:gd name="T24" fmla="*/ 229 w 281"/>
                  <a:gd name="T25" fmla="*/ 167 h 167"/>
                  <a:gd name="T26" fmla="*/ 229 w 281"/>
                  <a:gd name="T27" fmla="*/ 167 h 167"/>
                  <a:gd name="T28" fmla="*/ 0 w 281"/>
                  <a:gd name="T29" fmla="*/ 159 h 167"/>
                  <a:gd name="T30" fmla="*/ 0 w 281"/>
                  <a:gd name="T31" fmla="*/ 159 h 167"/>
                  <a:gd name="T32" fmla="*/ 0 w 281"/>
                  <a:gd name="T33" fmla="*/ 0 h 167"/>
                  <a:gd name="T34" fmla="*/ 0 w 281"/>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1"/>
                  <a:gd name="T55" fmla="*/ 0 h 167"/>
                  <a:gd name="T56" fmla="*/ 281 w 281"/>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1" h="167">
                    <a:moveTo>
                      <a:pt x="0" y="0"/>
                    </a:moveTo>
                    <a:lnTo>
                      <a:pt x="0" y="0"/>
                    </a:lnTo>
                    <a:lnTo>
                      <a:pt x="281" y="0"/>
                    </a:lnTo>
                    <a:lnTo>
                      <a:pt x="281" y="0"/>
                    </a:lnTo>
                    <a:lnTo>
                      <a:pt x="264" y="140"/>
                    </a:lnTo>
                    <a:lnTo>
                      <a:pt x="264" y="140"/>
                    </a:lnTo>
                    <a:lnTo>
                      <a:pt x="263" y="145"/>
                    </a:lnTo>
                    <a:lnTo>
                      <a:pt x="260" y="151"/>
                    </a:lnTo>
                    <a:lnTo>
                      <a:pt x="256" y="156"/>
                    </a:lnTo>
                    <a:lnTo>
                      <a:pt x="250" y="160"/>
                    </a:lnTo>
                    <a:lnTo>
                      <a:pt x="245" y="163"/>
                    </a:lnTo>
                    <a:lnTo>
                      <a:pt x="240" y="166"/>
                    </a:lnTo>
                    <a:lnTo>
                      <a:pt x="229" y="167"/>
                    </a:lnTo>
                    <a:lnTo>
                      <a:pt x="229" y="167"/>
                    </a:lnTo>
                    <a:lnTo>
                      <a:pt x="0" y="159"/>
                    </a:lnTo>
                    <a:lnTo>
                      <a:pt x="0" y="159"/>
                    </a:lnTo>
                    <a:lnTo>
                      <a:pt x="0" y="0"/>
                    </a:lnTo>
                    <a:lnTo>
                      <a:pt x="0"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02" name="Freeform 31"/>
              <p:cNvSpPr>
                <a:spLocks noChangeArrowheads="1"/>
              </p:cNvSpPr>
              <p:nvPr/>
            </p:nvSpPr>
            <p:spPr bwMode="auto">
              <a:xfrm>
                <a:off x="973137" y="152400"/>
                <a:ext cx="441325" cy="265113"/>
              </a:xfrm>
              <a:custGeom>
                <a:avLst/>
                <a:gdLst>
                  <a:gd name="T0" fmla="*/ 1 w 278"/>
                  <a:gd name="T1" fmla="*/ 0 h 167"/>
                  <a:gd name="T2" fmla="*/ 1 w 278"/>
                  <a:gd name="T3" fmla="*/ 0 h 167"/>
                  <a:gd name="T4" fmla="*/ 278 w 278"/>
                  <a:gd name="T5" fmla="*/ 0 h 167"/>
                  <a:gd name="T6" fmla="*/ 278 w 278"/>
                  <a:gd name="T7" fmla="*/ 0 h 167"/>
                  <a:gd name="T8" fmla="*/ 261 w 278"/>
                  <a:gd name="T9" fmla="*/ 140 h 167"/>
                  <a:gd name="T10" fmla="*/ 261 w 278"/>
                  <a:gd name="T11" fmla="*/ 140 h 167"/>
                  <a:gd name="T12" fmla="*/ 260 w 278"/>
                  <a:gd name="T13" fmla="*/ 145 h 167"/>
                  <a:gd name="T14" fmla="*/ 257 w 278"/>
                  <a:gd name="T15" fmla="*/ 151 h 167"/>
                  <a:gd name="T16" fmla="*/ 253 w 278"/>
                  <a:gd name="T17" fmla="*/ 156 h 167"/>
                  <a:gd name="T18" fmla="*/ 247 w 278"/>
                  <a:gd name="T19" fmla="*/ 159 h 167"/>
                  <a:gd name="T20" fmla="*/ 242 w 278"/>
                  <a:gd name="T21" fmla="*/ 163 h 167"/>
                  <a:gd name="T22" fmla="*/ 237 w 278"/>
                  <a:gd name="T23" fmla="*/ 166 h 167"/>
                  <a:gd name="T24" fmla="*/ 226 w 278"/>
                  <a:gd name="T25" fmla="*/ 167 h 167"/>
                  <a:gd name="T26" fmla="*/ 226 w 278"/>
                  <a:gd name="T27" fmla="*/ 167 h 167"/>
                  <a:gd name="T28" fmla="*/ 0 w 278"/>
                  <a:gd name="T29" fmla="*/ 157 h 167"/>
                  <a:gd name="T30" fmla="*/ 0 w 278"/>
                  <a:gd name="T31" fmla="*/ 157 h 167"/>
                  <a:gd name="T32" fmla="*/ 1 w 278"/>
                  <a:gd name="T33" fmla="*/ 0 h 167"/>
                  <a:gd name="T34" fmla="*/ 1 w 278"/>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8"/>
                  <a:gd name="T55" fmla="*/ 0 h 167"/>
                  <a:gd name="T56" fmla="*/ 278 w 278"/>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8" h="167">
                    <a:moveTo>
                      <a:pt x="1" y="0"/>
                    </a:moveTo>
                    <a:lnTo>
                      <a:pt x="1" y="0"/>
                    </a:lnTo>
                    <a:lnTo>
                      <a:pt x="278" y="0"/>
                    </a:lnTo>
                    <a:lnTo>
                      <a:pt x="278" y="0"/>
                    </a:lnTo>
                    <a:lnTo>
                      <a:pt x="261" y="140"/>
                    </a:lnTo>
                    <a:lnTo>
                      <a:pt x="261" y="140"/>
                    </a:lnTo>
                    <a:lnTo>
                      <a:pt x="260" y="145"/>
                    </a:lnTo>
                    <a:lnTo>
                      <a:pt x="257" y="151"/>
                    </a:lnTo>
                    <a:lnTo>
                      <a:pt x="253" y="156"/>
                    </a:lnTo>
                    <a:lnTo>
                      <a:pt x="247" y="159"/>
                    </a:lnTo>
                    <a:lnTo>
                      <a:pt x="242" y="163"/>
                    </a:lnTo>
                    <a:lnTo>
                      <a:pt x="237" y="166"/>
                    </a:lnTo>
                    <a:lnTo>
                      <a:pt x="226" y="167"/>
                    </a:lnTo>
                    <a:lnTo>
                      <a:pt x="226" y="167"/>
                    </a:lnTo>
                    <a:lnTo>
                      <a:pt x="0" y="157"/>
                    </a:lnTo>
                    <a:lnTo>
                      <a:pt x="0" y="157"/>
                    </a:lnTo>
                    <a:lnTo>
                      <a:pt x="1" y="0"/>
                    </a:lnTo>
                    <a:lnTo>
                      <a:pt x="1"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03" name="Freeform 32"/>
              <p:cNvSpPr>
                <a:spLocks noChangeArrowheads="1"/>
              </p:cNvSpPr>
              <p:nvPr/>
            </p:nvSpPr>
            <p:spPr bwMode="auto">
              <a:xfrm>
                <a:off x="979487" y="152400"/>
                <a:ext cx="434975" cy="265113"/>
              </a:xfrm>
              <a:custGeom>
                <a:avLst/>
                <a:gdLst>
                  <a:gd name="T0" fmla="*/ 1 w 274"/>
                  <a:gd name="T1" fmla="*/ 0 h 167"/>
                  <a:gd name="T2" fmla="*/ 1 w 274"/>
                  <a:gd name="T3" fmla="*/ 0 h 167"/>
                  <a:gd name="T4" fmla="*/ 274 w 274"/>
                  <a:gd name="T5" fmla="*/ 0 h 167"/>
                  <a:gd name="T6" fmla="*/ 274 w 274"/>
                  <a:gd name="T7" fmla="*/ 0 h 167"/>
                  <a:gd name="T8" fmla="*/ 257 w 274"/>
                  <a:gd name="T9" fmla="*/ 140 h 167"/>
                  <a:gd name="T10" fmla="*/ 257 w 274"/>
                  <a:gd name="T11" fmla="*/ 140 h 167"/>
                  <a:gd name="T12" fmla="*/ 256 w 274"/>
                  <a:gd name="T13" fmla="*/ 145 h 167"/>
                  <a:gd name="T14" fmla="*/ 253 w 274"/>
                  <a:gd name="T15" fmla="*/ 151 h 167"/>
                  <a:gd name="T16" fmla="*/ 249 w 274"/>
                  <a:gd name="T17" fmla="*/ 156 h 167"/>
                  <a:gd name="T18" fmla="*/ 245 w 274"/>
                  <a:gd name="T19" fmla="*/ 159 h 167"/>
                  <a:gd name="T20" fmla="*/ 239 w 274"/>
                  <a:gd name="T21" fmla="*/ 163 h 167"/>
                  <a:gd name="T22" fmla="*/ 233 w 274"/>
                  <a:gd name="T23" fmla="*/ 164 h 167"/>
                  <a:gd name="T24" fmla="*/ 222 w 274"/>
                  <a:gd name="T25" fmla="*/ 167 h 167"/>
                  <a:gd name="T26" fmla="*/ 222 w 274"/>
                  <a:gd name="T27" fmla="*/ 167 h 167"/>
                  <a:gd name="T28" fmla="*/ 0 w 274"/>
                  <a:gd name="T29" fmla="*/ 156 h 167"/>
                  <a:gd name="T30" fmla="*/ 0 w 274"/>
                  <a:gd name="T31" fmla="*/ 156 h 167"/>
                  <a:gd name="T32" fmla="*/ 1 w 274"/>
                  <a:gd name="T33" fmla="*/ 0 h 167"/>
                  <a:gd name="T34" fmla="*/ 1 w 274"/>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4"/>
                  <a:gd name="T55" fmla="*/ 0 h 167"/>
                  <a:gd name="T56" fmla="*/ 274 w 274"/>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4" h="167">
                    <a:moveTo>
                      <a:pt x="1" y="0"/>
                    </a:moveTo>
                    <a:lnTo>
                      <a:pt x="1" y="0"/>
                    </a:lnTo>
                    <a:lnTo>
                      <a:pt x="274" y="0"/>
                    </a:lnTo>
                    <a:lnTo>
                      <a:pt x="274" y="0"/>
                    </a:lnTo>
                    <a:lnTo>
                      <a:pt x="257" y="140"/>
                    </a:lnTo>
                    <a:lnTo>
                      <a:pt x="257" y="140"/>
                    </a:lnTo>
                    <a:lnTo>
                      <a:pt x="256" y="145"/>
                    </a:lnTo>
                    <a:lnTo>
                      <a:pt x="253" y="151"/>
                    </a:lnTo>
                    <a:lnTo>
                      <a:pt x="249" y="156"/>
                    </a:lnTo>
                    <a:lnTo>
                      <a:pt x="245" y="159"/>
                    </a:lnTo>
                    <a:lnTo>
                      <a:pt x="239" y="163"/>
                    </a:lnTo>
                    <a:lnTo>
                      <a:pt x="233" y="164"/>
                    </a:lnTo>
                    <a:lnTo>
                      <a:pt x="222" y="167"/>
                    </a:lnTo>
                    <a:lnTo>
                      <a:pt x="222" y="167"/>
                    </a:lnTo>
                    <a:lnTo>
                      <a:pt x="0" y="156"/>
                    </a:lnTo>
                    <a:lnTo>
                      <a:pt x="0" y="156"/>
                    </a:lnTo>
                    <a:lnTo>
                      <a:pt x="1" y="0"/>
                    </a:lnTo>
                    <a:lnTo>
                      <a:pt x="1"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04" name="Freeform 33"/>
              <p:cNvSpPr>
                <a:spLocks noChangeArrowheads="1"/>
              </p:cNvSpPr>
              <p:nvPr/>
            </p:nvSpPr>
            <p:spPr bwMode="auto">
              <a:xfrm>
                <a:off x="985837" y="152400"/>
                <a:ext cx="428625" cy="265113"/>
              </a:xfrm>
              <a:custGeom>
                <a:avLst/>
                <a:gdLst>
                  <a:gd name="T0" fmla="*/ 0 w 270"/>
                  <a:gd name="T1" fmla="*/ 0 h 167"/>
                  <a:gd name="T2" fmla="*/ 0 w 270"/>
                  <a:gd name="T3" fmla="*/ 0 h 167"/>
                  <a:gd name="T4" fmla="*/ 270 w 270"/>
                  <a:gd name="T5" fmla="*/ 0 h 167"/>
                  <a:gd name="T6" fmla="*/ 270 w 270"/>
                  <a:gd name="T7" fmla="*/ 0 h 167"/>
                  <a:gd name="T8" fmla="*/ 253 w 270"/>
                  <a:gd name="T9" fmla="*/ 140 h 167"/>
                  <a:gd name="T10" fmla="*/ 253 w 270"/>
                  <a:gd name="T11" fmla="*/ 140 h 167"/>
                  <a:gd name="T12" fmla="*/ 252 w 270"/>
                  <a:gd name="T13" fmla="*/ 145 h 167"/>
                  <a:gd name="T14" fmla="*/ 249 w 270"/>
                  <a:gd name="T15" fmla="*/ 151 h 167"/>
                  <a:gd name="T16" fmla="*/ 245 w 270"/>
                  <a:gd name="T17" fmla="*/ 155 h 167"/>
                  <a:gd name="T18" fmla="*/ 241 w 270"/>
                  <a:gd name="T19" fmla="*/ 159 h 167"/>
                  <a:gd name="T20" fmla="*/ 235 w 270"/>
                  <a:gd name="T21" fmla="*/ 163 h 167"/>
                  <a:gd name="T22" fmla="*/ 230 w 270"/>
                  <a:gd name="T23" fmla="*/ 164 h 167"/>
                  <a:gd name="T24" fmla="*/ 219 w 270"/>
                  <a:gd name="T25" fmla="*/ 167 h 167"/>
                  <a:gd name="T26" fmla="*/ 219 w 270"/>
                  <a:gd name="T27" fmla="*/ 167 h 167"/>
                  <a:gd name="T28" fmla="*/ 0 w 270"/>
                  <a:gd name="T29" fmla="*/ 156 h 167"/>
                  <a:gd name="T30" fmla="*/ 0 w 270"/>
                  <a:gd name="T31" fmla="*/ 156 h 167"/>
                  <a:gd name="T32" fmla="*/ 0 w 270"/>
                  <a:gd name="T33" fmla="*/ 0 h 167"/>
                  <a:gd name="T34" fmla="*/ 0 w 270"/>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0"/>
                  <a:gd name="T55" fmla="*/ 0 h 167"/>
                  <a:gd name="T56" fmla="*/ 270 w 270"/>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0" h="167">
                    <a:moveTo>
                      <a:pt x="0" y="0"/>
                    </a:moveTo>
                    <a:lnTo>
                      <a:pt x="0" y="0"/>
                    </a:lnTo>
                    <a:lnTo>
                      <a:pt x="270" y="0"/>
                    </a:lnTo>
                    <a:lnTo>
                      <a:pt x="270" y="0"/>
                    </a:lnTo>
                    <a:lnTo>
                      <a:pt x="253" y="140"/>
                    </a:lnTo>
                    <a:lnTo>
                      <a:pt x="253" y="140"/>
                    </a:lnTo>
                    <a:lnTo>
                      <a:pt x="252" y="145"/>
                    </a:lnTo>
                    <a:lnTo>
                      <a:pt x="249" y="151"/>
                    </a:lnTo>
                    <a:lnTo>
                      <a:pt x="245" y="155"/>
                    </a:lnTo>
                    <a:lnTo>
                      <a:pt x="241" y="159"/>
                    </a:lnTo>
                    <a:lnTo>
                      <a:pt x="235" y="163"/>
                    </a:lnTo>
                    <a:lnTo>
                      <a:pt x="230" y="164"/>
                    </a:lnTo>
                    <a:lnTo>
                      <a:pt x="219" y="167"/>
                    </a:lnTo>
                    <a:lnTo>
                      <a:pt x="219" y="167"/>
                    </a:lnTo>
                    <a:lnTo>
                      <a:pt x="0" y="156"/>
                    </a:lnTo>
                    <a:lnTo>
                      <a:pt x="0" y="156"/>
                    </a:lnTo>
                    <a:lnTo>
                      <a:pt x="0" y="0"/>
                    </a:lnTo>
                    <a:lnTo>
                      <a:pt x="0"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05" name="Freeform 34"/>
              <p:cNvSpPr>
                <a:spLocks noChangeArrowheads="1"/>
              </p:cNvSpPr>
              <p:nvPr/>
            </p:nvSpPr>
            <p:spPr bwMode="auto">
              <a:xfrm>
                <a:off x="992187" y="152400"/>
                <a:ext cx="422275" cy="265113"/>
              </a:xfrm>
              <a:custGeom>
                <a:avLst/>
                <a:gdLst>
                  <a:gd name="T0" fmla="*/ 0 w 266"/>
                  <a:gd name="T1" fmla="*/ 0 h 167"/>
                  <a:gd name="T2" fmla="*/ 0 w 266"/>
                  <a:gd name="T3" fmla="*/ 0 h 167"/>
                  <a:gd name="T4" fmla="*/ 266 w 266"/>
                  <a:gd name="T5" fmla="*/ 0 h 167"/>
                  <a:gd name="T6" fmla="*/ 266 w 266"/>
                  <a:gd name="T7" fmla="*/ 0 h 167"/>
                  <a:gd name="T8" fmla="*/ 249 w 266"/>
                  <a:gd name="T9" fmla="*/ 140 h 167"/>
                  <a:gd name="T10" fmla="*/ 249 w 266"/>
                  <a:gd name="T11" fmla="*/ 140 h 167"/>
                  <a:gd name="T12" fmla="*/ 248 w 266"/>
                  <a:gd name="T13" fmla="*/ 145 h 167"/>
                  <a:gd name="T14" fmla="*/ 245 w 266"/>
                  <a:gd name="T15" fmla="*/ 151 h 167"/>
                  <a:gd name="T16" fmla="*/ 241 w 266"/>
                  <a:gd name="T17" fmla="*/ 155 h 167"/>
                  <a:gd name="T18" fmla="*/ 237 w 266"/>
                  <a:gd name="T19" fmla="*/ 159 h 167"/>
                  <a:gd name="T20" fmla="*/ 226 w 266"/>
                  <a:gd name="T21" fmla="*/ 164 h 167"/>
                  <a:gd name="T22" fmla="*/ 215 w 266"/>
                  <a:gd name="T23" fmla="*/ 167 h 167"/>
                  <a:gd name="T24" fmla="*/ 215 w 266"/>
                  <a:gd name="T25" fmla="*/ 167 h 167"/>
                  <a:gd name="T26" fmla="*/ 0 w 266"/>
                  <a:gd name="T27" fmla="*/ 155 h 167"/>
                  <a:gd name="T28" fmla="*/ 0 w 266"/>
                  <a:gd name="T29" fmla="*/ 155 h 167"/>
                  <a:gd name="T30" fmla="*/ 0 w 266"/>
                  <a:gd name="T31" fmla="*/ 0 h 167"/>
                  <a:gd name="T32" fmla="*/ 0 w 266"/>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6"/>
                  <a:gd name="T52" fmla="*/ 0 h 167"/>
                  <a:gd name="T53" fmla="*/ 266 w 266"/>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6" h="167">
                    <a:moveTo>
                      <a:pt x="0" y="0"/>
                    </a:moveTo>
                    <a:lnTo>
                      <a:pt x="0" y="0"/>
                    </a:lnTo>
                    <a:lnTo>
                      <a:pt x="266" y="0"/>
                    </a:lnTo>
                    <a:lnTo>
                      <a:pt x="266" y="0"/>
                    </a:lnTo>
                    <a:lnTo>
                      <a:pt x="249" y="140"/>
                    </a:lnTo>
                    <a:lnTo>
                      <a:pt x="249" y="140"/>
                    </a:lnTo>
                    <a:lnTo>
                      <a:pt x="248" y="145"/>
                    </a:lnTo>
                    <a:lnTo>
                      <a:pt x="245" y="151"/>
                    </a:lnTo>
                    <a:lnTo>
                      <a:pt x="241" y="155"/>
                    </a:lnTo>
                    <a:lnTo>
                      <a:pt x="237" y="159"/>
                    </a:lnTo>
                    <a:lnTo>
                      <a:pt x="226" y="164"/>
                    </a:lnTo>
                    <a:lnTo>
                      <a:pt x="215" y="167"/>
                    </a:lnTo>
                    <a:lnTo>
                      <a:pt x="215" y="167"/>
                    </a:lnTo>
                    <a:lnTo>
                      <a:pt x="0" y="155"/>
                    </a:lnTo>
                    <a:lnTo>
                      <a:pt x="0" y="155"/>
                    </a:lnTo>
                    <a:lnTo>
                      <a:pt x="0" y="0"/>
                    </a:lnTo>
                    <a:lnTo>
                      <a:pt x="0"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06" name="Freeform 35"/>
              <p:cNvSpPr>
                <a:spLocks noChangeArrowheads="1"/>
              </p:cNvSpPr>
              <p:nvPr/>
            </p:nvSpPr>
            <p:spPr bwMode="auto">
              <a:xfrm>
                <a:off x="995362" y="152400"/>
                <a:ext cx="419100" cy="265113"/>
              </a:xfrm>
              <a:custGeom>
                <a:avLst/>
                <a:gdLst>
                  <a:gd name="T0" fmla="*/ 2 w 264"/>
                  <a:gd name="T1" fmla="*/ 0 h 167"/>
                  <a:gd name="T2" fmla="*/ 2 w 264"/>
                  <a:gd name="T3" fmla="*/ 0 h 167"/>
                  <a:gd name="T4" fmla="*/ 264 w 264"/>
                  <a:gd name="T5" fmla="*/ 0 h 167"/>
                  <a:gd name="T6" fmla="*/ 264 w 264"/>
                  <a:gd name="T7" fmla="*/ 0 h 167"/>
                  <a:gd name="T8" fmla="*/ 247 w 264"/>
                  <a:gd name="T9" fmla="*/ 140 h 167"/>
                  <a:gd name="T10" fmla="*/ 247 w 264"/>
                  <a:gd name="T11" fmla="*/ 140 h 167"/>
                  <a:gd name="T12" fmla="*/ 246 w 264"/>
                  <a:gd name="T13" fmla="*/ 145 h 167"/>
                  <a:gd name="T14" fmla="*/ 243 w 264"/>
                  <a:gd name="T15" fmla="*/ 151 h 167"/>
                  <a:gd name="T16" fmla="*/ 239 w 264"/>
                  <a:gd name="T17" fmla="*/ 155 h 167"/>
                  <a:gd name="T18" fmla="*/ 235 w 264"/>
                  <a:gd name="T19" fmla="*/ 159 h 167"/>
                  <a:gd name="T20" fmla="*/ 224 w 264"/>
                  <a:gd name="T21" fmla="*/ 164 h 167"/>
                  <a:gd name="T22" fmla="*/ 213 w 264"/>
                  <a:gd name="T23" fmla="*/ 167 h 167"/>
                  <a:gd name="T24" fmla="*/ 213 w 264"/>
                  <a:gd name="T25" fmla="*/ 167 h 167"/>
                  <a:gd name="T26" fmla="*/ 0 w 264"/>
                  <a:gd name="T27" fmla="*/ 153 h 167"/>
                  <a:gd name="T28" fmla="*/ 0 w 264"/>
                  <a:gd name="T29" fmla="*/ 153 h 167"/>
                  <a:gd name="T30" fmla="*/ 2 w 264"/>
                  <a:gd name="T31" fmla="*/ 0 h 167"/>
                  <a:gd name="T32" fmla="*/ 2 w 264"/>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4"/>
                  <a:gd name="T52" fmla="*/ 0 h 167"/>
                  <a:gd name="T53" fmla="*/ 264 w 264"/>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4" h="167">
                    <a:moveTo>
                      <a:pt x="2" y="0"/>
                    </a:moveTo>
                    <a:lnTo>
                      <a:pt x="2" y="0"/>
                    </a:lnTo>
                    <a:lnTo>
                      <a:pt x="264" y="0"/>
                    </a:lnTo>
                    <a:lnTo>
                      <a:pt x="264" y="0"/>
                    </a:lnTo>
                    <a:lnTo>
                      <a:pt x="247" y="140"/>
                    </a:lnTo>
                    <a:lnTo>
                      <a:pt x="247" y="140"/>
                    </a:lnTo>
                    <a:lnTo>
                      <a:pt x="246" y="145"/>
                    </a:lnTo>
                    <a:lnTo>
                      <a:pt x="243" y="151"/>
                    </a:lnTo>
                    <a:lnTo>
                      <a:pt x="239" y="155"/>
                    </a:lnTo>
                    <a:lnTo>
                      <a:pt x="235" y="159"/>
                    </a:lnTo>
                    <a:lnTo>
                      <a:pt x="224" y="164"/>
                    </a:lnTo>
                    <a:lnTo>
                      <a:pt x="213" y="167"/>
                    </a:lnTo>
                    <a:lnTo>
                      <a:pt x="213" y="167"/>
                    </a:lnTo>
                    <a:lnTo>
                      <a:pt x="0" y="153"/>
                    </a:lnTo>
                    <a:lnTo>
                      <a:pt x="0" y="153"/>
                    </a:lnTo>
                    <a:lnTo>
                      <a:pt x="2" y="0"/>
                    </a:lnTo>
                    <a:lnTo>
                      <a:pt x="2"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07" name="Freeform 36"/>
              <p:cNvSpPr>
                <a:spLocks noChangeArrowheads="1"/>
              </p:cNvSpPr>
              <p:nvPr/>
            </p:nvSpPr>
            <p:spPr bwMode="auto">
              <a:xfrm>
                <a:off x="1001712" y="152400"/>
                <a:ext cx="412750" cy="265113"/>
              </a:xfrm>
              <a:custGeom>
                <a:avLst/>
                <a:gdLst>
                  <a:gd name="T0" fmla="*/ 2 w 260"/>
                  <a:gd name="T1" fmla="*/ 0 h 167"/>
                  <a:gd name="T2" fmla="*/ 2 w 260"/>
                  <a:gd name="T3" fmla="*/ 0 h 167"/>
                  <a:gd name="T4" fmla="*/ 260 w 260"/>
                  <a:gd name="T5" fmla="*/ 0 h 167"/>
                  <a:gd name="T6" fmla="*/ 260 w 260"/>
                  <a:gd name="T7" fmla="*/ 0 h 167"/>
                  <a:gd name="T8" fmla="*/ 243 w 260"/>
                  <a:gd name="T9" fmla="*/ 140 h 167"/>
                  <a:gd name="T10" fmla="*/ 243 w 260"/>
                  <a:gd name="T11" fmla="*/ 140 h 167"/>
                  <a:gd name="T12" fmla="*/ 242 w 260"/>
                  <a:gd name="T13" fmla="*/ 145 h 167"/>
                  <a:gd name="T14" fmla="*/ 239 w 260"/>
                  <a:gd name="T15" fmla="*/ 151 h 167"/>
                  <a:gd name="T16" fmla="*/ 235 w 260"/>
                  <a:gd name="T17" fmla="*/ 155 h 167"/>
                  <a:gd name="T18" fmla="*/ 231 w 260"/>
                  <a:gd name="T19" fmla="*/ 159 h 167"/>
                  <a:gd name="T20" fmla="*/ 220 w 260"/>
                  <a:gd name="T21" fmla="*/ 164 h 167"/>
                  <a:gd name="T22" fmla="*/ 209 w 260"/>
                  <a:gd name="T23" fmla="*/ 167 h 167"/>
                  <a:gd name="T24" fmla="*/ 209 w 260"/>
                  <a:gd name="T25" fmla="*/ 167 h 167"/>
                  <a:gd name="T26" fmla="*/ 0 w 260"/>
                  <a:gd name="T27" fmla="*/ 152 h 167"/>
                  <a:gd name="T28" fmla="*/ 0 w 260"/>
                  <a:gd name="T29" fmla="*/ 152 h 167"/>
                  <a:gd name="T30" fmla="*/ 2 w 260"/>
                  <a:gd name="T31" fmla="*/ 0 h 167"/>
                  <a:gd name="T32" fmla="*/ 2 w 260"/>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0"/>
                  <a:gd name="T52" fmla="*/ 0 h 167"/>
                  <a:gd name="T53" fmla="*/ 260 w 260"/>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0" h="167">
                    <a:moveTo>
                      <a:pt x="2" y="0"/>
                    </a:moveTo>
                    <a:lnTo>
                      <a:pt x="2" y="0"/>
                    </a:lnTo>
                    <a:lnTo>
                      <a:pt x="260" y="0"/>
                    </a:lnTo>
                    <a:lnTo>
                      <a:pt x="260" y="0"/>
                    </a:lnTo>
                    <a:lnTo>
                      <a:pt x="243" y="140"/>
                    </a:lnTo>
                    <a:lnTo>
                      <a:pt x="243" y="140"/>
                    </a:lnTo>
                    <a:lnTo>
                      <a:pt x="242" y="145"/>
                    </a:lnTo>
                    <a:lnTo>
                      <a:pt x="239" y="151"/>
                    </a:lnTo>
                    <a:lnTo>
                      <a:pt x="235" y="155"/>
                    </a:lnTo>
                    <a:lnTo>
                      <a:pt x="231" y="159"/>
                    </a:lnTo>
                    <a:lnTo>
                      <a:pt x="220" y="164"/>
                    </a:lnTo>
                    <a:lnTo>
                      <a:pt x="209" y="167"/>
                    </a:lnTo>
                    <a:lnTo>
                      <a:pt x="209" y="167"/>
                    </a:lnTo>
                    <a:lnTo>
                      <a:pt x="0" y="152"/>
                    </a:lnTo>
                    <a:lnTo>
                      <a:pt x="0" y="152"/>
                    </a:lnTo>
                    <a:lnTo>
                      <a:pt x="2" y="0"/>
                    </a:lnTo>
                    <a:lnTo>
                      <a:pt x="2"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08" name="Freeform 37"/>
              <p:cNvSpPr>
                <a:spLocks noChangeArrowheads="1"/>
              </p:cNvSpPr>
              <p:nvPr/>
            </p:nvSpPr>
            <p:spPr bwMode="auto">
              <a:xfrm>
                <a:off x="1009650" y="152400"/>
                <a:ext cx="404813" cy="265113"/>
              </a:xfrm>
              <a:custGeom>
                <a:avLst/>
                <a:gdLst>
                  <a:gd name="T0" fmla="*/ 1 w 255"/>
                  <a:gd name="T1" fmla="*/ 0 h 167"/>
                  <a:gd name="T2" fmla="*/ 1 w 255"/>
                  <a:gd name="T3" fmla="*/ 0 h 167"/>
                  <a:gd name="T4" fmla="*/ 255 w 255"/>
                  <a:gd name="T5" fmla="*/ 0 h 167"/>
                  <a:gd name="T6" fmla="*/ 255 w 255"/>
                  <a:gd name="T7" fmla="*/ 0 h 167"/>
                  <a:gd name="T8" fmla="*/ 238 w 255"/>
                  <a:gd name="T9" fmla="*/ 140 h 167"/>
                  <a:gd name="T10" fmla="*/ 238 w 255"/>
                  <a:gd name="T11" fmla="*/ 140 h 167"/>
                  <a:gd name="T12" fmla="*/ 237 w 255"/>
                  <a:gd name="T13" fmla="*/ 145 h 167"/>
                  <a:gd name="T14" fmla="*/ 234 w 255"/>
                  <a:gd name="T15" fmla="*/ 151 h 167"/>
                  <a:gd name="T16" fmla="*/ 230 w 255"/>
                  <a:gd name="T17" fmla="*/ 155 h 167"/>
                  <a:gd name="T18" fmla="*/ 226 w 255"/>
                  <a:gd name="T19" fmla="*/ 159 h 167"/>
                  <a:gd name="T20" fmla="*/ 215 w 255"/>
                  <a:gd name="T21" fmla="*/ 164 h 167"/>
                  <a:gd name="T22" fmla="*/ 205 w 255"/>
                  <a:gd name="T23" fmla="*/ 167 h 167"/>
                  <a:gd name="T24" fmla="*/ 205 w 255"/>
                  <a:gd name="T25" fmla="*/ 167 h 167"/>
                  <a:gd name="T26" fmla="*/ 0 w 255"/>
                  <a:gd name="T27" fmla="*/ 151 h 167"/>
                  <a:gd name="T28" fmla="*/ 0 w 255"/>
                  <a:gd name="T29" fmla="*/ 151 h 167"/>
                  <a:gd name="T30" fmla="*/ 1 w 255"/>
                  <a:gd name="T31" fmla="*/ 0 h 167"/>
                  <a:gd name="T32" fmla="*/ 1 w 255"/>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5"/>
                  <a:gd name="T52" fmla="*/ 0 h 167"/>
                  <a:gd name="T53" fmla="*/ 255 w 255"/>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5" h="167">
                    <a:moveTo>
                      <a:pt x="1" y="0"/>
                    </a:moveTo>
                    <a:lnTo>
                      <a:pt x="1" y="0"/>
                    </a:lnTo>
                    <a:lnTo>
                      <a:pt x="255" y="0"/>
                    </a:lnTo>
                    <a:lnTo>
                      <a:pt x="255" y="0"/>
                    </a:lnTo>
                    <a:lnTo>
                      <a:pt x="238" y="140"/>
                    </a:lnTo>
                    <a:lnTo>
                      <a:pt x="238" y="140"/>
                    </a:lnTo>
                    <a:lnTo>
                      <a:pt x="237" y="145"/>
                    </a:lnTo>
                    <a:lnTo>
                      <a:pt x="234" y="151"/>
                    </a:lnTo>
                    <a:lnTo>
                      <a:pt x="230" y="155"/>
                    </a:lnTo>
                    <a:lnTo>
                      <a:pt x="226" y="159"/>
                    </a:lnTo>
                    <a:lnTo>
                      <a:pt x="215" y="164"/>
                    </a:lnTo>
                    <a:lnTo>
                      <a:pt x="205" y="167"/>
                    </a:lnTo>
                    <a:lnTo>
                      <a:pt x="205" y="167"/>
                    </a:lnTo>
                    <a:lnTo>
                      <a:pt x="0" y="151"/>
                    </a:lnTo>
                    <a:lnTo>
                      <a:pt x="0" y="151"/>
                    </a:lnTo>
                    <a:lnTo>
                      <a:pt x="1" y="0"/>
                    </a:lnTo>
                    <a:lnTo>
                      <a:pt x="1"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09" name="Freeform 38"/>
              <p:cNvSpPr>
                <a:spLocks noChangeArrowheads="1"/>
              </p:cNvSpPr>
              <p:nvPr/>
            </p:nvSpPr>
            <p:spPr bwMode="auto">
              <a:xfrm>
                <a:off x="1016000" y="152400"/>
                <a:ext cx="398463" cy="265113"/>
              </a:xfrm>
              <a:custGeom>
                <a:avLst/>
                <a:gdLst>
                  <a:gd name="T0" fmla="*/ 1 w 251"/>
                  <a:gd name="T1" fmla="*/ 0 h 167"/>
                  <a:gd name="T2" fmla="*/ 1 w 251"/>
                  <a:gd name="T3" fmla="*/ 0 h 167"/>
                  <a:gd name="T4" fmla="*/ 251 w 251"/>
                  <a:gd name="T5" fmla="*/ 0 h 167"/>
                  <a:gd name="T6" fmla="*/ 251 w 251"/>
                  <a:gd name="T7" fmla="*/ 0 h 167"/>
                  <a:gd name="T8" fmla="*/ 234 w 251"/>
                  <a:gd name="T9" fmla="*/ 140 h 167"/>
                  <a:gd name="T10" fmla="*/ 234 w 251"/>
                  <a:gd name="T11" fmla="*/ 140 h 167"/>
                  <a:gd name="T12" fmla="*/ 233 w 251"/>
                  <a:gd name="T13" fmla="*/ 145 h 167"/>
                  <a:gd name="T14" fmla="*/ 230 w 251"/>
                  <a:gd name="T15" fmla="*/ 151 h 167"/>
                  <a:gd name="T16" fmla="*/ 226 w 251"/>
                  <a:gd name="T17" fmla="*/ 155 h 167"/>
                  <a:gd name="T18" fmla="*/ 222 w 251"/>
                  <a:gd name="T19" fmla="*/ 159 h 167"/>
                  <a:gd name="T20" fmla="*/ 212 w 251"/>
                  <a:gd name="T21" fmla="*/ 164 h 167"/>
                  <a:gd name="T22" fmla="*/ 201 w 251"/>
                  <a:gd name="T23" fmla="*/ 167 h 167"/>
                  <a:gd name="T24" fmla="*/ 201 w 251"/>
                  <a:gd name="T25" fmla="*/ 167 h 167"/>
                  <a:gd name="T26" fmla="*/ 0 w 251"/>
                  <a:gd name="T27" fmla="*/ 149 h 167"/>
                  <a:gd name="T28" fmla="*/ 0 w 251"/>
                  <a:gd name="T29" fmla="*/ 149 h 167"/>
                  <a:gd name="T30" fmla="*/ 1 w 251"/>
                  <a:gd name="T31" fmla="*/ 0 h 167"/>
                  <a:gd name="T32" fmla="*/ 1 w 251"/>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1"/>
                  <a:gd name="T52" fmla="*/ 0 h 167"/>
                  <a:gd name="T53" fmla="*/ 251 w 251"/>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1" h="167">
                    <a:moveTo>
                      <a:pt x="1" y="0"/>
                    </a:moveTo>
                    <a:lnTo>
                      <a:pt x="1" y="0"/>
                    </a:lnTo>
                    <a:lnTo>
                      <a:pt x="251" y="0"/>
                    </a:lnTo>
                    <a:lnTo>
                      <a:pt x="251" y="0"/>
                    </a:lnTo>
                    <a:lnTo>
                      <a:pt x="234" y="140"/>
                    </a:lnTo>
                    <a:lnTo>
                      <a:pt x="234" y="140"/>
                    </a:lnTo>
                    <a:lnTo>
                      <a:pt x="233" y="145"/>
                    </a:lnTo>
                    <a:lnTo>
                      <a:pt x="230" y="151"/>
                    </a:lnTo>
                    <a:lnTo>
                      <a:pt x="226" y="155"/>
                    </a:lnTo>
                    <a:lnTo>
                      <a:pt x="222" y="159"/>
                    </a:lnTo>
                    <a:lnTo>
                      <a:pt x="212" y="164"/>
                    </a:lnTo>
                    <a:lnTo>
                      <a:pt x="201" y="167"/>
                    </a:lnTo>
                    <a:lnTo>
                      <a:pt x="201" y="167"/>
                    </a:lnTo>
                    <a:lnTo>
                      <a:pt x="0" y="149"/>
                    </a:lnTo>
                    <a:lnTo>
                      <a:pt x="0" y="149"/>
                    </a:lnTo>
                    <a:lnTo>
                      <a:pt x="1" y="0"/>
                    </a:lnTo>
                    <a:lnTo>
                      <a:pt x="1"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10" name="Freeform 39"/>
              <p:cNvSpPr>
                <a:spLocks noChangeArrowheads="1"/>
              </p:cNvSpPr>
              <p:nvPr/>
            </p:nvSpPr>
            <p:spPr bwMode="auto">
              <a:xfrm>
                <a:off x="1019175" y="152400"/>
                <a:ext cx="395288" cy="263525"/>
              </a:xfrm>
              <a:custGeom>
                <a:avLst/>
                <a:gdLst>
                  <a:gd name="T0" fmla="*/ 2 w 249"/>
                  <a:gd name="T1" fmla="*/ 0 h 166"/>
                  <a:gd name="T2" fmla="*/ 2 w 249"/>
                  <a:gd name="T3" fmla="*/ 0 h 166"/>
                  <a:gd name="T4" fmla="*/ 249 w 249"/>
                  <a:gd name="T5" fmla="*/ 0 h 166"/>
                  <a:gd name="T6" fmla="*/ 249 w 249"/>
                  <a:gd name="T7" fmla="*/ 0 h 166"/>
                  <a:gd name="T8" fmla="*/ 232 w 249"/>
                  <a:gd name="T9" fmla="*/ 140 h 166"/>
                  <a:gd name="T10" fmla="*/ 232 w 249"/>
                  <a:gd name="T11" fmla="*/ 140 h 166"/>
                  <a:gd name="T12" fmla="*/ 231 w 249"/>
                  <a:gd name="T13" fmla="*/ 145 h 166"/>
                  <a:gd name="T14" fmla="*/ 228 w 249"/>
                  <a:gd name="T15" fmla="*/ 151 h 166"/>
                  <a:gd name="T16" fmla="*/ 225 w 249"/>
                  <a:gd name="T17" fmla="*/ 155 h 166"/>
                  <a:gd name="T18" fmla="*/ 220 w 249"/>
                  <a:gd name="T19" fmla="*/ 159 h 166"/>
                  <a:gd name="T20" fmla="*/ 210 w 249"/>
                  <a:gd name="T21" fmla="*/ 164 h 166"/>
                  <a:gd name="T22" fmla="*/ 199 w 249"/>
                  <a:gd name="T23" fmla="*/ 166 h 166"/>
                  <a:gd name="T24" fmla="*/ 199 w 249"/>
                  <a:gd name="T25" fmla="*/ 166 h 166"/>
                  <a:gd name="T26" fmla="*/ 0 w 249"/>
                  <a:gd name="T27" fmla="*/ 148 h 166"/>
                  <a:gd name="T28" fmla="*/ 0 w 249"/>
                  <a:gd name="T29" fmla="*/ 148 h 166"/>
                  <a:gd name="T30" fmla="*/ 2 w 249"/>
                  <a:gd name="T31" fmla="*/ 0 h 166"/>
                  <a:gd name="T32" fmla="*/ 2 w 249"/>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9"/>
                  <a:gd name="T52" fmla="*/ 0 h 166"/>
                  <a:gd name="T53" fmla="*/ 249 w 249"/>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9" h="166">
                    <a:moveTo>
                      <a:pt x="2" y="0"/>
                    </a:moveTo>
                    <a:lnTo>
                      <a:pt x="2" y="0"/>
                    </a:lnTo>
                    <a:lnTo>
                      <a:pt x="249" y="0"/>
                    </a:lnTo>
                    <a:lnTo>
                      <a:pt x="249" y="0"/>
                    </a:lnTo>
                    <a:lnTo>
                      <a:pt x="232" y="140"/>
                    </a:lnTo>
                    <a:lnTo>
                      <a:pt x="232" y="140"/>
                    </a:lnTo>
                    <a:lnTo>
                      <a:pt x="231" y="145"/>
                    </a:lnTo>
                    <a:lnTo>
                      <a:pt x="228" y="151"/>
                    </a:lnTo>
                    <a:lnTo>
                      <a:pt x="225" y="155"/>
                    </a:lnTo>
                    <a:lnTo>
                      <a:pt x="220" y="159"/>
                    </a:lnTo>
                    <a:lnTo>
                      <a:pt x="210" y="164"/>
                    </a:lnTo>
                    <a:lnTo>
                      <a:pt x="199" y="166"/>
                    </a:lnTo>
                    <a:lnTo>
                      <a:pt x="199" y="166"/>
                    </a:lnTo>
                    <a:lnTo>
                      <a:pt x="0" y="148"/>
                    </a:lnTo>
                    <a:lnTo>
                      <a:pt x="0" y="148"/>
                    </a:lnTo>
                    <a:lnTo>
                      <a:pt x="2" y="0"/>
                    </a:lnTo>
                    <a:lnTo>
                      <a:pt x="2"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11" name="Freeform 40"/>
              <p:cNvSpPr>
                <a:spLocks noChangeArrowheads="1"/>
              </p:cNvSpPr>
              <p:nvPr/>
            </p:nvSpPr>
            <p:spPr bwMode="auto">
              <a:xfrm>
                <a:off x="1025525" y="152400"/>
                <a:ext cx="388938" cy="263525"/>
              </a:xfrm>
              <a:custGeom>
                <a:avLst/>
                <a:gdLst>
                  <a:gd name="T0" fmla="*/ 2 w 245"/>
                  <a:gd name="T1" fmla="*/ 0 h 166"/>
                  <a:gd name="T2" fmla="*/ 2 w 245"/>
                  <a:gd name="T3" fmla="*/ 0 h 166"/>
                  <a:gd name="T4" fmla="*/ 245 w 245"/>
                  <a:gd name="T5" fmla="*/ 0 h 166"/>
                  <a:gd name="T6" fmla="*/ 245 w 245"/>
                  <a:gd name="T7" fmla="*/ 0 h 166"/>
                  <a:gd name="T8" fmla="*/ 228 w 245"/>
                  <a:gd name="T9" fmla="*/ 140 h 166"/>
                  <a:gd name="T10" fmla="*/ 228 w 245"/>
                  <a:gd name="T11" fmla="*/ 140 h 166"/>
                  <a:gd name="T12" fmla="*/ 227 w 245"/>
                  <a:gd name="T13" fmla="*/ 145 h 166"/>
                  <a:gd name="T14" fmla="*/ 224 w 245"/>
                  <a:gd name="T15" fmla="*/ 151 h 166"/>
                  <a:gd name="T16" fmla="*/ 221 w 245"/>
                  <a:gd name="T17" fmla="*/ 155 h 166"/>
                  <a:gd name="T18" fmla="*/ 216 w 245"/>
                  <a:gd name="T19" fmla="*/ 159 h 166"/>
                  <a:gd name="T20" fmla="*/ 206 w 245"/>
                  <a:gd name="T21" fmla="*/ 163 h 166"/>
                  <a:gd name="T22" fmla="*/ 195 w 245"/>
                  <a:gd name="T23" fmla="*/ 166 h 166"/>
                  <a:gd name="T24" fmla="*/ 195 w 245"/>
                  <a:gd name="T25" fmla="*/ 166 h 166"/>
                  <a:gd name="T26" fmla="*/ 0 w 245"/>
                  <a:gd name="T27" fmla="*/ 148 h 166"/>
                  <a:gd name="T28" fmla="*/ 0 w 245"/>
                  <a:gd name="T29" fmla="*/ 148 h 166"/>
                  <a:gd name="T30" fmla="*/ 2 w 245"/>
                  <a:gd name="T31" fmla="*/ 0 h 166"/>
                  <a:gd name="T32" fmla="*/ 2 w 245"/>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5"/>
                  <a:gd name="T52" fmla="*/ 0 h 166"/>
                  <a:gd name="T53" fmla="*/ 245 w 245"/>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5" h="166">
                    <a:moveTo>
                      <a:pt x="2" y="0"/>
                    </a:moveTo>
                    <a:lnTo>
                      <a:pt x="2" y="0"/>
                    </a:lnTo>
                    <a:lnTo>
                      <a:pt x="245" y="0"/>
                    </a:lnTo>
                    <a:lnTo>
                      <a:pt x="245" y="0"/>
                    </a:lnTo>
                    <a:lnTo>
                      <a:pt x="228" y="140"/>
                    </a:lnTo>
                    <a:lnTo>
                      <a:pt x="228" y="140"/>
                    </a:lnTo>
                    <a:lnTo>
                      <a:pt x="227" y="145"/>
                    </a:lnTo>
                    <a:lnTo>
                      <a:pt x="224" y="151"/>
                    </a:lnTo>
                    <a:lnTo>
                      <a:pt x="221" y="155"/>
                    </a:lnTo>
                    <a:lnTo>
                      <a:pt x="216" y="159"/>
                    </a:lnTo>
                    <a:lnTo>
                      <a:pt x="206" y="163"/>
                    </a:lnTo>
                    <a:lnTo>
                      <a:pt x="195" y="166"/>
                    </a:lnTo>
                    <a:lnTo>
                      <a:pt x="195" y="166"/>
                    </a:lnTo>
                    <a:lnTo>
                      <a:pt x="0" y="148"/>
                    </a:lnTo>
                    <a:lnTo>
                      <a:pt x="0" y="148"/>
                    </a:lnTo>
                    <a:lnTo>
                      <a:pt x="2" y="0"/>
                    </a:lnTo>
                    <a:lnTo>
                      <a:pt x="2"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12" name="Freeform 41"/>
              <p:cNvSpPr>
                <a:spLocks noChangeArrowheads="1"/>
              </p:cNvSpPr>
              <p:nvPr/>
            </p:nvSpPr>
            <p:spPr bwMode="auto">
              <a:xfrm>
                <a:off x="1031875" y="152400"/>
                <a:ext cx="382588" cy="263525"/>
              </a:xfrm>
              <a:custGeom>
                <a:avLst/>
                <a:gdLst>
                  <a:gd name="T0" fmla="*/ 2 w 241"/>
                  <a:gd name="T1" fmla="*/ 0 h 166"/>
                  <a:gd name="T2" fmla="*/ 2 w 241"/>
                  <a:gd name="T3" fmla="*/ 0 h 166"/>
                  <a:gd name="T4" fmla="*/ 241 w 241"/>
                  <a:gd name="T5" fmla="*/ 0 h 166"/>
                  <a:gd name="T6" fmla="*/ 241 w 241"/>
                  <a:gd name="T7" fmla="*/ 0 h 166"/>
                  <a:gd name="T8" fmla="*/ 224 w 241"/>
                  <a:gd name="T9" fmla="*/ 140 h 166"/>
                  <a:gd name="T10" fmla="*/ 224 w 241"/>
                  <a:gd name="T11" fmla="*/ 140 h 166"/>
                  <a:gd name="T12" fmla="*/ 223 w 241"/>
                  <a:gd name="T13" fmla="*/ 145 h 166"/>
                  <a:gd name="T14" fmla="*/ 220 w 241"/>
                  <a:gd name="T15" fmla="*/ 151 h 166"/>
                  <a:gd name="T16" fmla="*/ 217 w 241"/>
                  <a:gd name="T17" fmla="*/ 155 h 166"/>
                  <a:gd name="T18" fmla="*/ 212 w 241"/>
                  <a:gd name="T19" fmla="*/ 157 h 166"/>
                  <a:gd name="T20" fmla="*/ 202 w 241"/>
                  <a:gd name="T21" fmla="*/ 163 h 166"/>
                  <a:gd name="T22" fmla="*/ 193 w 241"/>
                  <a:gd name="T23" fmla="*/ 166 h 166"/>
                  <a:gd name="T24" fmla="*/ 193 w 241"/>
                  <a:gd name="T25" fmla="*/ 166 h 166"/>
                  <a:gd name="T26" fmla="*/ 0 w 241"/>
                  <a:gd name="T27" fmla="*/ 147 h 166"/>
                  <a:gd name="T28" fmla="*/ 0 w 241"/>
                  <a:gd name="T29" fmla="*/ 147 h 166"/>
                  <a:gd name="T30" fmla="*/ 2 w 241"/>
                  <a:gd name="T31" fmla="*/ 0 h 166"/>
                  <a:gd name="T32" fmla="*/ 2 w 241"/>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1"/>
                  <a:gd name="T52" fmla="*/ 0 h 166"/>
                  <a:gd name="T53" fmla="*/ 241 w 241"/>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1" h="166">
                    <a:moveTo>
                      <a:pt x="2" y="0"/>
                    </a:moveTo>
                    <a:lnTo>
                      <a:pt x="2" y="0"/>
                    </a:lnTo>
                    <a:lnTo>
                      <a:pt x="241" y="0"/>
                    </a:lnTo>
                    <a:lnTo>
                      <a:pt x="241" y="0"/>
                    </a:lnTo>
                    <a:lnTo>
                      <a:pt x="224" y="140"/>
                    </a:lnTo>
                    <a:lnTo>
                      <a:pt x="224" y="140"/>
                    </a:lnTo>
                    <a:lnTo>
                      <a:pt x="223" y="145"/>
                    </a:lnTo>
                    <a:lnTo>
                      <a:pt x="220" y="151"/>
                    </a:lnTo>
                    <a:lnTo>
                      <a:pt x="217" y="155"/>
                    </a:lnTo>
                    <a:lnTo>
                      <a:pt x="212" y="157"/>
                    </a:lnTo>
                    <a:lnTo>
                      <a:pt x="202" y="163"/>
                    </a:lnTo>
                    <a:lnTo>
                      <a:pt x="193" y="166"/>
                    </a:lnTo>
                    <a:lnTo>
                      <a:pt x="193" y="166"/>
                    </a:lnTo>
                    <a:lnTo>
                      <a:pt x="0" y="147"/>
                    </a:lnTo>
                    <a:lnTo>
                      <a:pt x="0" y="147"/>
                    </a:lnTo>
                    <a:lnTo>
                      <a:pt x="2" y="0"/>
                    </a:lnTo>
                    <a:lnTo>
                      <a:pt x="2"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13" name="Freeform 42"/>
              <p:cNvSpPr>
                <a:spLocks noChangeArrowheads="1"/>
              </p:cNvSpPr>
              <p:nvPr/>
            </p:nvSpPr>
            <p:spPr bwMode="auto">
              <a:xfrm>
                <a:off x="1039812" y="152400"/>
                <a:ext cx="374650" cy="263525"/>
              </a:xfrm>
              <a:custGeom>
                <a:avLst/>
                <a:gdLst>
                  <a:gd name="T0" fmla="*/ 1 w 236"/>
                  <a:gd name="T1" fmla="*/ 0 h 166"/>
                  <a:gd name="T2" fmla="*/ 1 w 236"/>
                  <a:gd name="T3" fmla="*/ 0 h 166"/>
                  <a:gd name="T4" fmla="*/ 236 w 236"/>
                  <a:gd name="T5" fmla="*/ 0 h 166"/>
                  <a:gd name="T6" fmla="*/ 236 w 236"/>
                  <a:gd name="T7" fmla="*/ 0 h 166"/>
                  <a:gd name="T8" fmla="*/ 219 w 236"/>
                  <a:gd name="T9" fmla="*/ 140 h 166"/>
                  <a:gd name="T10" fmla="*/ 219 w 236"/>
                  <a:gd name="T11" fmla="*/ 140 h 166"/>
                  <a:gd name="T12" fmla="*/ 218 w 236"/>
                  <a:gd name="T13" fmla="*/ 145 h 166"/>
                  <a:gd name="T14" fmla="*/ 215 w 236"/>
                  <a:gd name="T15" fmla="*/ 151 h 166"/>
                  <a:gd name="T16" fmla="*/ 212 w 236"/>
                  <a:gd name="T17" fmla="*/ 155 h 166"/>
                  <a:gd name="T18" fmla="*/ 208 w 236"/>
                  <a:gd name="T19" fmla="*/ 157 h 166"/>
                  <a:gd name="T20" fmla="*/ 197 w 236"/>
                  <a:gd name="T21" fmla="*/ 163 h 166"/>
                  <a:gd name="T22" fmla="*/ 188 w 236"/>
                  <a:gd name="T23" fmla="*/ 166 h 166"/>
                  <a:gd name="T24" fmla="*/ 188 w 236"/>
                  <a:gd name="T25" fmla="*/ 166 h 166"/>
                  <a:gd name="T26" fmla="*/ 0 w 236"/>
                  <a:gd name="T27" fmla="*/ 145 h 166"/>
                  <a:gd name="T28" fmla="*/ 0 w 236"/>
                  <a:gd name="T29" fmla="*/ 145 h 166"/>
                  <a:gd name="T30" fmla="*/ 1 w 236"/>
                  <a:gd name="T31" fmla="*/ 0 h 166"/>
                  <a:gd name="T32" fmla="*/ 1 w 236"/>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6"/>
                  <a:gd name="T52" fmla="*/ 0 h 166"/>
                  <a:gd name="T53" fmla="*/ 236 w 236"/>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6" h="166">
                    <a:moveTo>
                      <a:pt x="1" y="0"/>
                    </a:moveTo>
                    <a:lnTo>
                      <a:pt x="1" y="0"/>
                    </a:lnTo>
                    <a:lnTo>
                      <a:pt x="236" y="0"/>
                    </a:lnTo>
                    <a:lnTo>
                      <a:pt x="236" y="0"/>
                    </a:lnTo>
                    <a:lnTo>
                      <a:pt x="219" y="140"/>
                    </a:lnTo>
                    <a:lnTo>
                      <a:pt x="219" y="140"/>
                    </a:lnTo>
                    <a:lnTo>
                      <a:pt x="218" y="145"/>
                    </a:lnTo>
                    <a:lnTo>
                      <a:pt x="215" y="151"/>
                    </a:lnTo>
                    <a:lnTo>
                      <a:pt x="212" y="155"/>
                    </a:lnTo>
                    <a:lnTo>
                      <a:pt x="208" y="157"/>
                    </a:lnTo>
                    <a:lnTo>
                      <a:pt x="197" y="163"/>
                    </a:lnTo>
                    <a:lnTo>
                      <a:pt x="188" y="166"/>
                    </a:lnTo>
                    <a:lnTo>
                      <a:pt x="188" y="166"/>
                    </a:lnTo>
                    <a:lnTo>
                      <a:pt x="0" y="145"/>
                    </a:lnTo>
                    <a:lnTo>
                      <a:pt x="0" y="145"/>
                    </a:lnTo>
                    <a:lnTo>
                      <a:pt x="1" y="0"/>
                    </a:lnTo>
                    <a:lnTo>
                      <a:pt x="1"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14" name="Freeform 43"/>
              <p:cNvSpPr>
                <a:spLocks noChangeArrowheads="1"/>
              </p:cNvSpPr>
              <p:nvPr/>
            </p:nvSpPr>
            <p:spPr bwMode="auto">
              <a:xfrm>
                <a:off x="1046162" y="152400"/>
                <a:ext cx="368300" cy="263525"/>
              </a:xfrm>
              <a:custGeom>
                <a:avLst/>
                <a:gdLst>
                  <a:gd name="T0" fmla="*/ 1 w 232"/>
                  <a:gd name="T1" fmla="*/ 0 h 166"/>
                  <a:gd name="T2" fmla="*/ 1 w 232"/>
                  <a:gd name="T3" fmla="*/ 0 h 166"/>
                  <a:gd name="T4" fmla="*/ 232 w 232"/>
                  <a:gd name="T5" fmla="*/ 0 h 166"/>
                  <a:gd name="T6" fmla="*/ 232 w 232"/>
                  <a:gd name="T7" fmla="*/ 0 h 166"/>
                  <a:gd name="T8" fmla="*/ 215 w 232"/>
                  <a:gd name="T9" fmla="*/ 140 h 166"/>
                  <a:gd name="T10" fmla="*/ 215 w 232"/>
                  <a:gd name="T11" fmla="*/ 140 h 166"/>
                  <a:gd name="T12" fmla="*/ 214 w 232"/>
                  <a:gd name="T13" fmla="*/ 145 h 166"/>
                  <a:gd name="T14" fmla="*/ 211 w 232"/>
                  <a:gd name="T15" fmla="*/ 151 h 166"/>
                  <a:gd name="T16" fmla="*/ 208 w 232"/>
                  <a:gd name="T17" fmla="*/ 155 h 166"/>
                  <a:gd name="T18" fmla="*/ 204 w 232"/>
                  <a:gd name="T19" fmla="*/ 157 h 166"/>
                  <a:gd name="T20" fmla="*/ 195 w 232"/>
                  <a:gd name="T21" fmla="*/ 163 h 166"/>
                  <a:gd name="T22" fmla="*/ 184 w 232"/>
                  <a:gd name="T23" fmla="*/ 166 h 166"/>
                  <a:gd name="T24" fmla="*/ 184 w 232"/>
                  <a:gd name="T25" fmla="*/ 166 h 166"/>
                  <a:gd name="T26" fmla="*/ 0 w 232"/>
                  <a:gd name="T27" fmla="*/ 144 h 166"/>
                  <a:gd name="T28" fmla="*/ 0 w 232"/>
                  <a:gd name="T29" fmla="*/ 144 h 166"/>
                  <a:gd name="T30" fmla="*/ 1 w 232"/>
                  <a:gd name="T31" fmla="*/ 0 h 166"/>
                  <a:gd name="T32" fmla="*/ 1 w 232"/>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2"/>
                  <a:gd name="T52" fmla="*/ 0 h 166"/>
                  <a:gd name="T53" fmla="*/ 232 w 232"/>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2" h="166">
                    <a:moveTo>
                      <a:pt x="1" y="0"/>
                    </a:moveTo>
                    <a:lnTo>
                      <a:pt x="1" y="0"/>
                    </a:lnTo>
                    <a:lnTo>
                      <a:pt x="232" y="0"/>
                    </a:lnTo>
                    <a:lnTo>
                      <a:pt x="232" y="0"/>
                    </a:lnTo>
                    <a:lnTo>
                      <a:pt x="215" y="140"/>
                    </a:lnTo>
                    <a:lnTo>
                      <a:pt x="215" y="140"/>
                    </a:lnTo>
                    <a:lnTo>
                      <a:pt x="214" y="145"/>
                    </a:lnTo>
                    <a:lnTo>
                      <a:pt x="211" y="151"/>
                    </a:lnTo>
                    <a:lnTo>
                      <a:pt x="208" y="155"/>
                    </a:lnTo>
                    <a:lnTo>
                      <a:pt x="204" y="157"/>
                    </a:lnTo>
                    <a:lnTo>
                      <a:pt x="195" y="163"/>
                    </a:lnTo>
                    <a:lnTo>
                      <a:pt x="184" y="166"/>
                    </a:lnTo>
                    <a:lnTo>
                      <a:pt x="184" y="166"/>
                    </a:lnTo>
                    <a:lnTo>
                      <a:pt x="0" y="144"/>
                    </a:lnTo>
                    <a:lnTo>
                      <a:pt x="0" y="144"/>
                    </a:lnTo>
                    <a:lnTo>
                      <a:pt x="1" y="0"/>
                    </a:lnTo>
                    <a:lnTo>
                      <a:pt x="1"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15" name="Freeform 44"/>
              <p:cNvSpPr>
                <a:spLocks noChangeArrowheads="1"/>
              </p:cNvSpPr>
              <p:nvPr/>
            </p:nvSpPr>
            <p:spPr bwMode="auto">
              <a:xfrm>
                <a:off x="1049337" y="152400"/>
                <a:ext cx="365125" cy="263525"/>
              </a:xfrm>
              <a:custGeom>
                <a:avLst/>
                <a:gdLst>
                  <a:gd name="T0" fmla="*/ 3 w 230"/>
                  <a:gd name="T1" fmla="*/ 0 h 166"/>
                  <a:gd name="T2" fmla="*/ 3 w 230"/>
                  <a:gd name="T3" fmla="*/ 0 h 166"/>
                  <a:gd name="T4" fmla="*/ 230 w 230"/>
                  <a:gd name="T5" fmla="*/ 0 h 166"/>
                  <a:gd name="T6" fmla="*/ 230 w 230"/>
                  <a:gd name="T7" fmla="*/ 0 h 166"/>
                  <a:gd name="T8" fmla="*/ 213 w 230"/>
                  <a:gd name="T9" fmla="*/ 140 h 166"/>
                  <a:gd name="T10" fmla="*/ 213 w 230"/>
                  <a:gd name="T11" fmla="*/ 140 h 166"/>
                  <a:gd name="T12" fmla="*/ 212 w 230"/>
                  <a:gd name="T13" fmla="*/ 145 h 166"/>
                  <a:gd name="T14" fmla="*/ 209 w 230"/>
                  <a:gd name="T15" fmla="*/ 149 h 166"/>
                  <a:gd name="T16" fmla="*/ 206 w 230"/>
                  <a:gd name="T17" fmla="*/ 153 h 166"/>
                  <a:gd name="T18" fmla="*/ 202 w 230"/>
                  <a:gd name="T19" fmla="*/ 157 h 166"/>
                  <a:gd name="T20" fmla="*/ 193 w 230"/>
                  <a:gd name="T21" fmla="*/ 163 h 166"/>
                  <a:gd name="T22" fmla="*/ 183 w 230"/>
                  <a:gd name="T23" fmla="*/ 166 h 166"/>
                  <a:gd name="T24" fmla="*/ 183 w 230"/>
                  <a:gd name="T25" fmla="*/ 166 h 166"/>
                  <a:gd name="T26" fmla="*/ 0 w 230"/>
                  <a:gd name="T27" fmla="*/ 143 h 166"/>
                  <a:gd name="T28" fmla="*/ 0 w 230"/>
                  <a:gd name="T29" fmla="*/ 143 h 166"/>
                  <a:gd name="T30" fmla="*/ 3 w 230"/>
                  <a:gd name="T31" fmla="*/ 0 h 166"/>
                  <a:gd name="T32" fmla="*/ 3 w 230"/>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0"/>
                  <a:gd name="T52" fmla="*/ 0 h 166"/>
                  <a:gd name="T53" fmla="*/ 230 w 230"/>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0" h="166">
                    <a:moveTo>
                      <a:pt x="3" y="0"/>
                    </a:moveTo>
                    <a:lnTo>
                      <a:pt x="3" y="0"/>
                    </a:lnTo>
                    <a:lnTo>
                      <a:pt x="230" y="0"/>
                    </a:lnTo>
                    <a:lnTo>
                      <a:pt x="230" y="0"/>
                    </a:lnTo>
                    <a:lnTo>
                      <a:pt x="213" y="140"/>
                    </a:lnTo>
                    <a:lnTo>
                      <a:pt x="213" y="140"/>
                    </a:lnTo>
                    <a:lnTo>
                      <a:pt x="212" y="145"/>
                    </a:lnTo>
                    <a:lnTo>
                      <a:pt x="209" y="149"/>
                    </a:lnTo>
                    <a:lnTo>
                      <a:pt x="206" y="153"/>
                    </a:lnTo>
                    <a:lnTo>
                      <a:pt x="202" y="157"/>
                    </a:lnTo>
                    <a:lnTo>
                      <a:pt x="193" y="163"/>
                    </a:lnTo>
                    <a:lnTo>
                      <a:pt x="183" y="166"/>
                    </a:lnTo>
                    <a:lnTo>
                      <a:pt x="183" y="166"/>
                    </a:lnTo>
                    <a:lnTo>
                      <a:pt x="0" y="143"/>
                    </a:lnTo>
                    <a:lnTo>
                      <a:pt x="0" y="143"/>
                    </a:lnTo>
                    <a:lnTo>
                      <a:pt x="3" y="0"/>
                    </a:lnTo>
                    <a:lnTo>
                      <a:pt x="3"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16" name="Freeform 45"/>
              <p:cNvSpPr>
                <a:spLocks noChangeArrowheads="1"/>
              </p:cNvSpPr>
              <p:nvPr/>
            </p:nvSpPr>
            <p:spPr bwMode="auto">
              <a:xfrm>
                <a:off x="1055687" y="152400"/>
                <a:ext cx="358775" cy="263525"/>
              </a:xfrm>
              <a:custGeom>
                <a:avLst/>
                <a:gdLst>
                  <a:gd name="T0" fmla="*/ 3 w 226"/>
                  <a:gd name="T1" fmla="*/ 0 h 166"/>
                  <a:gd name="T2" fmla="*/ 3 w 226"/>
                  <a:gd name="T3" fmla="*/ 0 h 166"/>
                  <a:gd name="T4" fmla="*/ 226 w 226"/>
                  <a:gd name="T5" fmla="*/ 0 h 166"/>
                  <a:gd name="T6" fmla="*/ 226 w 226"/>
                  <a:gd name="T7" fmla="*/ 0 h 166"/>
                  <a:gd name="T8" fmla="*/ 209 w 226"/>
                  <a:gd name="T9" fmla="*/ 140 h 166"/>
                  <a:gd name="T10" fmla="*/ 209 w 226"/>
                  <a:gd name="T11" fmla="*/ 140 h 166"/>
                  <a:gd name="T12" fmla="*/ 208 w 226"/>
                  <a:gd name="T13" fmla="*/ 145 h 166"/>
                  <a:gd name="T14" fmla="*/ 205 w 226"/>
                  <a:gd name="T15" fmla="*/ 149 h 166"/>
                  <a:gd name="T16" fmla="*/ 202 w 226"/>
                  <a:gd name="T17" fmla="*/ 153 h 166"/>
                  <a:gd name="T18" fmla="*/ 198 w 226"/>
                  <a:gd name="T19" fmla="*/ 157 h 166"/>
                  <a:gd name="T20" fmla="*/ 189 w 226"/>
                  <a:gd name="T21" fmla="*/ 163 h 166"/>
                  <a:gd name="T22" fmla="*/ 179 w 226"/>
                  <a:gd name="T23" fmla="*/ 166 h 166"/>
                  <a:gd name="T24" fmla="*/ 179 w 226"/>
                  <a:gd name="T25" fmla="*/ 166 h 166"/>
                  <a:gd name="T26" fmla="*/ 0 w 226"/>
                  <a:gd name="T27" fmla="*/ 141 h 166"/>
                  <a:gd name="T28" fmla="*/ 0 w 226"/>
                  <a:gd name="T29" fmla="*/ 141 h 166"/>
                  <a:gd name="T30" fmla="*/ 3 w 226"/>
                  <a:gd name="T31" fmla="*/ 0 h 166"/>
                  <a:gd name="T32" fmla="*/ 3 w 226"/>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6"/>
                  <a:gd name="T52" fmla="*/ 0 h 166"/>
                  <a:gd name="T53" fmla="*/ 226 w 226"/>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6" h="166">
                    <a:moveTo>
                      <a:pt x="3" y="0"/>
                    </a:moveTo>
                    <a:lnTo>
                      <a:pt x="3" y="0"/>
                    </a:lnTo>
                    <a:lnTo>
                      <a:pt x="226" y="0"/>
                    </a:lnTo>
                    <a:lnTo>
                      <a:pt x="226" y="0"/>
                    </a:lnTo>
                    <a:lnTo>
                      <a:pt x="209" y="140"/>
                    </a:lnTo>
                    <a:lnTo>
                      <a:pt x="209" y="140"/>
                    </a:lnTo>
                    <a:lnTo>
                      <a:pt x="208" y="145"/>
                    </a:lnTo>
                    <a:lnTo>
                      <a:pt x="205" y="149"/>
                    </a:lnTo>
                    <a:lnTo>
                      <a:pt x="202" y="153"/>
                    </a:lnTo>
                    <a:lnTo>
                      <a:pt x="198" y="157"/>
                    </a:lnTo>
                    <a:lnTo>
                      <a:pt x="189" y="163"/>
                    </a:lnTo>
                    <a:lnTo>
                      <a:pt x="179" y="166"/>
                    </a:lnTo>
                    <a:lnTo>
                      <a:pt x="179" y="166"/>
                    </a:lnTo>
                    <a:lnTo>
                      <a:pt x="0" y="141"/>
                    </a:lnTo>
                    <a:lnTo>
                      <a:pt x="0" y="141"/>
                    </a:lnTo>
                    <a:lnTo>
                      <a:pt x="3" y="0"/>
                    </a:lnTo>
                    <a:lnTo>
                      <a:pt x="3"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17" name="Freeform 46"/>
              <p:cNvSpPr>
                <a:spLocks noChangeArrowheads="1"/>
              </p:cNvSpPr>
              <p:nvPr/>
            </p:nvSpPr>
            <p:spPr bwMode="auto">
              <a:xfrm>
                <a:off x="1062037" y="152400"/>
                <a:ext cx="352425" cy="263525"/>
              </a:xfrm>
              <a:custGeom>
                <a:avLst/>
                <a:gdLst>
                  <a:gd name="T0" fmla="*/ 2 w 222"/>
                  <a:gd name="T1" fmla="*/ 0 h 166"/>
                  <a:gd name="T2" fmla="*/ 2 w 222"/>
                  <a:gd name="T3" fmla="*/ 0 h 166"/>
                  <a:gd name="T4" fmla="*/ 222 w 222"/>
                  <a:gd name="T5" fmla="*/ 0 h 166"/>
                  <a:gd name="T6" fmla="*/ 222 w 222"/>
                  <a:gd name="T7" fmla="*/ 0 h 166"/>
                  <a:gd name="T8" fmla="*/ 205 w 222"/>
                  <a:gd name="T9" fmla="*/ 140 h 166"/>
                  <a:gd name="T10" fmla="*/ 205 w 222"/>
                  <a:gd name="T11" fmla="*/ 140 h 166"/>
                  <a:gd name="T12" fmla="*/ 204 w 222"/>
                  <a:gd name="T13" fmla="*/ 145 h 166"/>
                  <a:gd name="T14" fmla="*/ 201 w 222"/>
                  <a:gd name="T15" fmla="*/ 149 h 166"/>
                  <a:gd name="T16" fmla="*/ 198 w 222"/>
                  <a:gd name="T17" fmla="*/ 153 h 166"/>
                  <a:gd name="T18" fmla="*/ 194 w 222"/>
                  <a:gd name="T19" fmla="*/ 157 h 166"/>
                  <a:gd name="T20" fmla="*/ 185 w 222"/>
                  <a:gd name="T21" fmla="*/ 163 h 166"/>
                  <a:gd name="T22" fmla="*/ 175 w 222"/>
                  <a:gd name="T23" fmla="*/ 166 h 166"/>
                  <a:gd name="T24" fmla="*/ 175 w 222"/>
                  <a:gd name="T25" fmla="*/ 166 h 166"/>
                  <a:gd name="T26" fmla="*/ 0 w 222"/>
                  <a:gd name="T27" fmla="*/ 141 h 166"/>
                  <a:gd name="T28" fmla="*/ 0 w 222"/>
                  <a:gd name="T29" fmla="*/ 141 h 166"/>
                  <a:gd name="T30" fmla="*/ 2 w 222"/>
                  <a:gd name="T31" fmla="*/ 0 h 166"/>
                  <a:gd name="T32" fmla="*/ 2 w 222"/>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2"/>
                  <a:gd name="T52" fmla="*/ 0 h 166"/>
                  <a:gd name="T53" fmla="*/ 222 w 222"/>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2" h="166">
                    <a:moveTo>
                      <a:pt x="2" y="0"/>
                    </a:moveTo>
                    <a:lnTo>
                      <a:pt x="2" y="0"/>
                    </a:lnTo>
                    <a:lnTo>
                      <a:pt x="222" y="0"/>
                    </a:lnTo>
                    <a:lnTo>
                      <a:pt x="222" y="0"/>
                    </a:lnTo>
                    <a:lnTo>
                      <a:pt x="205" y="140"/>
                    </a:lnTo>
                    <a:lnTo>
                      <a:pt x="205" y="140"/>
                    </a:lnTo>
                    <a:lnTo>
                      <a:pt x="204" y="145"/>
                    </a:lnTo>
                    <a:lnTo>
                      <a:pt x="201" y="149"/>
                    </a:lnTo>
                    <a:lnTo>
                      <a:pt x="198" y="153"/>
                    </a:lnTo>
                    <a:lnTo>
                      <a:pt x="194" y="157"/>
                    </a:lnTo>
                    <a:lnTo>
                      <a:pt x="185" y="163"/>
                    </a:lnTo>
                    <a:lnTo>
                      <a:pt x="175" y="166"/>
                    </a:lnTo>
                    <a:lnTo>
                      <a:pt x="175" y="166"/>
                    </a:lnTo>
                    <a:lnTo>
                      <a:pt x="0" y="141"/>
                    </a:lnTo>
                    <a:lnTo>
                      <a:pt x="0" y="141"/>
                    </a:lnTo>
                    <a:lnTo>
                      <a:pt x="2" y="0"/>
                    </a:lnTo>
                    <a:lnTo>
                      <a:pt x="2"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18" name="Freeform 47"/>
              <p:cNvSpPr>
                <a:spLocks noChangeArrowheads="1"/>
              </p:cNvSpPr>
              <p:nvPr/>
            </p:nvSpPr>
            <p:spPr bwMode="auto">
              <a:xfrm>
                <a:off x="1068387" y="152400"/>
                <a:ext cx="346075" cy="263525"/>
              </a:xfrm>
              <a:custGeom>
                <a:avLst/>
                <a:gdLst>
                  <a:gd name="T0" fmla="*/ 2 w 218"/>
                  <a:gd name="T1" fmla="*/ 0 h 166"/>
                  <a:gd name="T2" fmla="*/ 2 w 218"/>
                  <a:gd name="T3" fmla="*/ 0 h 166"/>
                  <a:gd name="T4" fmla="*/ 218 w 218"/>
                  <a:gd name="T5" fmla="*/ 0 h 166"/>
                  <a:gd name="T6" fmla="*/ 218 w 218"/>
                  <a:gd name="T7" fmla="*/ 0 h 166"/>
                  <a:gd name="T8" fmla="*/ 201 w 218"/>
                  <a:gd name="T9" fmla="*/ 140 h 166"/>
                  <a:gd name="T10" fmla="*/ 201 w 218"/>
                  <a:gd name="T11" fmla="*/ 140 h 166"/>
                  <a:gd name="T12" fmla="*/ 200 w 218"/>
                  <a:gd name="T13" fmla="*/ 145 h 166"/>
                  <a:gd name="T14" fmla="*/ 197 w 218"/>
                  <a:gd name="T15" fmla="*/ 149 h 166"/>
                  <a:gd name="T16" fmla="*/ 194 w 218"/>
                  <a:gd name="T17" fmla="*/ 153 h 166"/>
                  <a:gd name="T18" fmla="*/ 190 w 218"/>
                  <a:gd name="T19" fmla="*/ 157 h 166"/>
                  <a:gd name="T20" fmla="*/ 181 w 218"/>
                  <a:gd name="T21" fmla="*/ 163 h 166"/>
                  <a:gd name="T22" fmla="*/ 171 w 218"/>
                  <a:gd name="T23" fmla="*/ 166 h 166"/>
                  <a:gd name="T24" fmla="*/ 171 w 218"/>
                  <a:gd name="T25" fmla="*/ 166 h 166"/>
                  <a:gd name="T26" fmla="*/ 0 w 218"/>
                  <a:gd name="T27" fmla="*/ 140 h 166"/>
                  <a:gd name="T28" fmla="*/ 0 w 218"/>
                  <a:gd name="T29" fmla="*/ 140 h 166"/>
                  <a:gd name="T30" fmla="*/ 2 w 218"/>
                  <a:gd name="T31" fmla="*/ 0 h 166"/>
                  <a:gd name="T32" fmla="*/ 2 w 218"/>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8"/>
                  <a:gd name="T52" fmla="*/ 0 h 166"/>
                  <a:gd name="T53" fmla="*/ 218 w 218"/>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8" h="166">
                    <a:moveTo>
                      <a:pt x="2" y="0"/>
                    </a:moveTo>
                    <a:lnTo>
                      <a:pt x="2" y="0"/>
                    </a:lnTo>
                    <a:lnTo>
                      <a:pt x="218" y="0"/>
                    </a:lnTo>
                    <a:lnTo>
                      <a:pt x="218" y="0"/>
                    </a:lnTo>
                    <a:lnTo>
                      <a:pt x="201" y="140"/>
                    </a:lnTo>
                    <a:lnTo>
                      <a:pt x="201" y="140"/>
                    </a:lnTo>
                    <a:lnTo>
                      <a:pt x="200" y="145"/>
                    </a:lnTo>
                    <a:lnTo>
                      <a:pt x="197" y="149"/>
                    </a:lnTo>
                    <a:lnTo>
                      <a:pt x="194" y="153"/>
                    </a:lnTo>
                    <a:lnTo>
                      <a:pt x="190" y="157"/>
                    </a:lnTo>
                    <a:lnTo>
                      <a:pt x="181" y="163"/>
                    </a:lnTo>
                    <a:lnTo>
                      <a:pt x="171" y="166"/>
                    </a:lnTo>
                    <a:lnTo>
                      <a:pt x="171" y="166"/>
                    </a:lnTo>
                    <a:lnTo>
                      <a:pt x="0" y="140"/>
                    </a:lnTo>
                    <a:lnTo>
                      <a:pt x="0" y="140"/>
                    </a:lnTo>
                    <a:lnTo>
                      <a:pt x="2" y="0"/>
                    </a:lnTo>
                    <a:lnTo>
                      <a:pt x="2"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19" name="Freeform 48"/>
              <p:cNvSpPr>
                <a:spLocks noChangeArrowheads="1"/>
              </p:cNvSpPr>
              <p:nvPr/>
            </p:nvSpPr>
            <p:spPr bwMode="auto">
              <a:xfrm>
                <a:off x="1073150" y="152400"/>
                <a:ext cx="341313" cy="260350"/>
              </a:xfrm>
              <a:custGeom>
                <a:avLst/>
                <a:gdLst>
                  <a:gd name="T0" fmla="*/ 3 w 215"/>
                  <a:gd name="T1" fmla="*/ 0 h 164"/>
                  <a:gd name="T2" fmla="*/ 3 w 215"/>
                  <a:gd name="T3" fmla="*/ 0 h 164"/>
                  <a:gd name="T4" fmla="*/ 215 w 215"/>
                  <a:gd name="T5" fmla="*/ 0 h 164"/>
                  <a:gd name="T6" fmla="*/ 215 w 215"/>
                  <a:gd name="T7" fmla="*/ 0 h 164"/>
                  <a:gd name="T8" fmla="*/ 198 w 215"/>
                  <a:gd name="T9" fmla="*/ 140 h 164"/>
                  <a:gd name="T10" fmla="*/ 198 w 215"/>
                  <a:gd name="T11" fmla="*/ 140 h 164"/>
                  <a:gd name="T12" fmla="*/ 197 w 215"/>
                  <a:gd name="T13" fmla="*/ 145 h 164"/>
                  <a:gd name="T14" fmla="*/ 195 w 215"/>
                  <a:gd name="T15" fmla="*/ 149 h 164"/>
                  <a:gd name="T16" fmla="*/ 191 w 215"/>
                  <a:gd name="T17" fmla="*/ 153 h 164"/>
                  <a:gd name="T18" fmla="*/ 187 w 215"/>
                  <a:gd name="T19" fmla="*/ 157 h 164"/>
                  <a:gd name="T20" fmla="*/ 178 w 215"/>
                  <a:gd name="T21" fmla="*/ 163 h 164"/>
                  <a:gd name="T22" fmla="*/ 169 w 215"/>
                  <a:gd name="T23" fmla="*/ 164 h 164"/>
                  <a:gd name="T24" fmla="*/ 169 w 215"/>
                  <a:gd name="T25" fmla="*/ 164 h 164"/>
                  <a:gd name="T26" fmla="*/ 0 w 215"/>
                  <a:gd name="T27" fmla="*/ 138 h 164"/>
                  <a:gd name="T28" fmla="*/ 0 w 215"/>
                  <a:gd name="T29" fmla="*/ 138 h 164"/>
                  <a:gd name="T30" fmla="*/ 3 w 215"/>
                  <a:gd name="T31" fmla="*/ 0 h 164"/>
                  <a:gd name="T32" fmla="*/ 3 w 215"/>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5"/>
                  <a:gd name="T52" fmla="*/ 0 h 164"/>
                  <a:gd name="T53" fmla="*/ 215 w 215"/>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5" h="164">
                    <a:moveTo>
                      <a:pt x="3" y="0"/>
                    </a:moveTo>
                    <a:lnTo>
                      <a:pt x="3" y="0"/>
                    </a:lnTo>
                    <a:lnTo>
                      <a:pt x="215" y="0"/>
                    </a:lnTo>
                    <a:lnTo>
                      <a:pt x="215" y="0"/>
                    </a:lnTo>
                    <a:lnTo>
                      <a:pt x="198" y="140"/>
                    </a:lnTo>
                    <a:lnTo>
                      <a:pt x="198" y="140"/>
                    </a:lnTo>
                    <a:lnTo>
                      <a:pt x="197" y="145"/>
                    </a:lnTo>
                    <a:lnTo>
                      <a:pt x="195" y="149"/>
                    </a:lnTo>
                    <a:lnTo>
                      <a:pt x="191" y="153"/>
                    </a:lnTo>
                    <a:lnTo>
                      <a:pt x="187" y="157"/>
                    </a:lnTo>
                    <a:lnTo>
                      <a:pt x="178" y="163"/>
                    </a:lnTo>
                    <a:lnTo>
                      <a:pt x="169" y="164"/>
                    </a:lnTo>
                    <a:lnTo>
                      <a:pt x="169" y="164"/>
                    </a:lnTo>
                    <a:lnTo>
                      <a:pt x="0" y="138"/>
                    </a:lnTo>
                    <a:lnTo>
                      <a:pt x="0" y="138"/>
                    </a:lnTo>
                    <a:lnTo>
                      <a:pt x="3" y="0"/>
                    </a:lnTo>
                    <a:lnTo>
                      <a:pt x="3"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20" name="Freeform 49"/>
              <p:cNvSpPr>
                <a:spLocks noChangeArrowheads="1"/>
              </p:cNvSpPr>
              <p:nvPr/>
            </p:nvSpPr>
            <p:spPr bwMode="auto">
              <a:xfrm>
                <a:off x="1079500" y="152400"/>
                <a:ext cx="334963" cy="260350"/>
              </a:xfrm>
              <a:custGeom>
                <a:avLst/>
                <a:gdLst>
                  <a:gd name="T0" fmla="*/ 3 w 211"/>
                  <a:gd name="T1" fmla="*/ 0 h 164"/>
                  <a:gd name="T2" fmla="*/ 3 w 211"/>
                  <a:gd name="T3" fmla="*/ 0 h 164"/>
                  <a:gd name="T4" fmla="*/ 211 w 211"/>
                  <a:gd name="T5" fmla="*/ 0 h 164"/>
                  <a:gd name="T6" fmla="*/ 211 w 211"/>
                  <a:gd name="T7" fmla="*/ 0 h 164"/>
                  <a:gd name="T8" fmla="*/ 194 w 211"/>
                  <a:gd name="T9" fmla="*/ 140 h 164"/>
                  <a:gd name="T10" fmla="*/ 194 w 211"/>
                  <a:gd name="T11" fmla="*/ 140 h 164"/>
                  <a:gd name="T12" fmla="*/ 193 w 211"/>
                  <a:gd name="T13" fmla="*/ 145 h 164"/>
                  <a:gd name="T14" fmla="*/ 191 w 211"/>
                  <a:gd name="T15" fmla="*/ 149 h 164"/>
                  <a:gd name="T16" fmla="*/ 187 w 211"/>
                  <a:gd name="T17" fmla="*/ 153 h 164"/>
                  <a:gd name="T18" fmla="*/ 183 w 211"/>
                  <a:gd name="T19" fmla="*/ 157 h 164"/>
                  <a:gd name="T20" fmla="*/ 175 w 211"/>
                  <a:gd name="T21" fmla="*/ 161 h 164"/>
                  <a:gd name="T22" fmla="*/ 165 w 211"/>
                  <a:gd name="T23" fmla="*/ 164 h 164"/>
                  <a:gd name="T24" fmla="*/ 165 w 211"/>
                  <a:gd name="T25" fmla="*/ 164 h 164"/>
                  <a:gd name="T26" fmla="*/ 0 w 211"/>
                  <a:gd name="T27" fmla="*/ 137 h 164"/>
                  <a:gd name="T28" fmla="*/ 0 w 211"/>
                  <a:gd name="T29" fmla="*/ 137 h 164"/>
                  <a:gd name="T30" fmla="*/ 3 w 211"/>
                  <a:gd name="T31" fmla="*/ 0 h 164"/>
                  <a:gd name="T32" fmla="*/ 3 w 211"/>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1"/>
                  <a:gd name="T52" fmla="*/ 0 h 164"/>
                  <a:gd name="T53" fmla="*/ 211 w 211"/>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1" h="164">
                    <a:moveTo>
                      <a:pt x="3" y="0"/>
                    </a:moveTo>
                    <a:lnTo>
                      <a:pt x="3" y="0"/>
                    </a:lnTo>
                    <a:lnTo>
                      <a:pt x="211" y="0"/>
                    </a:lnTo>
                    <a:lnTo>
                      <a:pt x="211" y="0"/>
                    </a:lnTo>
                    <a:lnTo>
                      <a:pt x="194" y="140"/>
                    </a:lnTo>
                    <a:lnTo>
                      <a:pt x="194" y="140"/>
                    </a:lnTo>
                    <a:lnTo>
                      <a:pt x="193" y="145"/>
                    </a:lnTo>
                    <a:lnTo>
                      <a:pt x="191" y="149"/>
                    </a:lnTo>
                    <a:lnTo>
                      <a:pt x="187" y="153"/>
                    </a:lnTo>
                    <a:lnTo>
                      <a:pt x="183" y="157"/>
                    </a:lnTo>
                    <a:lnTo>
                      <a:pt x="175" y="161"/>
                    </a:lnTo>
                    <a:lnTo>
                      <a:pt x="165" y="164"/>
                    </a:lnTo>
                    <a:lnTo>
                      <a:pt x="165" y="164"/>
                    </a:lnTo>
                    <a:lnTo>
                      <a:pt x="0" y="137"/>
                    </a:lnTo>
                    <a:lnTo>
                      <a:pt x="0" y="137"/>
                    </a:lnTo>
                    <a:lnTo>
                      <a:pt x="3" y="0"/>
                    </a:lnTo>
                    <a:lnTo>
                      <a:pt x="3"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21" name="Freeform 50"/>
              <p:cNvSpPr>
                <a:spLocks noChangeArrowheads="1"/>
              </p:cNvSpPr>
              <p:nvPr/>
            </p:nvSpPr>
            <p:spPr bwMode="auto">
              <a:xfrm>
                <a:off x="1085850" y="152400"/>
                <a:ext cx="328613" cy="260350"/>
              </a:xfrm>
              <a:custGeom>
                <a:avLst/>
                <a:gdLst>
                  <a:gd name="T0" fmla="*/ 3 w 207"/>
                  <a:gd name="T1" fmla="*/ 0 h 164"/>
                  <a:gd name="T2" fmla="*/ 3 w 207"/>
                  <a:gd name="T3" fmla="*/ 0 h 164"/>
                  <a:gd name="T4" fmla="*/ 207 w 207"/>
                  <a:gd name="T5" fmla="*/ 0 h 164"/>
                  <a:gd name="T6" fmla="*/ 207 w 207"/>
                  <a:gd name="T7" fmla="*/ 0 h 164"/>
                  <a:gd name="T8" fmla="*/ 190 w 207"/>
                  <a:gd name="T9" fmla="*/ 140 h 164"/>
                  <a:gd name="T10" fmla="*/ 190 w 207"/>
                  <a:gd name="T11" fmla="*/ 140 h 164"/>
                  <a:gd name="T12" fmla="*/ 189 w 207"/>
                  <a:gd name="T13" fmla="*/ 145 h 164"/>
                  <a:gd name="T14" fmla="*/ 187 w 207"/>
                  <a:gd name="T15" fmla="*/ 149 h 164"/>
                  <a:gd name="T16" fmla="*/ 183 w 207"/>
                  <a:gd name="T17" fmla="*/ 153 h 164"/>
                  <a:gd name="T18" fmla="*/ 179 w 207"/>
                  <a:gd name="T19" fmla="*/ 156 h 164"/>
                  <a:gd name="T20" fmla="*/ 171 w 207"/>
                  <a:gd name="T21" fmla="*/ 161 h 164"/>
                  <a:gd name="T22" fmla="*/ 161 w 207"/>
                  <a:gd name="T23" fmla="*/ 164 h 164"/>
                  <a:gd name="T24" fmla="*/ 161 w 207"/>
                  <a:gd name="T25" fmla="*/ 164 h 164"/>
                  <a:gd name="T26" fmla="*/ 0 w 207"/>
                  <a:gd name="T27" fmla="*/ 136 h 164"/>
                  <a:gd name="T28" fmla="*/ 0 w 207"/>
                  <a:gd name="T29" fmla="*/ 136 h 164"/>
                  <a:gd name="T30" fmla="*/ 3 w 207"/>
                  <a:gd name="T31" fmla="*/ 0 h 164"/>
                  <a:gd name="T32" fmla="*/ 3 w 207"/>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7"/>
                  <a:gd name="T52" fmla="*/ 0 h 164"/>
                  <a:gd name="T53" fmla="*/ 207 w 207"/>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7" h="164">
                    <a:moveTo>
                      <a:pt x="3" y="0"/>
                    </a:moveTo>
                    <a:lnTo>
                      <a:pt x="3" y="0"/>
                    </a:lnTo>
                    <a:lnTo>
                      <a:pt x="207" y="0"/>
                    </a:lnTo>
                    <a:lnTo>
                      <a:pt x="207" y="0"/>
                    </a:lnTo>
                    <a:lnTo>
                      <a:pt x="190" y="140"/>
                    </a:lnTo>
                    <a:lnTo>
                      <a:pt x="190" y="140"/>
                    </a:lnTo>
                    <a:lnTo>
                      <a:pt x="189" y="145"/>
                    </a:lnTo>
                    <a:lnTo>
                      <a:pt x="187" y="149"/>
                    </a:lnTo>
                    <a:lnTo>
                      <a:pt x="183" y="153"/>
                    </a:lnTo>
                    <a:lnTo>
                      <a:pt x="179" y="156"/>
                    </a:lnTo>
                    <a:lnTo>
                      <a:pt x="171" y="161"/>
                    </a:lnTo>
                    <a:lnTo>
                      <a:pt x="161" y="164"/>
                    </a:lnTo>
                    <a:lnTo>
                      <a:pt x="161" y="164"/>
                    </a:lnTo>
                    <a:lnTo>
                      <a:pt x="0" y="136"/>
                    </a:lnTo>
                    <a:lnTo>
                      <a:pt x="0" y="136"/>
                    </a:lnTo>
                    <a:lnTo>
                      <a:pt x="3" y="0"/>
                    </a:lnTo>
                    <a:lnTo>
                      <a:pt x="3"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22" name="Freeform 51"/>
              <p:cNvSpPr>
                <a:spLocks noChangeArrowheads="1"/>
              </p:cNvSpPr>
              <p:nvPr/>
            </p:nvSpPr>
            <p:spPr bwMode="auto">
              <a:xfrm>
                <a:off x="1092200" y="152400"/>
                <a:ext cx="322263" cy="260350"/>
              </a:xfrm>
              <a:custGeom>
                <a:avLst/>
                <a:gdLst>
                  <a:gd name="T0" fmla="*/ 3 w 203"/>
                  <a:gd name="T1" fmla="*/ 0 h 164"/>
                  <a:gd name="T2" fmla="*/ 3 w 203"/>
                  <a:gd name="T3" fmla="*/ 0 h 164"/>
                  <a:gd name="T4" fmla="*/ 203 w 203"/>
                  <a:gd name="T5" fmla="*/ 0 h 164"/>
                  <a:gd name="T6" fmla="*/ 203 w 203"/>
                  <a:gd name="T7" fmla="*/ 0 h 164"/>
                  <a:gd name="T8" fmla="*/ 186 w 203"/>
                  <a:gd name="T9" fmla="*/ 140 h 164"/>
                  <a:gd name="T10" fmla="*/ 186 w 203"/>
                  <a:gd name="T11" fmla="*/ 140 h 164"/>
                  <a:gd name="T12" fmla="*/ 185 w 203"/>
                  <a:gd name="T13" fmla="*/ 145 h 164"/>
                  <a:gd name="T14" fmla="*/ 183 w 203"/>
                  <a:gd name="T15" fmla="*/ 149 h 164"/>
                  <a:gd name="T16" fmla="*/ 179 w 203"/>
                  <a:gd name="T17" fmla="*/ 153 h 164"/>
                  <a:gd name="T18" fmla="*/ 176 w 203"/>
                  <a:gd name="T19" fmla="*/ 156 h 164"/>
                  <a:gd name="T20" fmla="*/ 167 w 203"/>
                  <a:gd name="T21" fmla="*/ 161 h 164"/>
                  <a:gd name="T22" fmla="*/ 157 w 203"/>
                  <a:gd name="T23" fmla="*/ 164 h 164"/>
                  <a:gd name="T24" fmla="*/ 157 w 203"/>
                  <a:gd name="T25" fmla="*/ 164 h 164"/>
                  <a:gd name="T26" fmla="*/ 0 w 203"/>
                  <a:gd name="T27" fmla="*/ 134 h 164"/>
                  <a:gd name="T28" fmla="*/ 0 w 203"/>
                  <a:gd name="T29" fmla="*/ 134 h 164"/>
                  <a:gd name="T30" fmla="*/ 3 w 203"/>
                  <a:gd name="T31" fmla="*/ 0 h 164"/>
                  <a:gd name="T32" fmla="*/ 3 w 203"/>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3"/>
                  <a:gd name="T52" fmla="*/ 0 h 164"/>
                  <a:gd name="T53" fmla="*/ 203 w 203"/>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3" h="164">
                    <a:moveTo>
                      <a:pt x="3" y="0"/>
                    </a:moveTo>
                    <a:lnTo>
                      <a:pt x="3" y="0"/>
                    </a:lnTo>
                    <a:lnTo>
                      <a:pt x="203" y="0"/>
                    </a:lnTo>
                    <a:lnTo>
                      <a:pt x="203" y="0"/>
                    </a:lnTo>
                    <a:lnTo>
                      <a:pt x="186" y="140"/>
                    </a:lnTo>
                    <a:lnTo>
                      <a:pt x="186" y="140"/>
                    </a:lnTo>
                    <a:lnTo>
                      <a:pt x="185" y="145"/>
                    </a:lnTo>
                    <a:lnTo>
                      <a:pt x="183" y="149"/>
                    </a:lnTo>
                    <a:lnTo>
                      <a:pt x="179" y="153"/>
                    </a:lnTo>
                    <a:lnTo>
                      <a:pt x="176" y="156"/>
                    </a:lnTo>
                    <a:lnTo>
                      <a:pt x="167" y="161"/>
                    </a:lnTo>
                    <a:lnTo>
                      <a:pt x="157" y="164"/>
                    </a:lnTo>
                    <a:lnTo>
                      <a:pt x="157" y="164"/>
                    </a:lnTo>
                    <a:lnTo>
                      <a:pt x="0" y="134"/>
                    </a:lnTo>
                    <a:lnTo>
                      <a:pt x="0" y="134"/>
                    </a:lnTo>
                    <a:lnTo>
                      <a:pt x="3" y="0"/>
                    </a:lnTo>
                    <a:lnTo>
                      <a:pt x="3"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23" name="Freeform 52"/>
              <p:cNvSpPr>
                <a:spLocks noChangeArrowheads="1"/>
              </p:cNvSpPr>
              <p:nvPr/>
            </p:nvSpPr>
            <p:spPr bwMode="auto">
              <a:xfrm>
                <a:off x="1096962" y="152400"/>
                <a:ext cx="317500" cy="260350"/>
              </a:xfrm>
              <a:custGeom>
                <a:avLst/>
                <a:gdLst>
                  <a:gd name="T0" fmla="*/ 3 w 200"/>
                  <a:gd name="T1" fmla="*/ 0 h 164"/>
                  <a:gd name="T2" fmla="*/ 3 w 200"/>
                  <a:gd name="T3" fmla="*/ 0 h 164"/>
                  <a:gd name="T4" fmla="*/ 200 w 200"/>
                  <a:gd name="T5" fmla="*/ 0 h 164"/>
                  <a:gd name="T6" fmla="*/ 200 w 200"/>
                  <a:gd name="T7" fmla="*/ 0 h 164"/>
                  <a:gd name="T8" fmla="*/ 183 w 200"/>
                  <a:gd name="T9" fmla="*/ 140 h 164"/>
                  <a:gd name="T10" fmla="*/ 183 w 200"/>
                  <a:gd name="T11" fmla="*/ 140 h 164"/>
                  <a:gd name="T12" fmla="*/ 182 w 200"/>
                  <a:gd name="T13" fmla="*/ 145 h 164"/>
                  <a:gd name="T14" fmla="*/ 180 w 200"/>
                  <a:gd name="T15" fmla="*/ 149 h 164"/>
                  <a:gd name="T16" fmla="*/ 176 w 200"/>
                  <a:gd name="T17" fmla="*/ 153 h 164"/>
                  <a:gd name="T18" fmla="*/ 173 w 200"/>
                  <a:gd name="T19" fmla="*/ 156 h 164"/>
                  <a:gd name="T20" fmla="*/ 164 w 200"/>
                  <a:gd name="T21" fmla="*/ 161 h 164"/>
                  <a:gd name="T22" fmla="*/ 156 w 200"/>
                  <a:gd name="T23" fmla="*/ 164 h 164"/>
                  <a:gd name="T24" fmla="*/ 156 w 200"/>
                  <a:gd name="T25" fmla="*/ 164 h 164"/>
                  <a:gd name="T26" fmla="*/ 0 w 200"/>
                  <a:gd name="T27" fmla="*/ 134 h 164"/>
                  <a:gd name="T28" fmla="*/ 0 w 200"/>
                  <a:gd name="T29" fmla="*/ 134 h 164"/>
                  <a:gd name="T30" fmla="*/ 3 w 200"/>
                  <a:gd name="T31" fmla="*/ 0 h 164"/>
                  <a:gd name="T32" fmla="*/ 3 w 200"/>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0"/>
                  <a:gd name="T52" fmla="*/ 0 h 164"/>
                  <a:gd name="T53" fmla="*/ 200 w 200"/>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0" h="164">
                    <a:moveTo>
                      <a:pt x="3" y="0"/>
                    </a:moveTo>
                    <a:lnTo>
                      <a:pt x="3" y="0"/>
                    </a:lnTo>
                    <a:lnTo>
                      <a:pt x="200" y="0"/>
                    </a:lnTo>
                    <a:lnTo>
                      <a:pt x="200" y="0"/>
                    </a:lnTo>
                    <a:lnTo>
                      <a:pt x="183" y="140"/>
                    </a:lnTo>
                    <a:lnTo>
                      <a:pt x="183" y="140"/>
                    </a:lnTo>
                    <a:lnTo>
                      <a:pt x="182" y="145"/>
                    </a:lnTo>
                    <a:lnTo>
                      <a:pt x="180" y="149"/>
                    </a:lnTo>
                    <a:lnTo>
                      <a:pt x="176" y="153"/>
                    </a:lnTo>
                    <a:lnTo>
                      <a:pt x="173" y="156"/>
                    </a:lnTo>
                    <a:lnTo>
                      <a:pt x="164" y="161"/>
                    </a:lnTo>
                    <a:lnTo>
                      <a:pt x="156" y="164"/>
                    </a:lnTo>
                    <a:lnTo>
                      <a:pt x="156" y="164"/>
                    </a:lnTo>
                    <a:lnTo>
                      <a:pt x="0" y="134"/>
                    </a:lnTo>
                    <a:lnTo>
                      <a:pt x="0" y="134"/>
                    </a:lnTo>
                    <a:lnTo>
                      <a:pt x="3" y="0"/>
                    </a:lnTo>
                    <a:lnTo>
                      <a:pt x="3"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24" name="Freeform 53"/>
              <p:cNvSpPr>
                <a:spLocks noChangeArrowheads="1"/>
              </p:cNvSpPr>
              <p:nvPr/>
            </p:nvSpPr>
            <p:spPr bwMode="auto">
              <a:xfrm>
                <a:off x="1103312" y="152400"/>
                <a:ext cx="311150" cy="260350"/>
              </a:xfrm>
              <a:custGeom>
                <a:avLst/>
                <a:gdLst>
                  <a:gd name="T0" fmla="*/ 3 w 196"/>
                  <a:gd name="T1" fmla="*/ 0 h 164"/>
                  <a:gd name="T2" fmla="*/ 3 w 196"/>
                  <a:gd name="T3" fmla="*/ 0 h 164"/>
                  <a:gd name="T4" fmla="*/ 196 w 196"/>
                  <a:gd name="T5" fmla="*/ 0 h 164"/>
                  <a:gd name="T6" fmla="*/ 196 w 196"/>
                  <a:gd name="T7" fmla="*/ 0 h 164"/>
                  <a:gd name="T8" fmla="*/ 179 w 196"/>
                  <a:gd name="T9" fmla="*/ 140 h 164"/>
                  <a:gd name="T10" fmla="*/ 179 w 196"/>
                  <a:gd name="T11" fmla="*/ 140 h 164"/>
                  <a:gd name="T12" fmla="*/ 178 w 196"/>
                  <a:gd name="T13" fmla="*/ 145 h 164"/>
                  <a:gd name="T14" fmla="*/ 176 w 196"/>
                  <a:gd name="T15" fmla="*/ 149 h 164"/>
                  <a:gd name="T16" fmla="*/ 172 w 196"/>
                  <a:gd name="T17" fmla="*/ 153 h 164"/>
                  <a:gd name="T18" fmla="*/ 169 w 196"/>
                  <a:gd name="T19" fmla="*/ 156 h 164"/>
                  <a:gd name="T20" fmla="*/ 160 w 196"/>
                  <a:gd name="T21" fmla="*/ 161 h 164"/>
                  <a:gd name="T22" fmla="*/ 152 w 196"/>
                  <a:gd name="T23" fmla="*/ 164 h 164"/>
                  <a:gd name="T24" fmla="*/ 152 w 196"/>
                  <a:gd name="T25" fmla="*/ 164 h 164"/>
                  <a:gd name="T26" fmla="*/ 0 w 196"/>
                  <a:gd name="T27" fmla="*/ 133 h 164"/>
                  <a:gd name="T28" fmla="*/ 0 w 196"/>
                  <a:gd name="T29" fmla="*/ 133 h 164"/>
                  <a:gd name="T30" fmla="*/ 3 w 196"/>
                  <a:gd name="T31" fmla="*/ 0 h 164"/>
                  <a:gd name="T32" fmla="*/ 3 w 196"/>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6"/>
                  <a:gd name="T52" fmla="*/ 0 h 164"/>
                  <a:gd name="T53" fmla="*/ 196 w 196"/>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6" h="164">
                    <a:moveTo>
                      <a:pt x="3" y="0"/>
                    </a:moveTo>
                    <a:lnTo>
                      <a:pt x="3" y="0"/>
                    </a:lnTo>
                    <a:lnTo>
                      <a:pt x="196" y="0"/>
                    </a:lnTo>
                    <a:lnTo>
                      <a:pt x="196" y="0"/>
                    </a:lnTo>
                    <a:lnTo>
                      <a:pt x="179" y="140"/>
                    </a:lnTo>
                    <a:lnTo>
                      <a:pt x="179" y="140"/>
                    </a:lnTo>
                    <a:lnTo>
                      <a:pt x="178" y="145"/>
                    </a:lnTo>
                    <a:lnTo>
                      <a:pt x="176" y="149"/>
                    </a:lnTo>
                    <a:lnTo>
                      <a:pt x="172" y="153"/>
                    </a:lnTo>
                    <a:lnTo>
                      <a:pt x="169" y="156"/>
                    </a:lnTo>
                    <a:lnTo>
                      <a:pt x="160" y="161"/>
                    </a:lnTo>
                    <a:lnTo>
                      <a:pt x="152" y="164"/>
                    </a:lnTo>
                    <a:lnTo>
                      <a:pt x="152" y="164"/>
                    </a:lnTo>
                    <a:lnTo>
                      <a:pt x="0" y="133"/>
                    </a:lnTo>
                    <a:lnTo>
                      <a:pt x="0" y="133"/>
                    </a:lnTo>
                    <a:lnTo>
                      <a:pt x="3" y="0"/>
                    </a:lnTo>
                    <a:lnTo>
                      <a:pt x="3"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25" name="Freeform 54"/>
              <p:cNvSpPr>
                <a:spLocks noChangeArrowheads="1"/>
              </p:cNvSpPr>
              <p:nvPr/>
            </p:nvSpPr>
            <p:spPr bwMode="auto">
              <a:xfrm>
                <a:off x="1109662" y="152400"/>
                <a:ext cx="304800" cy="260350"/>
              </a:xfrm>
              <a:custGeom>
                <a:avLst/>
                <a:gdLst>
                  <a:gd name="T0" fmla="*/ 3 w 192"/>
                  <a:gd name="T1" fmla="*/ 0 h 164"/>
                  <a:gd name="T2" fmla="*/ 3 w 192"/>
                  <a:gd name="T3" fmla="*/ 0 h 164"/>
                  <a:gd name="T4" fmla="*/ 192 w 192"/>
                  <a:gd name="T5" fmla="*/ 0 h 164"/>
                  <a:gd name="T6" fmla="*/ 192 w 192"/>
                  <a:gd name="T7" fmla="*/ 0 h 164"/>
                  <a:gd name="T8" fmla="*/ 175 w 192"/>
                  <a:gd name="T9" fmla="*/ 140 h 164"/>
                  <a:gd name="T10" fmla="*/ 175 w 192"/>
                  <a:gd name="T11" fmla="*/ 140 h 164"/>
                  <a:gd name="T12" fmla="*/ 174 w 192"/>
                  <a:gd name="T13" fmla="*/ 145 h 164"/>
                  <a:gd name="T14" fmla="*/ 172 w 192"/>
                  <a:gd name="T15" fmla="*/ 149 h 164"/>
                  <a:gd name="T16" fmla="*/ 169 w 192"/>
                  <a:gd name="T17" fmla="*/ 153 h 164"/>
                  <a:gd name="T18" fmla="*/ 165 w 192"/>
                  <a:gd name="T19" fmla="*/ 156 h 164"/>
                  <a:gd name="T20" fmla="*/ 157 w 192"/>
                  <a:gd name="T21" fmla="*/ 161 h 164"/>
                  <a:gd name="T22" fmla="*/ 148 w 192"/>
                  <a:gd name="T23" fmla="*/ 164 h 164"/>
                  <a:gd name="T24" fmla="*/ 148 w 192"/>
                  <a:gd name="T25" fmla="*/ 164 h 164"/>
                  <a:gd name="T26" fmla="*/ 0 w 192"/>
                  <a:gd name="T27" fmla="*/ 132 h 164"/>
                  <a:gd name="T28" fmla="*/ 0 w 192"/>
                  <a:gd name="T29" fmla="*/ 132 h 164"/>
                  <a:gd name="T30" fmla="*/ 3 w 192"/>
                  <a:gd name="T31" fmla="*/ 0 h 164"/>
                  <a:gd name="T32" fmla="*/ 3 w 192"/>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2"/>
                  <a:gd name="T52" fmla="*/ 0 h 164"/>
                  <a:gd name="T53" fmla="*/ 192 w 192"/>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2" h="164">
                    <a:moveTo>
                      <a:pt x="3" y="0"/>
                    </a:moveTo>
                    <a:lnTo>
                      <a:pt x="3" y="0"/>
                    </a:lnTo>
                    <a:lnTo>
                      <a:pt x="192" y="0"/>
                    </a:lnTo>
                    <a:lnTo>
                      <a:pt x="192" y="0"/>
                    </a:lnTo>
                    <a:lnTo>
                      <a:pt x="175" y="140"/>
                    </a:lnTo>
                    <a:lnTo>
                      <a:pt x="175" y="140"/>
                    </a:lnTo>
                    <a:lnTo>
                      <a:pt x="174" y="145"/>
                    </a:lnTo>
                    <a:lnTo>
                      <a:pt x="172" y="149"/>
                    </a:lnTo>
                    <a:lnTo>
                      <a:pt x="169" y="153"/>
                    </a:lnTo>
                    <a:lnTo>
                      <a:pt x="165" y="156"/>
                    </a:lnTo>
                    <a:lnTo>
                      <a:pt x="157" y="161"/>
                    </a:lnTo>
                    <a:lnTo>
                      <a:pt x="148" y="164"/>
                    </a:lnTo>
                    <a:lnTo>
                      <a:pt x="148" y="164"/>
                    </a:lnTo>
                    <a:lnTo>
                      <a:pt x="0" y="132"/>
                    </a:lnTo>
                    <a:lnTo>
                      <a:pt x="0" y="132"/>
                    </a:lnTo>
                    <a:lnTo>
                      <a:pt x="3" y="0"/>
                    </a:lnTo>
                    <a:lnTo>
                      <a:pt x="3"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26" name="Freeform 55"/>
              <p:cNvSpPr>
                <a:spLocks noChangeArrowheads="1"/>
              </p:cNvSpPr>
              <p:nvPr/>
            </p:nvSpPr>
            <p:spPr bwMode="auto">
              <a:xfrm>
                <a:off x="1116012" y="152400"/>
                <a:ext cx="298450" cy="260350"/>
              </a:xfrm>
              <a:custGeom>
                <a:avLst/>
                <a:gdLst>
                  <a:gd name="T0" fmla="*/ 3 w 188"/>
                  <a:gd name="T1" fmla="*/ 0 h 164"/>
                  <a:gd name="T2" fmla="*/ 3 w 188"/>
                  <a:gd name="T3" fmla="*/ 0 h 164"/>
                  <a:gd name="T4" fmla="*/ 188 w 188"/>
                  <a:gd name="T5" fmla="*/ 0 h 164"/>
                  <a:gd name="T6" fmla="*/ 188 w 188"/>
                  <a:gd name="T7" fmla="*/ 0 h 164"/>
                  <a:gd name="T8" fmla="*/ 171 w 188"/>
                  <a:gd name="T9" fmla="*/ 140 h 164"/>
                  <a:gd name="T10" fmla="*/ 171 w 188"/>
                  <a:gd name="T11" fmla="*/ 140 h 164"/>
                  <a:gd name="T12" fmla="*/ 170 w 188"/>
                  <a:gd name="T13" fmla="*/ 145 h 164"/>
                  <a:gd name="T14" fmla="*/ 168 w 188"/>
                  <a:gd name="T15" fmla="*/ 149 h 164"/>
                  <a:gd name="T16" fmla="*/ 165 w 188"/>
                  <a:gd name="T17" fmla="*/ 153 h 164"/>
                  <a:gd name="T18" fmla="*/ 161 w 188"/>
                  <a:gd name="T19" fmla="*/ 156 h 164"/>
                  <a:gd name="T20" fmla="*/ 153 w 188"/>
                  <a:gd name="T21" fmla="*/ 161 h 164"/>
                  <a:gd name="T22" fmla="*/ 144 w 188"/>
                  <a:gd name="T23" fmla="*/ 164 h 164"/>
                  <a:gd name="T24" fmla="*/ 144 w 188"/>
                  <a:gd name="T25" fmla="*/ 164 h 164"/>
                  <a:gd name="T26" fmla="*/ 0 w 188"/>
                  <a:gd name="T27" fmla="*/ 130 h 164"/>
                  <a:gd name="T28" fmla="*/ 0 w 188"/>
                  <a:gd name="T29" fmla="*/ 130 h 164"/>
                  <a:gd name="T30" fmla="*/ 3 w 188"/>
                  <a:gd name="T31" fmla="*/ 0 h 164"/>
                  <a:gd name="T32" fmla="*/ 3 w 188"/>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8"/>
                  <a:gd name="T52" fmla="*/ 0 h 164"/>
                  <a:gd name="T53" fmla="*/ 188 w 188"/>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8" h="164">
                    <a:moveTo>
                      <a:pt x="3" y="0"/>
                    </a:moveTo>
                    <a:lnTo>
                      <a:pt x="3" y="0"/>
                    </a:lnTo>
                    <a:lnTo>
                      <a:pt x="188" y="0"/>
                    </a:lnTo>
                    <a:lnTo>
                      <a:pt x="188" y="0"/>
                    </a:lnTo>
                    <a:lnTo>
                      <a:pt x="171" y="140"/>
                    </a:lnTo>
                    <a:lnTo>
                      <a:pt x="171" y="140"/>
                    </a:lnTo>
                    <a:lnTo>
                      <a:pt x="170" y="145"/>
                    </a:lnTo>
                    <a:lnTo>
                      <a:pt x="168" y="149"/>
                    </a:lnTo>
                    <a:lnTo>
                      <a:pt x="165" y="153"/>
                    </a:lnTo>
                    <a:lnTo>
                      <a:pt x="161" y="156"/>
                    </a:lnTo>
                    <a:lnTo>
                      <a:pt x="153" y="161"/>
                    </a:lnTo>
                    <a:lnTo>
                      <a:pt x="144" y="164"/>
                    </a:lnTo>
                    <a:lnTo>
                      <a:pt x="144" y="164"/>
                    </a:lnTo>
                    <a:lnTo>
                      <a:pt x="0" y="130"/>
                    </a:lnTo>
                    <a:lnTo>
                      <a:pt x="0" y="130"/>
                    </a:lnTo>
                    <a:lnTo>
                      <a:pt x="3" y="0"/>
                    </a:lnTo>
                    <a:lnTo>
                      <a:pt x="3"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27" name="Freeform 56"/>
              <p:cNvSpPr>
                <a:spLocks noChangeArrowheads="1"/>
              </p:cNvSpPr>
              <p:nvPr/>
            </p:nvSpPr>
            <p:spPr bwMode="auto">
              <a:xfrm>
                <a:off x="1122362" y="152400"/>
                <a:ext cx="292100" cy="260350"/>
              </a:xfrm>
              <a:custGeom>
                <a:avLst/>
                <a:gdLst>
                  <a:gd name="T0" fmla="*/ 3 w 184"/>
                  <a:gd name="T1" fmla="*/ 0 h 164"/>
                  <a:gd name="T2" fmla="*/ 3 w 184"/>
                  <a:gd name="T3" fmla="*/ 0 h 164"/>
                  <a:gd name="T4" fmla="*/ 184 w 184"/>
                  <a:gd name="T5" fmla="*/ 0 h 164"/>
                  <a:gd name="T6" fmla="*/ 184 w 184"/>
                  <a:gd name="T7" fmla="*/ 0 h 164"/>
                  <a:gd name="T8" fmla="*/ 167 w 184"/>
                  <a:gd name="T9" fmla="*/ 140 h 164"/>
                  <a:gd name="T10" fmla="*/ 167 w 184"/>
                  <a:gd name="T11" fmla="*/ 140 h 164"/>
                  <a:gd name="T12" fmla="*/ 166 w 184"/>
                  <a:gd name="T13" fmla="*/ 145 h 164"/>
                  <a:gd name="T14" fmla="*/ 164 w 184"/>
                  <a:gd name="T15" fmla="*/ 149 h 164"/>
                  <a:gd name="T16" fmla="*/ 157 w 184"/>
                  <a:gd name="T17" fmla="*/ 156 h 164"/>
                  <a:gd name="T18" fmla="*/ 149 w 184"/>
                  <a:gd name="T19" fmla="*/ 161 h 164"/>
                  <a:gd name="T20" fmla="*/ 141 w 184"/>
                  <a:gd name="T21" fmla="*/ 164 h 164"/>
                  <a:gd name="T22" fmla="*/ 141 w 184"/>
                  <a:gd name="T23" fmla="*/ 164 h 164"/>
                  <a:gd name="T24" fmla="*/ 0 w 184"/>
                  <a:gd name="T25" fmla="*/ 129 h 164"/>
                  <a:gd name="T26" fmla="*/ 0 w 184"/>
                  <a:gd name="T27" fmla="*/ 129 h 164"/>
                  <a:gd name="T28" fmla="*/ 3 w 184"/>
                  <a:gd name="T29" fmla="*/ 0 h 164"/>
                  <a:gd name="T30" fmla="*/ 3 w 184"/>
                  <a:gd name="T31" fmla="*/ 0 h 1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4"/>
                  <a:gd name="T49" fmla="*/ 0 h 164"/>
                  <a:gd name="T50" fmla="*/ 184 w 184"/>
                  <a:gd name="T51" fmla="*/ 164 h 1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4" h="164">
                    <a:moveTo>
                      <a:pt x="3" y="0"/>
                    </a:moveTo>
                    <a:lnTo>
                      <a:pt x="3" y="0"/>
                    </a:lnTo>
                    <a:lnTo>
                      <a:pt x="184" y="0"/>
                    </a:lnTo>
                    <a:lnTo>
                      <a:pt x="184" y="0"/>
                    </a:lnTo>
                    <a:lnTo>
                      <a:pt x="167" y="140"/>
                    </a:lnTo>
                    <a:lnTo>
                      <a:pt x="167" y="140"/>
                    </a:lnTo>
                    <a:lnTo>
                      <a:pt x="166" y="145"/>
                    </a:lnTo>
                    <a:lnTo>
                      <a:pt x="164" y="149"/>
                    </a:lnTo>
                    <a:lnTo>
                      <a:pt x="157" y="156"/>
                    </a:lnTo>
                    <a:lnTo>
                      <a:pt x="149" y="161"/>
                    </a:lnTo>
                    <a:lnTo>
                      <a:pt x="141" y="164"/>
                    </a:lnTo>
                    <a:lnTo>
                      <a:pt x="141" y="164"/>
                    </a:lnTo>
                    <a:lnTo>
                      <a:pt x="0" y="129"/>
                    </a:lnTo>
                    <a:lnTo>
                      <a:pt x="0" y="129"/>
                    </a:lnTo>
                    <a:lnTo>
                      <a:pt x="3" y="0"/>
                    </a:lnTo>
                    <a:lnTo>
                      <a:pt x="3"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28" name="Freeform 57"/>
              <p:cNvSpPr>
                <a:spLocks noChangeArrowheads="1"/>
              </p:cNvSpPr>
              <p:nvPr/>
            </p:nvSpPr>
            <p:spPr bwMode="auto">
              <a:xfrm>
                <a:off x="1127125" y="152400"/>
                <a:ext cx="287338" cy="260350"/>
              </a:xfrm>
              <a:custGeom>
                <a:avLst/>
                <a:gdLst>
                  <a:gd name="T0" fmla="*/ 4 w 181"/>
                  <a:gd name="T1" fmla="*/ 0 h 164"/>
                  <a:gd name="T2" fmla="*/ 4 w 181"/>
                  <a:gd name="T3" fmla="*/ 0 h 164"/>
                  <a:gd name="T4" fmla="*/ 181 w 181"/>
                  <a:gd name="T5" fmla="*/ 0 h 164"/>
                  <a:gd name="T6" fmla="*/ 181 w 181"/>
                  <a:gd name="T7" fmla="*/ 0 h 164"/>
                  <a:gd name="T8" fmla="*/ 164 w 181"/>
                  <a:gd name="T9" fmla="*/ 140 h 164"/>
                  <a:gd name="T10" fmla="*/ 164 w 181"/>
                  <a:gd name="T11" fmla="*/ 140 h 164"/>
                  <a:gd name="T12" fmla="*/ 163 w 181"/>
                  <a:gd name="T13" fmla="*/ 145 h 164"/>
                  <a:gd name="T14" fmla="*/ 161 w 181"/>
                  <a:gd name="T15" fmla="*/ 149 h 164"/>
                  <a:gd name="T16" fmla="*/ 154 w 181"/>
                  <a:gd name="T17" fmla="*/ 156 h 164"/>
                  <a:gd name="T18" fmla="*/ 146 w 181"/>
                  <a:gd name="T19" fmla="*/ 160 h 164"/>
                  <a:gd name="T20" fmla="*/ 138 w 181"/>
                  <a:gd name="T21" fmla="*/ 164 h 164"/>
                  <a:gd name="T22" fmla="*/ 138 w 181"/>
                  <a:gd name="T23" fmla="*/ 164 h 164"/>
                  <a:gd name="T24" fmla="*/ 0 w 181"/>
                  <a:gd name="T25" fmla="*/ 128 h 164"/>
                  <a:gd name="T26" fmla="*/ 0 w 181"/>
                  <a:gd name="T27" fmla="*/ 128 h 164"/>
                  <a:gd name="T28" fmla="*/ 4 w 181"/>
                  <a:gd name="T29" fmla="*/ 0 h 164"/>
                  <a:gd name="T30" fmla="*/ 4 w 181"/>
                  <a:gd name="T31" fmla="*/ 0 h 1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1"/>
                  <a:gd name="T49" fmla="*/ 0 h 164"/>
                  <a:gd name="T50" fmla="*/ 181 w 181"/>
                  <a:gd name="T51" fmla="*/ 164 h 1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1" h="164">
                    <a:moveTo>
                      <a:pt x="4" y="0"/>
                    </a:moveTo>
                    <a:lnTo>
                      <a:pt x="4" y="0"/>
                    </a:lnTo>
                    <a:lnTo>
                      <a:pt x="181" y="0"/>
                    </a:lnTo>
                    <a:lnTo>
                      <a:pt x="181" y="0"/>
                    </a:lnTo>
                    <a:lnTo>
                      <a:pt x="164" y="140"/>
                    </a:lnTo>
                    <a:lnTo>
                      <a:pt x="164" y="140"/>
                    </a:lnTo>
                    <a:lnTo>
                      <a:pt x="163" y="145"/>
                    </a:lnTo>
                    <a:lnTo>
                      <a:pt x="161" y="149"/>
                    </a:lnTo>
                    <a:lnTo>
                      <a:pt x="154" y="156"/>
                    </a:lnTo>
                    <a:lnTo>
                      <a:pt x="146" y="160"/>
                    </a:lnTo>
                    <a:lnTo>
                      <a:pt x="138" y="164"/>
                    </a:lnTo>
                    <a:lnTo>
                      <a:pt x="138" y="164"/>
                    </a:lnTo>
                    <a:lnTo>
                      <a:pt x="0" y="128"/>
                    </a:lnTo>
                    <a:lnTo>
                      <a:pt x="0" y="128"/>
                    </a:lnTo>
                    <a:lnTo>
                      <a:pt x="4" y="0"/>
                    </a:lnTo>
                    <a:lnTo>
                      <a:pt x="4"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29" name="Freeform 58"/>
              <p:cNvSpPr>
                <a:spLocks noChangeArrowheads="1"/>
              </p:cNvSpPr>
              <p:nvPr/>
            </p:nvSpPr>
            <p:spPr bwMode="auto">
              <a:xfrm>
                <a:off x="1133475" y="152400"/>
                <a:ext cx="280988" cy="258763"/>
              </a:xfrm>
              <a:custGeom>
                <a:avLst/>
                <a:gdLst>
                  <a:gd name="T0" fmla="*/ 4 w 177"/>
                  <a:gd name="T1" fmla="*/ 0 h 163"/>
                  <a:gd name="T2" fmla="*/ 4 w 177"/>
                  <a:gd name="T3" fmla="*/ 0 h 163"/>
                  <a:gd name="T4" fmla="*/ 177 w 177"/>
                  <a:gd name="T5" fmla="*/ 0 h 163"/>
                  <a:gd name="T6" fmla="*/ 177 w 177"/>
                  <a:gd name="T7" fmla="*/ 0 h 163"/>
                  <a:gd name="T8" fmla="*/ 160 w 177"/>
                  <a:gd name="T9" fmla="*/ 140 h 163"/>
                  <a:gd name="T10" fmla="*/ 160 w 177"/>
                  <a:gd name="T11" fmla="*/ 140 h 163"/>
                  <a:gd name="T12" fmla="*/ 159 w 177"/>
                  <a:gd name="T13" fmla="*/ 145 h 163"/>
                  <a:gd name="T14" fmla="*/ 157 w 177"/>
                  <a:gd name="T15" fmla="*/ 149 h 163"/>
                  <a:gd name="T16" fmla="*/ 150 w 177"/>
                  <a:gd name="T17" fmla="*/ 156 h 163"/>
                  <a:gd name="T18" fmla="*/ 142 w 177"/>
                  <a:gd name="T19" fmla="*/ 160 h 163"/>
                  <a:gd name="T20" fmla="*/ 134 w 177"/>
                  <a:gd name="T21" fmla="*/ 163 h 163"/>
                  <a:gd name="T22" fmla="*/ 134 w 177"/>
                  <a:gd name="T23" fmla="*/ 163 h 163"/>
                  <a:gd name="T24" fmla="*/ 0 w 177"/>
                  <a:gd name="T25" fmla="*/ 128 h 163"/>
                  <a:gd name="T26" fmla="*/ 0 w 177"/>
                  <a:gd name="T27" fmla="*/ 128 h 163"/>
                  <a:gd name="T28" fmla="*/ 4 w 177"/>
                  <a:gd name="T29" fmla="*/ 0 h 163"/>
                  <a:gd name="T30" fmla="*/ 4 w 177"/>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7"/>
                  <a:gd name="T49" fmla="*/ 0 h 163"/>
                  <a:gd name="T50" fmla="*/ 177 w 177"/>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7" h="163">
                    <a:moveTo>
                      <a:pt x="4" y="0"/>
                    </a:moveTo>
                    <a:lnTo>
                      <a:pt x="4" y="0"/>
                    </a:lnTo>
                    <a:lnTo>
                      <a:pt x="177" y="0"/>
                    </a:lnTo>
                    <a:lnTo>
                      <a:pt x="177" y="0"/>
                    </a:lnTo>
                    <a:lnTo>
                      <a:pt x="160" y="140"/>
                    </a:lnTo>
                    <a:lnTo>
                      <a:pt x="160" y="140"/>
                    </a:lnTo>
                    <a:lnTo>
                      <a:pt x="159" y="145"/>
                    </a:lnTo>
                    <a:lnTo>
                      <a:pt x="157" y="149"/>
                    </a:lnTo>
                    <a:lnTo>
                      <a:pt x="150" y="156"/>
                    </a:lnTo>
                    <a:lnTo>
                      <a:pt x="142" y="160"/>
                    </a:lnTo>
                    <a:lnTo>
                      <a:pt x="134" y="163"/>
                    </a:lnTo>
                    <a:lnTo>
                      <a:pt x="134" y="163"/>
                    </a:lnTo>
                    <a:lnTo>
                      <a:pt x="0" y="128"/>
                    </a:lnTo>
                    <a:lnTo>
                      <a:pt x="0" y="128"/>
                    </a:lnTo>
                    <a:lnTo>
                      <a:pt x="4" y="0"/>
                    </a:lnTo>
                    <a:lnTo>
                      <a:pt x="4"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30" name="Freeform 59"/>
              <p:cNvSpPr>
                <a:spLocks noChangeArrowheads="1"/>
              </p:cNvSpPr>
              <p:nvPr/>
            </p:nvSpPr>
            <p:spPr bwMode="auto">
              <a:xfrm>
                <a:off x="1139825" y="152400"/>
                <a:ext cx="274638" cy="258763"/>
              </a:xfrm>
              <a:custGeom>
                <a:avLst/>
                <a:gdLst>
                  <a:gd name="T0" fmla="*/ 3 w 173"/>
                  <a:gd name="T1" fmla="*/ 0 h 163"/>
                  <a:gd name="T2" fmla="*/ 3 w 173"/>
                  <a:gd name="T3" fmla="*/ 0 h 163"/>
                  <a:gd name="T4" fmla="*/ 173 w 173"/>
                  <a:gd name="T5" fmla="*/ 0 h 163"/>
                  <a:gd name="T6" fmla="*/ 173 w 173"/>
                  <a:gd name="T7" fmla="*/ 0 h 163"/>
                  <a:gd name="T8" fmla="*/ 156 w 173"/>
                  <a:gd name="T9" fmla="*/ 140 h 163"/>
                  <a:gd name="T10" fmla="*/ 156 w 173"/>
                  <a:gd name="T11" fmla="*/ 140 h 163"/>
                  <a:gd name="T12" fmla="*/ 155 w 173"/>
                  <a:gd name="T13" fmla="*/ 145 h 163"/>
                  <a:gd name="T14" fmla="*/ 153 w 173"/>
                  <a:gd name="T15" fmla="*/ 149 h 163"/>
                  <a:gd name="T16" fmla="*/ 146 w 173"/>
                  <a:gd name="T17" fmla="*/ 156 h 163"/>
                  <a:gd name="T18" fmla="*/ 140 w 173"/>
                  <a:gd name="T19" fmla="*/ 160 h 163"/>
                  <a:gd name="T20" fmla="*/ 132 w 173"/>
                  <a:gd name="T21" fmla="*/ 163 h 163"/>
                  <a:gd name="T22" fmla="*/ 132 w 173"/>
                  <a:gd name="T23" fmla="*/ 163 h 163"/>
                  <a:gd name="T24" fmla="*/ 0 w 173"/>
                  <a:gd name="T25" fmla="*/ 126 h 163"/>
                  <a:gd name="T26" fmla="*/ 0 w 173"/>
                  <a:gd name="T27" fmla="*/ 126 h 163"/>
                  <a:gd name="T28" fmla="*/ 3 w 173"/>
                  <a:gd name="T29" fmla="*/ 0 h 163"/>
                  <a:gd name="T30" fmla="*/ 3 w 173"/>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3"/>
                  <a:gd name="T49" fmla="*/ 0 h 163"/>
                  <a:gd name="T50" fmla="*/ 173 w 173"/>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3" h="163">
                    <a:moveTo>
                      <a:pt x="3" y="0"/>
                    </a:moveTo>
                    <a:lnTo>
                      <a:pt x="3" y="0"/>
                    </a:lnTo>
                    <a:lnTo>
                      <a:pt x="173" y="0"/>
                    </a:lnTo>
                    <a:lnTo>
                      <a:pt x="173" y="0"/>
                    </a:lnTo>
                    <a:lnTo>
                      <a:pt x="156" y="140"/>
                    </a:lnTo>
                    <a:lnTo>
                      <a:pt x="156" y="140"/>
                    </a:lnTo>
                    <a:lnTo>
                      <a:pt x="155" y="145"/>
                    </a:lnTo>
                    <a:lnTo>
                      <a:pt x="153" y="149"/>
                    </a:lnTo>
                    <a:lnTo>
                      <a:pt x="146" y="156"/>
                    </a:lnTo>
                    <a:lnTo>
                      <a:pt x="140" y="160"/>
                    </a:lnTo>
                    <a:lnTo>
                      <a:pt x="132" y="163"/>
                    </a:lnTo>
                    <a:lnTo>
                      <a:pt x="132" y="163"/>
                    </a:lnTo>
                    <a:lnTo>
                      <a:pt x="0" y="126"/>
                    </a:lnTo>
                    <a:lnTo>
                      <a:pt x="0" y="126"/>
                    </a:lnTo>
                    <a:lnTo>
                      <a:pt x="3" y="0"/>
                    </a:lnTo>
                    <a:lnTo>
                      <a:pt x="3"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31" name="Freeform 60"/>
              <p:cNvSpPr>
                <a:spLocks noChangeArrowheads="1"/>
              </p:cNvSpPr>
              <p:nvPr/>
            </p:nvSpPr>
            <p:spPr bwMode="auto">
              <a:xfrm>
                <a:off x="1146175" y="152400"/>
                <a:ext cx="268288" cy="258763"/>
              </a:xfrm>
              <a:custGeom>
                <a:avLst/>
                <a:gdLst>
                  <a:gd name="T0" fmla="*/ 3 w 169"/>
                  <a:gd name="T1" fmla="*/ 0 h 163"/>
                  <a:gd name="T2" fmla="*/ 3 w 169"/>
                  <a:gd name="T3" fmla="*/ 0 h 163"/>
                  <a:gd name="T4" fmla="*/ 169 w 169"/>
                  <a:gd name="T5" fmla="*/ 0 h 163"/>
                  <a:gd name="T6" fmla="*/ 169 w 169"/>
                  <a:gd name="T7" fmla="*/ 0 h 163"/>
                  <a:gd name="T8" fmla="*/ 152 w 169"/>
                  <a:gd name="T9" fmla="*/ 140 h 163"/>
                  <a:gd name="T10" fmla="*/ 152 w 169"/>
                  <a:gd name="T11" fmla="*/ 140 h 163"/>
                  <a:gd name="T12" fmla="*/ 151 w 169"/>
                  <a:gd name="T13" fmla="*/ 144 h 163"/>
                  <a:gd name="T14" fmla="*/ 149 w 169"/>
                  <a:gd name="T15" fmla="*/ 148 h 163"/>
                  <a:gd name="T16" fmla="*/ 142 w 169"/>
                  <a:gd name="T17" fmla="*/ 155 h 163"/>
                  <a:gd name="T18" fmla="*/ 136 w 169"/>
                  <a:gd name="T19" fmla="*/ 160 h 163"/>
                  <a:gd name="T20" fmla="*/ 128 w 169"/>
                  <a:gd name="T21" fmla="*/ 163 h 163"/>
                  <a:gd name="T22" fmla="*/ 128 w 169"/>
                  <a:gd name="T23" fmla="*/ 163 h 163"/>
                  <a:gd name="T24" fmla="*/ 0 w 169"/>
                  <a:gd name="T25" fmla="*/ 125 h 163"/>
                  <a:gd name="T26" fmla="*/ 0 w 169"/>
                  <a:gd name="T27" fmla="*/ 125 h 163"/>
                  <a:gd name="T28" fmla="*/ 3 w 169"/>
                  <a:gd name="T29" fmla="*/ 0 h 163"/>
                  <a:gd name="T30" fmla="*/ 3 w 169"/>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9"/>
                  <a:gd name="T49" fmla="*/ 0 h 163"/>
                  <a:gd name="T50" fmla="*/ 169 w 169"/>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9" h="163">
                    <a:moveTo>
                      <a:pt x="3" y="0"/>
                    </a:moveTo>
                    <a:lnTo>
                      <a:pt x="3" y="0"/>
                    </a:lnTo>
                    <a:lnTo>
                      <a:pt x="169" y="0"/>
                    </a:lnTo>
                    <a:lnTo>
                      <a:pt x="169" y="0"/>
                    </a:lnTo>
                    <a:lnTo>
                      <a:pt x="152" y="140"/>
                    </a:lnTo>
                    <a:lnTo>
                      <a:pt x="152" y="140"/>
                    </a:lnTo>
                    <a:lnTo>
                      <a:pt x="151" y="144"/>
                    </a:lnTo>
                    <a:lnTo>
                      <a:pt x="149" y="148"/>
                    </a:lnTo>
                    <a:lnTo>
                      <a:pt x="142" y="155"/>
                    </a:lnTo>
                    <a:lnTo>
                      <a:pt x="136" y="160"/>
                    </a:lnTo>
                    <a:lnTo>
                      <a:pt x="128" y="163"/>
                    </a:lnTo>
                    <a:lnTo>
                      <a:pt x="128" y="163"/>
                    </a:lnTo>
                    <a:lnTo>
                      <a:pt x="0" y="125"/>
                    </a:lnTo>
                    <a:lnTo>
                      <a:pt x="0" y="125"/>
                    </a:lnTo>
                    <a:lnTo>
                      <a:pt x="3" y="0"/>
                    </a:lnTo>
                    <a:lnTo>
                      <a:pt x="3"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32" name="Freeform 61"/>
              <p:cNvSpPr>
                <a:spLocks noChangeArrowheads="1"/>
              </p:cNvSpPr>
              <p:nvPr/>
            </p:nvSpPr>
            <p:spPr bwMode="auto">
              <a:xfrm>
                <a:off x="1150937" y="152400"/>
                <a:ext cx="263525" cy="258763"/>
              </a:xfrm>
              <a:custGeom>
                <a:avLst/>
                <a:gdLst>
                  <a:gd name="T0" fmla="*/ 4 w 166"/>
                  <a:gd name="T1" fmla="*/ 0 h 163"/>
                  <a:gd name="T2" fmla="*/ 4 w 166"/>
                  <a:gd name="T3" fmla="*/ 0 h 163"/>
                  <a:gd name="T4" fmla="*/ 166 w 166"/>
                  <a:gd name="T5" fmla="*/ 0 h 163"/>
                  <a:gd name="T6" fmla="*/ 166 w 166"/>
                  <a:gd name="T7" fmla="*/ 0 h 163"/>
                  <a:gd name="T8" fmla="*/ 149 w 166"/>
                  <a:gd name="T9" fmla="*/ 140 h 163"/>
                  <a:gd name="T10" fmla="*/ 149 w 166"/>
                  <a:gd name="T11" fmla="*/ 140 h 163"/>
                  <a:gd name="T12" fmla="*/ 148 w 166"/>
                  <a:gd name="T13" fmla="*/ 144 h 163"/>
                  <a:gd name="T14" fmla="*/ 146 w 166"/>
                  <a:gd name="T15" fmla="*/ 148 h 163"/>
                  <a:gd name="T16" fmla="*/ 141 w 166"/>
                  <a:gd name="T17" fmla="*/ 155 h 163"/>
                  <a:gd name="T18" fmla="*/ 133 w 166"/>
                  <a:gd name="T19" fmla="*/ 160 h 163"/>
                  <a:gd name="T20" fmla="*/ 125 w 166"/>
                  <a:gd name="T21" fmla="*/ 163 h 163"/>
                  <a:gd name="T22" fmla="*/ 125 w 166"/>
                  <a:gd name="T23" fmla="*/ 163 h 163"/>
                  <a:gd name="T24" fmla="*/ 0 w 166"/>
                  <a:gd name="T25" fmla="*/ 124 h 163"/>
                  <a:gd name="T26" fmla="*/ 0 w 166"/>
                  <a:gd name="T27" fmla="*/ 124 h 163"/>
                  <a:gd name="T28" fmla="*/ 4 w 166"/>
                  <a:gd name="T29" fmla="*/ 0 h 163"/>
                  <a:gd name="T30" fmla="*/ 4 w 166"/>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6"/>
                  <a:gd name="T49" fmla="*/ 0 h 163"/>
                  <a:gd name="T50" fmla="*/ 166 w 166"/>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6" h="163">
                    <a:moveTo>
                      <a:pt x="4" y="0"/>
                    </a:moveTo>
                    <a:lnTo>
                      <a:pt x="4" y="0"/>
                    </a:lnTo>
                    <a:lnTo>
                      <a:pt x="166" y="0"/>
                    </a:lnTo>
                    <a:lnTo>
                      <a:pt x="166" y="0"/>
                    </a:lnTo>
                    <a:lnTo>
                      <a:pt x="149" y="140"/>
                    </a:lnTo>
                    <a:lnTo>
                      <a:pt x="149" y="140"/>
                    </a:lnTo>
                    <a:lnTo>
                      <a:pt x="148" y="144"/>
                    </a:lnTo>
                    <a:lnTo>
                      <a:pt x="146" y="148"/>
                    </a:lnTo>
                    <a:lnTo>
                      <a:pt x="141" y="155"/>
                    </a:lnTo>
                    <a:lnTo>
                      <a:pt x="133" y="160"/>
                    </a:lnTo>
                    <a:lnTo>
                      <a:pt x="125" y="163"/>
                    </a:lnTo>
                    <a:lnTo>
                      <a:pt x="125" y="163"/>
                    </a:lnTo>
                    <a:lnTo>
                      <a:pt x="0" y="124"/>
                    </a:lnTo>
                    <a:lnTo>
                      <a:pt x="0" y="124"/>
                    </a:lnTo>
                    <a:lnTo>
                      <a:pt x="4" y="0"/>
                    </a:lnTo>
                    <a:lnTo>
                      <a:pt x="4"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33" name="Freeform 62"/>
              <p:cNvSpPr>
                <a:spLocks noChangeArrowheads="1"/>
              </p:cNvSpPr>
              <p:nvPr/>
            </p:nvSpPr>
            <p:spPr bwMode="auto">
              <a:xfrm>
                <a:off x="1157287" y="152400"/>
                <a:ext cx="257175" cy="258763"/>
              </a:xfrm>
              <a:custGeom>
                <a:avLst/>
                <a:gdLst>
                  <a:gd name="T0" fmla="*/ 4 w 162"/>
                  <a:gd name="T1" fmla="*/ 0 h 163"/>
                  <a:gd name="T2" fmla="*/ 4 w 162"/>
                  <a:gd name="T3" fmla="*/ 0 h 163"/>
                  <a:gd name="T4" fmla="*/ 162 w 162"/>
                  <a:gd name="T5" fmla="*/ 0 h 163"/>
                  <a:gd name="T6" fmla="*/ 162 w 162"/>
                  <a:gd name="T7" fmla="*/ 0 h 163"/>
                  <a:gd name="T8" fmla="*/ 145 w 162"/>
                  <a:gd name="T9" fmla="*/ 140 h 163"/>
                  <a:gd name="T10" fmla="*/ 145 w 162"/>
                  <a:gd name="T11" fmla="*/ 140 h 163"/>
                  <a:gd name="T12" fmla="*/ 144 w 162"/>
                  <a:gd name="T13" fmla="*/ 144 h 163"/>
                  <a:gd name="T14" fmla="*/ 142 w 162"/>
                  <a:gd name="T15" fmla="*/ 148 h 163"/>
                  <a:gd name="T16" fmla="*/ 137 w 162"/>
                  <a:gd name="T17" fmla="*/ 155 h 163"/>
                  <a:gd name="T18" fmla="*/ 129 w 162"/>
                  <a:gd name="T19" fmla="*/ 160 h 163"/>
                  <a:gd name="T20" fmla="*/ 121 w 162"/>
                  <a:gd name="T21" fmla="*/ 163 h 163"/>
                  <a:gd name="T22" fmla="*/ 121 w 162"/>
                  <a:gd name="T23" fmla="*/ 163 h 163"/>
                  <a:gd name="T24" fmla="*/ 0 w 162"/>
                  <a:gd name="T25" fmla="*/ 122 h 163"/>
                  <a:gd name="T26" fmla="*/ 0 w 162"/>
                  <a:gd name="T27" fmla="*/ 122 h 163"/>
                  <a:gd name="T28" fmla="*/ 4 w 162"/>
                  <a:gd name="T29" fmla="*/ 0 h 163"/>
                  <a:gd name="T30" fmla="*/ 4 w 162"/>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2"/>
                  <a:gd name="T49" fmla="*/ 0 h 163"/>
                  <a:gd name="T50" fmla="*/ 162 w 162"/>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2" h="163">
                    <a:moveTo>
                      <a:pt x="4" y="0"/>
                    </a:moveTo>
                    <a:lnTo>
                      <a:pt x="4" y="0"/>
                    </a:lnTo>
                    <a:lnTo>
                      <a:pt x="162" y="0"/>
                    </a:lnTo>
                    <a:lnTo>
                      <a:pt x="162" y="0"/>
                    </a:lnTo>
                    <a:lnTo>
                      <a:pt x="145" y="140"/>
                    </a:lnTo>
                    <a:lnTo>
                      <a:pt x="145" y="140"/>
                    </a:lnTo>
                    <a:lnTo>
                      <a:pt x="144" y="144"/>
                    </a:lnTo>
                    <a:lnTo>
                      <a:pt x="142" y="148"/>
                    </a:lnTo>
                    <a:lnTo>
                      <a:pt x="137" y="155"/>
                    </a:lnTo>
                    <a:lnTo>
                      <a:pt x="129" y="160"/>
                    </a:lnTo>
                    <a:lnTo>
                      <a:pt x="121" y="163"/>
                    </a:lnTo>
                    <a:lnTo>
                      <a:pt x="121" y="163"/>
                    </a:lnTo>
                    <a:lnTo>
                      <a:pt x="0" y="122"/>
                    </a:lnTo>
                    <a:lnTo>
                      <a:pt x="0" y="122"/>
                    </a:lnTo>
                    <a:lnTo>
                      <a:pt x="4" y="0"/>
                    </a:lnTo>
                    <a:lnTo>
                      <a:pt x="4"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34" name="Freeform 63"/>
              <p:cNvSpPr>
                <a:spLocks noChangeArrowheads="1"/>
              </p:cNvSpPr>
              <p:nvPr/>
            </p:nvSpPr>
            <p:spPr bwMode="auto">
              <a:xfrm>
                <a:off x="1163637" y="152400"/>
                <a:ext cx="250825" cy="258763"/>
              </a:xfrm>
              <a:custGeom>
                <a:avLst/>
                <a:gdLst>
                  <a:gd name="T0" fmla="*/ 4 w 158"/>
                  <a:gd name="T1" fmla="*/ 0 h 163"/>
                  <a:gd name="T2" fmla="*/ 4 w 158"/>
                  <a:gd name="T3" fmla="*/ 0 h 163"/>
                  <a:gd name="T4" fmla="*/ 158 w 158"/>
                  <a:gd name="T5" fmla="*/ 0 h 163"/>
                  <a:gd name="T6" fmla="*/ 158 w 158"/>
                  <a:gd name="T7" fmla="*/ 0 h 163"/>
                  <a:gd name="T8" fmla="*/ 141 w 158"/>
                  <a:gd name="T9" fmla="*/ 140 h 163"/>
                  <a:gd name="T10" fmla="*/ 141 w 158"/>
                  <a:gd name="T11" fmla="*/ 140 h 163"/>
                  <a:gd name="T12" fmla="*/ 140 w 158"/>
                  <a:gd name="T13" fmla="*/ 144 h 163"/>
                  <a:gd name="T14" fmla="*/ 138 w 158"/>
                  <a:gd name="T15" fmla="*/ 148 h 163"/>
                  <a:gd name="T16" fmla="*/ 133 w 158"/>
                  <a:gd name="T17" fmla="*/ 155 h 163"/>
                  <a:gd name="T18" fmla="*/ 125 w 158"/>
                  <a:gd name="T19" fmla="*/ 160 h 163"/>
                  <a:gd name="T20" fmla="*/ 118 w 158"/>
                  <a:gd name="T21" fmla="*/ 163 h 163"/>
                  <a:gd name="T22" fmla="*/ 118 w 158"/>
                  <a:gd name="T23" fmla="*/ 163 h 163"/>
                  <a:gd name="T24" fmla="*/ 0 w 158"/>
                  <a:gd name="T25" fmla="*/ 121 h 163"/>
                  <a:gd name="T26" fmla="*/ 0 w 158"/>
                  <a:gd name="T27" fmla="*/ 121 h 163"/>
                  <a:gd name="T28" fmla="*/ 4 w 158"/>
                  <a:gd name="T29" fmla="*/ 0 h 163"/>
                  <a:gd name="T30" fmla="*/ 4 w 158"/>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8"/>
                  <a:gd name="T49" fmla="*/ 0 h 163"/>
                  <a:gd name="T50" fmla="*/ 158 w 158"/>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8" h="163">
                    <a:moveTo>
                      <a:pt x="4" y="0"/>
                    </a:moveTo>
                    <a:lnTo>
                      <a:pt x="4" y="0"/>
                    </a:lnTo>
                    <a:lnTo>
                      <a:pt x="158" y="0"/>
                    </a:lnTo>
                    <a:lnTo>
                      <a:pt x="158" y="0"/>
                    </a:lnTo>
                    <a:lnTo>
                      <a:pt x="141" y="140"/>
                    </a:lnTo>
                    <a:lnTo>
                      <a:pt x="141" y="140"/>
                    </a:lnTo>
                    <a:lnTo>
                      <a:pt x="140" y="144"/>
                    </a:lnTo>
                    <a:lnTo>
                      <a:pt x="138" y="148"/>
                    </a:lnTo>
                    <a:lnTo>
                      <a:pt x="133" y="155"/>
                    </a:lnTo>
                    <a:lnTo>
                      <a:pt x="125" y="160"/>
                    </a:lnTo>
                    <a:lnTo>
                      <a:pt x="118" y="163"/>
                    </a:lnTo>
                    <a:lnTo>
                      <a:pt x="118" y="163"/>
                    </a:lnTo>
                    <a:lnTo>
                      <a:pt x="0" y="121"/>
                    </a:lnTo>
                    <a:lnTo>
                      <a:pt x="0" y="121"/>
                    </a:lnTo>
                    <a:lnTo>
                      <a:pt x="4" y="0"/>
                    </a:lnTo>
                    <a:lnTo>
                      <a:pt x="4"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35" name="Freeform 64"/>
              <p:cNvSpPr>
                <a:spLocks noChangeArrowheads="1"/>
              </p:cNvSpPr>
              <p:nvPr/>
            </p:nvSpPr>
            <p:spPr bwMode="auto">
              <a:xfrm>
                <a:off x="1169987" y="152400"/>
                <a:ext cx="244475" cy="258763"/>
              </a:xfrm>
              <a:custGeom>
                <a:avLst/>
                <a:gdLst>
                  <a:gd name="T0" fmla="*/ 4 w 154"/>
                  <a:gd name="T1" fmla="*/ 0 h 163"/>
                  <a:gd name="T2" fmla="*/ 4 w 154"/>
                  <a:gd name="T3" fmla="*/ 0 h 163"/>
                  <a:gd name="T4" fmla="*/ 154 w 154"/>
                  <a:gd name="T5" fmla="*/ 0 h 163"/>
                  <a:gd name="T6" fmla="*/ 154 w 154"/>
                  <a:gd name="T7" fmla="*/ 0 h 163"/>
                  <a:gd name="T8" fmla="*/ 137 w 154"/>
                  <a:gd name="T9" fmla="*/ 140 h 163"/>
                  <a:gd name="T10" fmla="*/ 137 w 154"/>
                  <a:gd name="T11" fmla="*/ 140 h 163"/>
                  <a:gd name="T12" fmla="*/ 136 w 154"/>
                  <a:gd name="T13" fmla="*/ 144 h 163"/>
                  <a:gd name="T14" fmla="*/ 134 w 154"/>
                  <a:gd name="T15" fmla="*/ 148 h 163"/>
                  <a:gd name="T16" fmla="*/ 129 w 154"/>
                  <a:gd name="T17" fmla="*/ 155 h 163"/>
                  <a:gd name="T18" fmla="*/ 122 w 154"/>
                  <a:gd name="T19" fmla="*/ 160 h 163"/>
                  <a:gd name="T20" fmla="*/ 114 w 154"/>
                  <a:gd name="T21" fmla="*/ 163 h 163"/>
                  <a:gd name="T22" fmla="*/ 114 w 154"/>
                  <a:gd name="T23" fmla="*/ 163 h 163"/>
                  <a:gd name="T24" fmla="*/ 0 w 154"/>
                  <a:gd name="T25" fmla="*/ 119 h 163"/>
                  <a:gd name="T26" fmla="*/ 0 w 154"/>
                  <a:gd name="T27" fmla="*/ 119 h 163"/>
                  <a:gd name="T28" fmla="*/ 4 w 154"/>
                  <a:gd name="T29" fmla="*/ 0 h 163"/>
                  <a:gd name="T30" fmla="*/ 4 w 154"/>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4"/>
                  <a:gd name="T49" fmla="*/ 0 h 163"/>
                  <a:gd name="T50" fmla="*/ 154 w 154"/>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4" h="163">
                    <a:moveTo>
                      <a:pt x="4" y="0"/>
                    </a:moveTo>
                    <a:lnTo>
                      <a:pt x="4" y="0"/>
                    </a:lnTo>
                    <a:lnTo>
                      <a:pt x="154" y="0"/>
                    </a:lnTo>
                    <a:lnTo>
                      <a:pt x="154" y="0"/>
                    </a:lnTo>
                    <a:lnTo>
                      <a:pt x="137" y="140"/>
                    </a:lnTo>
                    <a:lnTo>
                      <a:pt x="137" y="140"/>
                    </a:lnTo>
                    <a:lnTo>
                      <a:pt x="136" y="144"/>
                    </a:lnTo>
                    <a:lnTo>
                      <a:pt x="134" y="148"/>
                    </a:lnTo>
                    <a:lnTo>
                      <a:pt x="129" y="155"/>
                    </a:lnTo>
                    <a:lnTo>
                      <a:pt x="122" y="160"/>
                    </a:lnTo>
                    <a:lnTo>
                      <a:pt x="114" y="163"/>
                    </a:lnTo>
                    <a:lnTo>
                      <a:pt x="114" y="163"/>
                    </a:lnTo>
                    <a:lnTo>
                      <a:pt x="0" y="119"/>
                    </a:lnTo>
                    <a:lnTo>
                      <a:pt x="0" y="119"/>
                    </a:lnTo>
                    <a:lnTo>
                      <a:pt x="4" y="0"/>
                    </a:lnTo>
                    <a:lnTo>
                      <a:pt x="4"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36" name="Freeform 65"/>
              <p:cNvSpPr>
                <a:spLocks noChangeArrowheads="1"/>
              </p:cNvSpPr>
              <p:nvPr/>
            </p:nvSpPr>
            <p:spPr bwMode="auto">
              <a:xfrm>
                <a:off x="1174750" y="152400"/>
                <a:ext cx="239713" cy="258763"/>
              </a:xfrm>
              <a:custGeom>
                <a:avLst/>
                <a:gdLst>
                  <a:gd name="T0" fmla="*/ 4 w 151"/>
                  <a:gd name="T1" fmla="*/ 0 h 163"/>
                  <a:gd name="T2" fmla="*/ 4 w 151"/>
                  <a:gd name="T3" fmla="*/ 0 h 163"/>
                  <a:gd name="T4" fmla="*/ 151 w 151"/>
                  <a:gd name="T5" fmla="*/ 0 h 163"/>
                  <a:gd name="T6" fmla="*/ 151 w 151"/>
                  <a:gd name="T7" fmla="*/ 0 h 163"/>
                  <a:gd name="T8" fmla="*/ 134 w 151"/>
                  <a:gd name="T9" fmla="*/ 140 h 163"/>
                  <a:gd name="T10" fmla="*/ 134 w 151"/>
                  <a:gd name="T11" fmla="*/ 140 h 163"/>
                  <a:gd name="T12" fmla="*/ 133 w 151"/>
                  <a:gd name="T13" fmla="*/ 144 h 163"/>
                  <a:gd name="T14" fmla="*/ 131 w 151"/>
                  <a:gd name="T15" fmla="*/ 148 h 163"/>
                  <a:gd name="T16" fmla="*/ 126 w 151"/>
                  <a:gd name="T17" fmla="*/ 155 h 163"/>
                  <a:gd name="T18" fmla="*/ 119 w 151"/>
                  <a:gd name="T19" fmla="*/ 160 h 163"/>
                  <a:gd name="T20" fmla="*/ 111 w 151"/>
                  <a:gd name="T21" fmla="*/ 163 h 163"/>
                  <a:gd name="T22" fmla="*/ 111 w 151"/>
                  <a:gd name="T23" fmla="*/ 163 h 163"/>
                  <a:gd name="T24" fmla="*/ 0 w 151"/>
                  <a:gd name="T25" fmla="*/ 119 h 163"/>
                  <a:gd name="T26" fmla="*/ 0 w 151"/>
                  <a:gd name="T27" fmla="*/ 119 h 163"/>
                  <a:gd name="T28" fmla="*/ 4 w 151"/>
                  <a:gd name="T29" fmla="*/ 0 h 163"/>
                  <a:gd name="T30" fmla="*/ 4 w 151"/>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1"/>
                  <a:gd name="T49" fmla="*/ 0 h 163"/>
                  <a:gd name="T50" fmla="*/ 151 w 151"/>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1" h="163">
                    <a:moveTo>
                      <a:pt x="4" y="0"/>
                    </a:moveTo>
                    <a:lnTo>
                      <a:pt x="4" y="0"/>
                    </a:lnTo>
                    <a:lnTo>
                      <a:pt x="151" y="0"/>
                    </a:lnTo>
                    <a:lnTo>
                      <a:pt x="151" y="0"/>
                    </a:lnTo>
                    <a:lnTo>
                      <a:pt x="134" y="140"/>
                    </a:lnTo>
                    <a:lnTo>
                      <a:pt x="134" y="140"/>
                    </a:lnTo>
                    <a:lnTo>
                      <a:pt x="133" y="144"/>
                    </a:lnTo>
                    <a:lnTo>
                      <a:pt x="131" y="148"/>
                    </a:lnTo>
                    <a:lnTo>
                      <a:pt x="126" y="155"/>
                    </a:lnTo>
                    <a:lnTo>
                      <a:pt x="119" y="160"/>
                    </a:lnTo>
                    <a:lnTo>
                      <a:pt x="111" y="163"/>
                    </a:lnTo>
                    <a:lnTo>
                      <a:pt x="111" y="163"/>
                    </a:lnTo>
                    <a:lnTo>
                      <a:pt x="0" y="119"/>
                    </a:lnTo>
                    <a:lnTo>
                      <a:pt x="0" y="119"/>
                    </a:lnTo>
                    <a:lnTo>
                      <a:pt x="4" y="0"/>
                    </a:lnTo>
                    <a:lnTo>
                      <a:pt x="4"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37" name="Freeform 66"/>
              <p:cNvSpPr>
                <a:spLocks noChangeArrowheads="1"/>
              </p:cNvSpPr>
              <p:nvPr/>
            </p:nvSpPr>
            <p:spPr bwMode="auto">
              <a:xfrm>
                <a:off x="1181100" y="152400"/>
                <a:ext cx="233363" cy="258763"/>
              </a:xfrm>
              <a:custGeom>
                <a:avLst/>
                <a:gdLst>
                  <a:gd name="T0" fmla="*/ 4 w 147"/>
                  <a:gd name="T1" fmla="*/ 0 h 163"/>
                  <a:gd name="T2" fmla="*/ 4 w 147"/>
                  <a:gd name="T3" fmla="*/ 0 h 163"/>
                  <a:gd name="T4" fmla="*/ 147 w 147"/>
                  <a:gd name="T5" fmla="*/ 0 h 163"/>
                  <a:gd name="T6" fmla="*/ 147 w 147"/>
                  <a:gd name="T7" fmla="*/ 0 h 163"/>
                  <a:gd name="T8" fmla="*/ 130 w 147"/>
                  <a:gd name="T9" fmla="*/ 140 h 163"/>
                  <a:gd name="T10" fmla="*/ 130 w 147"/>
                  <a:gd name="T11" fmla="*/ 140 h 163"/>
                  <a:gd name="T12" fmla="*/ 129 w 147"/>
                  <a:gd name="T13" fmla="*/ 144 h 163"/>
                  <a:gd name="T14" fmla="*/ 127 w 147"/>
                  <a:gd name="T15" fmla="*/ 148 h 163"/>
                  <a:gd name="T16" fmla="*/ 122 w 147"/>
                  <a:gd name="T17" fmla="*/ 155 h 163"/>
                  <a:gd name="T18" fmla="*/ 115 w 147"/>
                  <a:gd name="T19" fmla="*/ 159 h 163"/>
                  <a:gd name="T20" fmla="*/ 107 w 147"/>
                  <a:gd name="T21" fmla="*/ 163 h 163"/>
                  <a:gd name="T22" fmla="*/ 107 w 147"/>
                  <a:gd name="T23" fmla="*/ 163 h 163"/>
                  <a:gd name="T24" fmla="*/ 0 w 147"/>
                  <a:gd name="T25" fmla="*/ 118 h 163"/>
                  <a:gd name="T26" fmla="*/ 0 w 147"/>
                  <a:gd name="T27" fmla="*/ 118 h 163"/>
                  <a:gd name="T28" fmla="*/ 4 w 147"/>
                  <a:gd name="T29" fmla="*/ 0 h 163"/>
                  <a:gd name="T30" fmla="*/ 4 w 147"/>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7"/>
                  <a:gd name="T49" fmla="*/ 0 h 163"/>
                  <a:gd name="T50" fmla="*/ 147 w 147"/>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7" h="163">
                    <a:moveTo>
                      <a:pt x="4" y="0"/>
                    </a:moveTo>
                    <a:lnTo>
                      <a:pt x="4" y="0"/>
                    </a:lnTo>
                    <a:lnTo>
                      <a:pt x="147" y="0"/>
                    </a:lnTo>
                    <a:lnTo>
                      <a:pt x="147" y="0"/>
                    </a:lnTo>
                    <a:lnTo>
                      <a:pt x="130" y="140"/>
                    </a:lnTo>
                    <a:lnTo>
                      <a:pt x="130" y="140"/>
                    </a:lnTo>
                    <a:lnTo>
                      <a:pt x="129" y="144"/>
                    </a:lnTo>
                    <a:lnTo>
                      <a:pt x="127" y="148"/>
                    </a:lnTo>
                    <a:lnTo>
                      <a:pt x="122" y="155"/>
                    </a:lnTo>
                    <a:lnTo>
                      <a:pt x="115" y="159"/>
                    </a:lnTo>
                    <a:lnTo>
                      <a:pt x="107" y="163"/>
                    </a:lnTo>
                    <a:lnTo>
                      <a:pt x="107" y="163"/>
                    </a:lnTo>
                    <a:lnTo>
                      <a:pt x="0" y="118"/>
                    </a:lnTo>
                    <a:lnTo>
                      <a:pt x="0" y="118"/>
                    </a:lnTo>
                    <a:lnTo>
                      <a:pt x="4" y="0"/>
                    </a:lnTo>
                    <a:lnTo>
                      <a:pt x="4"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38" name="Freeform 67"/>
              <p:cNvSpPr>
                <a:spLocks noChangeArrowheads="1"/>
              </p:cNvSpPr>
              <p:nvPr/>
            </p:nvSpPr>
            <p:spPr bwMode="auto">
              <a:xfrm>
                <a:off x="1187450" y="152400"/>
                <a:ext cx="227013" cy="258763"/>
              </a:xfrm>
              <a:custGeom>
                <a:avLst/>
                <a:gdLst>
                  <a:gd name="T0" fmla="*/ 4 w 143"/>
                  <a:gd name="T1" fmla="*/ 0 h 163"/>
                  <a:gd name="T2" fmla="*/ 4 w 143"/>
                  <a:gd name="T3" fmla="*/ 0 h 163"/>
                  <a:gd name="T4" fmla="*/ 143 w 143"/>
                  <a:gd name="T5" fmla="*/ 0 h 163"/>
                  <a:gd name="T6" fmla="*/ 143 w 143"/>
                  <a:gd name="T7" fmla="*/ 0 h 163"/>
                  <a:gd name="T8" fmla="*/ 126 w 143"/>
                  <a:gd name="T9" fmla="*/ 140 h 163"/>
                  <a:gd name="T10" fmla="*/ 126 w 143"/>
                  <a:gd name="T11" fmla="*/ 140 h 163"/>
                  <a:gd name="T12" fmla="*/ 125 w 143"/>
                  <a:gd name="T13" fmla="*/ 144 h 163"/>
                  <a:gd name="T14" fmla="*/ 123 w 143"/>
                  <a:gd name="T15" fmla="*/ 148 h 163"/>
                  <a:gd name="T16" fmla="*/ 118 w 143"/>
                  <a:gd name="T17" fmla="*/ 155 h 163"/>
                  <a:gd name="T18" fmla="*/ 111 w 143"/>
                  <a:gd name="T19" fmla="*/ 159 h 163"/>
                  <a:gd name="T20" fmla="*/ 104 w 143"/>
                  <a:gd name="T21" fmla="*/ 163 h 163"/>
                  <a:gd name="T22" fmla="*/ 104 w 143"/>
                  <a:gd name="T23" fmla="*/ 163 h 163"/>
                  <a:gd name="T24" fmla="*/ 0 w 143"/>
                  <a:gd name="T25" fmla="*/ 117 h 163"/>
                  <a:gd name="T26" fmla="*/ 0 w 143"/>
                  <a:gd name="T27" fmla="*/ 117 h 163"/>
                  <a:gd name="T28" fmla="*/ 4 w 143"/>
                  <a:gd name="T29" fmla="*/ 0 h 163"/>
                  <a:gd name="T30" fmla="*/ 4 w 143"/>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3"/>
                  <a:gd name="T49" fmla="*/ 0 h 163"/>
                  <a:gd name="T50" fmla="*/ 143 w 143"/>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3" h="163">
                    <a:moveTo>
                      <a:pt x="4" y="0"/>
                    </a:moveTo>
                    <a:lnTo>
                      <a:pt x="4" y="0"/>
                    </a:lnTo>
                    <a:lnTo>
                      <a:pt x="143" y="0"/>
                    </a:lnTo>
                    <a:lnTo>
                      <a:pt x="143" y="0"/>
                    </a:lnTo>
                    <a:lnTo>
                      <a:pt x="126" y="140"/>
                    </a:lnTo>
                    <a:lnTo>
                      <a:pt x="126" y="140"/>
                    </a:lnTo>
                    <a:lnTo>
                      <a:pt x="125" y="144"/>
                    </a:lnTo>
                    <a:lnTo>
                      <a:pt x="123" y="148"/>
                    </a:lnTo>
                    <a:lnTo>
                      <a:pt x="118" y="155"/>
                    </a:lnTo>
                    <a:lnTo>
                      <a:pt x="111" y="159"/>
                    </a:lnTo>
                    <a:lnTo>
                      <a:pt x="104" y="163"/>
                    </a:lnTo>
                    <a:lnTo>
                      <a:pt x="104" y="163"/>
                    </a:lnTo>
                    <a:lnTo>
                      <a:pt x="0" y="117"/>
                    </a:lnTo>
                    <a:lnTo>
                      <a:pt x="0" y="117"/>
                    </a:lnTo>
                    <a:lnTo>
                      <a:pt x="4" y="0"/>
                    </a:lnTo>
                    <a:lnTo>
                      <a:pt x="4"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39" name="Freeform 68"/>
              <p:cNvSpPr>
                <a:spLocks noChangeArrowheads="1"/>
              </p:cNvSpPr>
              <p:nvPr/>
            </p:nvSpPr>
            <p:spPr bwMode="auto">
              <a:xfrm>
                <a:off x="1193800" y="152400"/>
                <a:ext cx="220663" cy="255588"/>
              </a:xfrm>
              <a:custGeom>
                <a:avLst/>
                <a:gdLst>
                  <a:gd name="T0" fmla="*/ 4 w 139"/>
                  <a:gd name="T1" fmla="*/ 0 h 161"/>
                  <a:gd name="T2" fmla="*/ 4 w 139"/>
                  <a:gd name="T3" fmla="*/ 0 h 161"/>
                  <a:gd name="T4" fmla="*/ 139 w 139"/>
                  <a:gd name="T5" fmla="*/ 0 h 161"/>
                  <a:gd name="T6" fmla="*/ 139 w 139"/>
                  <a:gd name="T7" fmla="*/ 0 h 161"/>
                  <a:gd name="T8" fmla="*/ 122 w 139"/>
                  <a:gd name="T9" fmla="*/ 140 h 161"/>
                  <a:gd name="T10" fmla="*/ 122 w 139"/>
                  <a:gd name="T11" fmla="*/ 140 h 161"/>
                  <a:gd name="T12" fmla="*/ 121 w 139"/>
                  <a:gd name="T13" fmla="*/ 144 h 161"/>
                  <a:gd name="T14" fmla="*/ 119 w 139"/>
                  <a:gd name="T15" fmla="*/ 148 h 161"/>
                  <a:gd name="T16" fmla="*/ 114 w 139"/>
                  <a:gd name="T17" fmla="*/ 155 h 161"/>
                  <a:gd name="T18" fmla="*/ 107 w 139"/>
                  <a:gd name="T19" fmla="*/ 159 h 161"/>
                  <a:gd name="T20" fmla="*/ 100 w 139"/>
                  <a:gd name="T21" fmla="*/ 161 h 161"/>
                  <a:gd name="T22" fmla="*/ 100 w 139"/>
                  <a:gd name="T23" fmla="*/ 161 h 161"/>
                  <a:gd name="T24" fmla="*/ 0 w 139"/>
                  <a:gd name="T25" fmla="*/ 115 h 161"/>
                  <a:gd name="T26" fmla="*/ 0 w 139"/>
                  <a:gd name="T27" fmla="*/ 115 h 161"/>
                  <a:gd name="T28" fmla="*/ 4 w 139"/>
                  <a:gd name="T29" fmla="*/ 0 h 161"/>
                  <a:gd name="T30" fmla="*/ 4 w 139"/>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9"/>
                  <a:gd name="T49" fmla="*/ 0 h 161"/>
                  <a:gd name="T50" fmla="*/ 139 w 139"/>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9" h="161">
                    <a:moveTo>
                      <a:pt x="4" y="0"/>
                    </a:moveTo>
                    <a:lnTo>
                      <a:pt x="4" y="0"/>
                    </a:lnTo>
                    <a:lnTo>
                      <a:pt x="139" y="0"/>
                    </a:lnTo>
                    <a:lnTo>
                      <a:pt x="139" y="0"/>
                    </a:lnTo>
                    <a:lnTo>
                      <a:pt x="122" y="140"/>
                    </a:lnTo>
                    <a:lnTo>
                      <a:pt x="122" y="140"/>
                    </a:lnTo>
                    <a:lnTo>
                      <a:pt x="121" y="144"/>
                    </a:lnTo>
                    <a:lnTo>
                      <a:pt x="119" y="148"/>
                    </a:lnTo>
                    <a:lnTo>
                      <a:pt x="114" y="155"/>
                    </a:lnTo>
                    <a:lnTo>
                      <a:pt x="107" y="159"/>
                    </a:lnTo>
                    <a:lnTo>
                      <a:pt x="100" y="161"/>
                    </a:lnTo>
                    <a:lnTo>
                      <a:pt x="100" y="161"/>
                    </a:lnTo>
                    <a:lnTo>
                      <a:pt x="0" y="115"/>
                    </a:lnTo>
                    <a:lnTo>
                      <a:pt x="0" y="115"/>
                    </a:lnTo>
                    <a:lnTo>
                      <a:pt x="4" y="0"/>
                    </a:lnTo>
                    <a:lnTo>
                      <a:pt x="4"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40" name="Freeform 69"/>
              <p:cNvSpPr>
                <a:spLocks noChangeArrowheads="1"/>
              </p:cNvSpPr>
              <p:nvPr/>
            </p:nvSpPr>
            <p:spPr bwMode="auto">
              <a:xfrm>
                <a:off x="1200150" y="152400"/>
                <a:ext cx="214313" cy="255588"/>
              </a:xfrm>
              <a:custGeom>
                <a:avLst/>
                <a:gdLst>
                  <a:gd name="T0" fmla="*/ 4 w 135"/>
                  <a:gd name="T1" fmla="*/ 0 h 161"/>
                  <a:gd name="T2" fmla="*/ 4 w 135"/>
                  <a:gd name="T3" fmla="*/ 0 h 161"/>
                  <a:gd name="T4" fmla="*/ 135 w 135"/>
                  <a:gd name="T5" fmla="*/ 0 h 161"/>
                  <a:gd name="T6" fmla="*/ 135 w 135"/>
                  <a:gd name="T7" fmla="*/ 0 h 161"/>
                  <a:gd name="T8" fmla="*/ 118 w 135"/>
                  <a:gd name="T9" fmla="*/ 140 h 161"/>
                  <a:gd name="T10" fmla="*/ 118 w 135"/>
                  <a:gd name="T11" fmla="*/ 140 h 161"/>
                  <a:gd name="T12" fmla="*/ 117 w 135"/>
                  <a:gd name="T13" fmla="*/ 144 h 161"/>
                  <a:gd name="T14" fmla="*/ 115 w 135"/>
                  <a:gd name="T15" fmla="*/ 148 h 161"/>
                  <a:gd name="T16" fmla="*/ 110 w 135"/>
                  <a:gd name="T17" fmla="*/ 155 h 161"/>
                  <a:gd name="T18" fmla="*/ 103 w 135"/>
                  <a:gd name="T19" fmla="*/ 159 h 161"/>
                  <a:gd name="T20" fmla="*/ 96 w 135"/>
                  <a:gd name="T21" fmla="*/ 161 h 161"/>
                  <a:gd name="T22" fmla="*/ 96 w 135"/>
                  <a:gd name="T23" fmla="*/ 161 h 161"/>
                  <a:gd name="T24" fmla="*/ 0 w 135"/>
                  <a:gd name="T25" fmla="*/ 114 h 161"/>
                  <a:gd name="T26" fmla="*/ 0 w 135"/>
                  <a:gd name="T27" fmla="*/ 114 h 161"/>
                  <a:gd name="T28" fmla="*/ 4 w 135"/>
                  <a:gd name="T29" fmla="*/ 0 h 161"/>
                  <a:gd name="T30" fmla="*/ 4 w 135"/>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5"/>
                  <a:gd name="T49" fmla="*/ 0 h 161"/>
                  <a:gd name="T50" fmla="*/ 135 w 135"/>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5" h="161">
                    <a:moveTo>
                      <a:pt x="4" y="0"/>
                    </a:moveTo>
                    <a:lnTo>
                      <a:pt x="4" y="0"/>
                    </a:lnTo>
                    <a:lnTo>
                      <a:pt x="135" y="0"/>
                    </a:lnTo>
                    <a:lnTo>
                      <a:pt x="135" y="0"/>
                    </a:lnTo>
                    <a:lnTo>
                      <a:pt x="118" y="140"/>
                    </a:lnTo>
                    <a:lnTo>
                      <a:pt x="118" y="140"/>
                    </a:lnTo>
                    <a:lnTo>
                      <a:pt x="117" y="144"/>
                    </a:lnTo>
                    <a:lnTo>
                      <a:pt x="115" y="148"/>
                    </a:lnTo>
                    <a:lnTo>
                      <a:pt x="110" y="155"/>
                    </a:lnTo>
                    <a:lnTo>
                      <a:pt x="103" y="159"/>
                    </a:lnTo>
                    <a:lnTo>
                      <a:pt x="96" y="161"/>
                    </a:lnTo>
                    <a:lnTo>
                      <a:pt x="96" y="161"/>
                    </a:lnTo>
                    <a:lnTo>
                      <a:pt x="0" y="114"/>
                    </a:lnTo>
                    <a:lnTo>
                      <a:pt x="0" y="114"/>
                    </a:lnTo>
                    <a:lnTo>
                      <a:pt x="4" y="0"/>
                    </a:lnTo>
                    <a:lnTo>
                      <a:pt x="4"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41" name="Freeform 70"/>
              <p:cNvSpPr>
                <a:spLocks noChangeArrowheads="1"/>
              </p:cNvSpPr>
              <p:nvPr/>
            </p:nvSpPr>
            <p:spPr bwMode="auto">
              <a:xfrm>
                <a:off x="1204912" y="152400"/>
                <a:ext cx="209550" cy="255588"/>
              </a:xfrm>
              <a:custGeom>
                <a:avLst/>
                <a:gdLst>
                  <a:gd name="T0" fmla="*/ 5 w 132"/>
                  <a:gd name="T1" fmla="*/ 0 h 161"/>
                  <a:gd name="T2" fmla="*/ 5 w 132"/>
                  <a:gd name="T3" fmla="*/ 0 h 161"/>
                  <a:gd name="T4" fmla="*/ 132 w 132"/>
                  <a:gd name="T5" fmla="*/ 0 h 161"/>
                  <a:gd name="T6" fmla="*/ 132 w 132"/>
                  <a:gd name="T7" fmla="*/ 0 h 161"/>
                  <a:gd name="T8" fmla="*/ 115 w 132"/>
                  <a:gd name="T9" fmla="*/ 140 h 161"/>
                  <a:gd name="T10" fmla="*/ 115 w 132"/>
                  <a:gd name="T11" fmla="*/ 140 h 161"/>
                  <a:gd name="T12" fmla="*/ 114 w 132"/>
                  <a:gd name="T13" fmla="*/ 144 h 161"/>
                  <a:gd name="T14" fmla="*/ 112 w 132"/>
                  <a:gd name="T15" fmla="*/ 148 h 161"/>
                  <a:gd name="T16" fmla="*/ 108 w 132"/>
                  <a:gd name="T17" fmla="*/ 153 h 161"/>
                  <a:gd name="T18" fmla="*/ 101 w 132"/>
                  <a:gd name="T19" fmla="*/ 159 h 161"/>
                  <a:gd name="T20" fmla="*/ 95 w 132"/>
                  <a:gd name="T21" fmla="*/ 161 h 161"/>
                  <a:gd name="T22" fmla="*/ 95 w 132"/>
                  <a:gd name="T23" fmla="*/ 161 h 161"/>
                  <a:gd name="T24" fmla="*/ 0 w 132"/>
                  <a:gd name="T25" fmla="*/ 113 h 161"/>
                  <a:gd name="T26" fmla="*/ 0 w 132"/>
                  <a:gd name="T27" fmla="*/ 113 h 161"/>
                  <a:gd name="T28" fmla="*/ 5 w 132"/>
                  <a:gd name="T29" fmla="*/ 0 h 161"/>
                  <a:gd name="T30" fmla="*/ 5 w 132"/>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2"/>
                  <a:gd name="T49" fmla="*/ 0 h 161"/>
                  <a:gd name="T50" fmla="*/ 132 w 132"/>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2" h="161">
                    <a:moveTo>
                      <a:pt x="5" y="0"/>
                    </a:moveTo>
                    <a:lnTo>
                      <a:pt x="5" y="0"/>
                    </a:lnTo>
                    <a:lnTo>
                      <a:pt x="132" y="0"/>
                    </a:lnTo>
                    <a:lnTo>
                      <a:pt x="132" y="0"/>
                    </a:lnTo>
                    <a:lnTo>
                      <a:pt x="115" y="140"/>
                    </a:lnTo>
                    <a:lnTo>
                      <a:pt x="115" y="140"/>
                    </a:lnTo>
                    <a:lnTo>
                      <a:pt x="114" y="144"/>
                    </a:lnTo>
                    <a:lnTo>
                      <a:pt x="112" y="148"/>
                    </a:lnTo>
                    <a:lnTo>
                      <a:pt x="108" y="153"/>
                    </a:lnTo>
                    <a:lnTo>
                      <a:pt x="101" y="159"/>
                    </a:lnTo>
                    <a:lnTo>
                      <a:pt x="95" y="161"/>
                    </a:lnTo>
                    <a:lnTo>
                      <a:pt x="95" y="161"/>
                    </a:lnTo>
                    <a:lnTo>
                      <a:pt x="0" y="113"/>
                    </a:lnTo>
                    <a:lnTo>
                      <a:pt x="0" y="113"/>
                    </a:lnTo>
                    <a:lnTo>
                      <a:pt x="5" y="0"/>
                    </a:lnTo>
                    <a:lnTo>
                      <a:pt x="5"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42" name="Freeform 71"/>
              <p:cNvSpPr>
                <a:spLocks noChangeArrowheads="1"/>
              </p:cNvSpPr>
              <p:nvPr/>
            </p:nvSpPr>
            <p:spPr bwMode="auto">
              <a:xfrm>
                <a:off x="1211262" y="152400"/>
                <a:ext cx="203200" cy="255588"/>
              </a:xfrm>
              <a:custGeom>
                <a:avLst/>
                <a:gdLst>
                  <a:gd name="T0" fmla="*/ 4 w 128"/>
                  <a:gd name="T1" fmla="*/ 0 h 161"/>
                  <a:gd name="T2" fmla="*/ 4 w 128"/>
                  <a:gd name="T3" fmla="*/ 0 h 161"/>
                  <a:gd name="T4" fmla="*/ 128 w 128"/>
                  <a:gd name="T5" fmla="*/ 0 h 161"/>
                  <a:gd name="T6" fmla="*/ 128 w 128"/>
                  <a:gd name="T7" fmla="*/ 0 h 161"/>
                  <a:gd name="T8" fmla="*/ 111 w 128"/>
                  <a:gd name="T9" fmla="*/ 140 h 161"/>
                  <a:gd name="T10" fmla="*/ 111 w 128"/>
                  <a:gd name="T11" fmla="*/ 140 h 161"/>
                  <a:gd name="T12" fmla="*/ 111 w 128"/>
                  <a:gd name="T13" fmla="*/ 144 h 161"/>
                  <a:gd name="T14" fmla="*/ 108 w 128"/>
                  <a:gd name="T15" fmla="*/ 148 h 161"/>
                  <a:gd name="T16" fmla="*/ 104 w 128"/>
                  <a:gd name="T17" fmla="*/ 153 h 161"/>
                  <a:gd name="T18" fmla="*/ 97 w 128"/>
                  <a:gd name="T19" fmla="*/ 159 h 161"/>
                  <a:gd name="T20" fmla="*/ 91 w 128"/>
                  <a:gd name="T21" fmla="*/ 161 h 161"/>
                  <a:gd name="T22" fmla="*/ 91 w 128"/>
                  <a:gd name="T23" fmla="*/ 161 h 161"/>
                  <a:gd name="T24" fmla="*/ 0 w 128"/>
                  <a:gd name="T25" fmla="*/ 113 h 161"/>
                  <a:gd name="T26" fmla="*/ 0 w 128"/>
                  <a:gd name="T27" fmla="*/ 113 h 161"/>
                  <a:gd name="T28" fmla="*/ 4 w 128"/>
                  <a:gd name="T29" fmla="*/ 0 h 161"/>
                  <a:gd name="T30" fmla="*/ 4 w 128"/>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8"/>
                  <a:gd name="T49" fmla="*/ 0 h 161"/>
                  <a:gd name="T50" fmla="*/ 128 w 128"/>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8" h="161">
                    <a:moveTo>
                      <a:pt x="4" y="0"/>
                    </a:moveTo>
                    <a:lnTo>
                      <a:pt x="4" y="0"/>
                    </a:lnTo>
                    <a:lnTo>
                      <a:pt x="128" y="0"/>
                    </a:lnTo>
                    <a:lnTo>
                      <a:pt x="128" y="0"/>
                    </a:lnTo>
                    <a:lnTo>
                      <a:pt x="111" y="140"/>
                    </a:lnTo>
                    <a:lnTo>
                      <a:pt x="111" y="140"/>
                    </a:lnTo>
                    <a:lnTo>
                      <a:pt x="111" y="144"/>
                    </a:lnTo>
                    <a:lnTo>
                      <a:pt x="108" y="148"/>
                    </a:lnTo>
                    <a:lnTo>
                      <a:pt x="104" y="153"/>
                    </a:lnTo>
                    <a:lnTo>
                      <a:pt x="97" y="159"/>
                    </a:lnTo>
                    <a:lnTo>
                      <a:pt x="91" y="161"/>
                    </a:lnTo>
                    <a:lnTo>
                      <a:pt x="91" y="161"/>
                    </a:lnTo>
                    <a:lnTo>
                      <a:pt x="0" y="113"/>
                    </a:lnTo>
                    <a:lnTo>
                      <a:pt x="0" y="113"/>
                    </a:lnTo>
                    <a:lnTo>
                      <a:pt x="4" y="0"/>
                    </a:lnTo>
                    <a:lnTo>
                      <a:pt x="4"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43" name="Freeform 72"/>
              <p:cNvSpPr>
                <a:spLocks noChangeArrowheads="1"/>
              </p:cNvSpPr>
              <p:nvPr/>
            </p:nvSpPr>
            <p:spPr bwMode="auto">
              <a:xfrm>
                <a:off x="1217612" y="152400"/>
                <a:ext cx="196850" cy="255588"/>
              </a:xfrm>
              <a:custGeom>
                <a:avLst/>
                <a:gdLst>
                  <a:gd name="T0" fmla="*/ 4 w 124"/>
                  <a:gd name="T1" fmla="*/ 0 h 161"/>
                  <a:gd name="T2" fmla="*/ 4 w 124"/>
                  <a:gd name="T3" fmla="*/ 0 h 161"/>
                  <a:gd name="T4" fmla="*/ 124 w 124"/>
                  <a:gd name="T5" fmla="*/ 0 h 161"/>
                  <a:gd name="T6" fmla="*/ 124 w 124"/>
                  <a:gd name="T7" fmla="*/ 0 h 161"/>
                  <a:gd name="T8" fmla="*/ 107 w 124"/>
                  <a:gd name="T9" fmla="*/ 140 h 161"/>
                  <a:gd name="T10" fmla="*/ 107 w 124"/>
                  <a:gd name="T11" fmla="*/ 140 h 161"/>
                  <a:gd name="T12" fmla="*/ 104 w 124"/>
                  <a:gd name="T13" fmla="*/ 148 h 161"/>
                  <a:gd name="T14" fmla="*/ 100 w 124"/>
                  <a:gd name="T15" fmla="*/ 153 h 161"/>
                  <a:gd name="T16" fmla="*/ 93 w 124"/>
                  <a:gd name="T17" fmla="*/ 159 h 161"/>
                  <a:gd name="T18" fmla="*/ 87 w 124"/>
                  <a:gd name="T19" fmla="*/ 161 h 161"/>
                  <a:gd name="T20" fmla="*/ 87 w 124"/>
                  <a:gd name="T21" fmla="*/ 161 h 161"/>
                  <a:gd name="T22" fmla="*/ 0 w 124"/>
                  <a:gd name="T23" fmla="*/ 111 h 161"/>
                  <a:gd name="T24" fmla="*/ 0 w 124"/>
                  <a:gd name="T25" fmla="*/ 111 h 161"/>
                  <a:gd name="T26" fmla="*/ 4 w 124"/>
                  <a:gd name="T27" fmla="*/ 0 h 161"/>
                  <a:gd name="T28" fmla="*/ 4 w 124"/>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4"/>
                  <a:gd name="T46" fmla="*/ 0 h 161"/>
                  <a:gd name="T47" fmla="*/ 124 w 124"/>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4" h="161">
                    <a:moveTo>
                      <a:pt x="4" y="0"/>
                    </a:moveTo>
                    <a:lnTo>
                      <a:pt x="4" y="0"/>
                    </a:lnTo>
                    <a:lnTo>
                      <a:pt x="124" y="0"/>
                    </a:lnTo>
                    <a:lnTo>
                      <a:pt x="124" y="0"/>
                    </a:lnTo>
                    <a:lnTo>
                      <a:pt x="107" y="140"/>
                    </a:lnTo>
                    <a:lnTo>
                      <a:pt x="107" y="140"/>
                    </a:lnTo>
                    <a:lnTo>
                      <a:pt x="104" y="148"/>
                    </a:lnTo>
                    <a:lnTo>
                      <a:pt x="100" y="153"/>
                    </a:lnTo>
                    <a:lnTo>
                      <a:pt x="93" y="159"/>
                    </a:lnTo>
                    <a:lnTo>
                      <a:pt x="87" y="161"/>
                    </a:lnTo>
                    <a:lnTo>
                      <a:pt x="87" y="161"/>
                    </a:lnTo>
                    <a:lnTo>
                      <a:pt x="0" y="111"/>
                    </a:lnTo>
                    <a:lnTo>
                      <a:pt x="0" y="111"/>
                    </a:lnTo>
                    <a:lnTo>
                      <a:pt x="4" y="0"/>
                    </a:lnTo>
                    <a:lnTo>
                      <a:pt x="4"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44" name="Freeform 73"/>
              <p:cNvSpPr>
                <a:spLocks noChangeArrowheads="1"/>
              </p:cNvSpPr>
              <p:nvPr/>
            </p:nvSpPr>
            <p:spPr bwMode="auto">
              <a:xfrm>
                <a:off x="1223962" y="152400"/>
                <a:ext cx="190500" cy="255588"/>
              </a:xfrm>
              <a:custGeom>
                <a:avLst/>
                <a:gdLst>
                  <a:gd name="T0" fmla="*/ 4 w 120"/>
                  <a:gd name="T1" fmla="*/ 0 h 161"/>
                  <a:gd name="T2" fmla="*/ 4 w 120"/>
                  <a:gd name="T3" fmla="*/ 0 h 161"/>
                  <a:gd name="T4" fmla="*/ 120 w 120"/>
                  <a:gd name="T5" fmla="*/ 0 h 161"/>
                  <a:gd name="T6" fmla="*/ 120 w 120"/>
                  <a:gd name="T7" fmla="*/ 0 h 161"/>
                  <a:gd name="T8" fmla="*/ 103 w 120"/>
                  <a:gd name="T9" fmla="*/ 140 h 161"/>
                  <a:gd name="T10" fmla="*/ 103 w 120"/>
                  <a:gd name="T11" fmla="*/ 140 h 161"/>
                  <a:gd name="T12" fmla="*/ 100 w 120"/>
                  <a:gd name="T13" fmla="*/ 148 h 161"/>
                  <a:gd name="T14" fmla="*/ 96 w 120"/>
                  <a:gd name="T15" fmla="*/ 153 h 161"/>
                  <a:gd name="T16" fmla="*/ 89 w 120"/>
                  <a:gd name="T17" fmla="*/ 159 h 161"/>
                  <a:gd name="T18" fmla="*/ 83 w 120"/>
                  <a:gd name="T19" fmla="*/ 161 h 161"/>
                  <a:gd name="T20" fmla="*/ 83 w 120"/>
                  <a:gd name="T21" fmla="*/ 161 h 161"/>
                  <a:gd name="T22" fmla="*/ 0 w 120"/>
                  <a:gd name="T23" fmla="*/ 110 h 161"/>
                  <a:gd name="T24" fmla="*/ 0 w 120"/>
                  <a:gd name="T25" fmla="*/ 110 h 161"/>
                  <a:gd name="T26" fmla="*/ 4 w 120"/>
                  <a:gd name="T27" fmla="*/ 0 h 161"/>
                  <a:gd name="T28" fmla="*/ 4 w 120"/>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0"/>
                  <a:gd name="T46" fmla="*/ 0 h 161"/>
                  <a:gd name="T47" fmla="*/ 120 w 120"/>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0" h="161">
                    <a:moveTo>
                      <a:pt x="4" y="0"/>
                    </a:moveTo>
                    <a:lnTo>
                      <a:pt x="4" y="0"/>
                    </a:lnTo>
                    <a:lnTo>
                      <a:pt x="120" y="0"/>
                    </a:lnTo>
                    <a:lnTo>
                      <a:pt x="120" y="0"/>
                    </a:lnTo>
                    <a:lnTo>
                      <a:pt x="103" y="140"/>
                    </a:lnTo>
                    <a:lnTo>
                      <a:pt x="103" y="140"/>
                    </a:lnTo>
                    <a:lnTo>
                      <a:pt x="100" y="148"/>
                    </a:lnTo>
                    <a:lnTo>
                      <a:pt x="96" y="153"/>
                    </a:lnTo>
                    <a:lnTo>
                      <a:pt x="89" y="159"/>
                    </a:lnTo>
                    <a:lnTo>
                      <a:pt x="83" y="161"/>
                    </a:lnTo>
                    <a:lnTo>
                      <a:pt x="83" y="161"/>
                    </a:lnTo>
                    <a:lnTo>
                      <a:pt x="0" y="110"/>
                    </a:lnTo>
                    <a:lnTo>
                      <a:pt x="0" y="110"/>
                    </a:lnTo>
                    <a:lnTo>
                      <a:pt x="4" y="0"/>
                    </a:lnTo>
                    <a:lnTo>
                      <a:pt x="4"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45" name="Freeform 74"/>
              <p:cNvSpPr>
                <a:spLocks noChangeArrowheads="1"/>
              </p:cNvSpPr>
              <p:nvPr/>
            </p:nvSpPr>
            <p:spPr bwMode="auto">
              <a:xfrm>
                <a:off x="1228725" y="152400"/>
                <a:ext cx="185738" cy="255588"/>
              </a:xfrm>
              <a:custGeom>
                <a:avLst/>
                <a:gdLst>
                  <a:gd name="T0" fmla="*/ 5 w 117"/>
                  <a:gd name="T1" fmla="*/ 0 h 161"/>
                  <a:gd name="T2" fmla="*/ 5 w 117"/>
                  <a:gd name="T3" fmla="*/ 0 h 161"/>
                  <a:gd name="T4" fmla="*/ 117 w 117"/>
                  <a:gd name="T5" fmla="*/ 0 h 161"/>
                  <a:gd name="T6" fmla="*/ 117 w 117"/>
                  <a:gd name="T7" fmla="*/ 0 h 161"/>
                  <a:gd name="T8" fmla="*/ 100 w 117"/>
                  <a:gd name="T9" fmla="*/ 140 h 161"/>
                  <a:gd name="T10" fmla="*/ 100 w 117"/>
                  <a:gd name="T11" fmla="*/ 140 h 161"/>
                  <a:gd name="T12" fmla="*/ 97 w 117"/>
                  <a:gd name="T13" fmla="*/ 148 h 161"/>
                  <a:gd name="T14" fmla="*/ 93 w 117"/>
                  <a:gd name="T15" fmla="*/ 153 h 161"/>
                  <a:gd name="T16" fmla="*/ 86 w 117"/>
                  <a:gd name="T17" fmla="*/ 157 h 161"/>
                  <a:gd name="T18" fmla="*/ 81 w 117"/>
                  <a:gd name="T19" fmla="*/ 161 h 161"/>
                  <a:gd name="T20" fmla="*/ 81 w 117"/>
                  <a:gd name="T21" fmla="*/ 161 h 161"/>
                  <a:gd name="T22" fmla="*/ 0 w 117"/>
                  <a:gd name="T23" fmla="*/ 109 h 161"/>
                  <a:gd name="T24" fmla="*/ 0 w 117"/>
                  <a:gd name="T25" fmla="*/ 109 h 161"/>
                  <a:gd name="T26" fmla="*/ 5 w 117"/>
                  <a:gd name="T27" fmla="*/ 0 h 161"/>
                  <a:gd name="T28" fmla="*/ 5 w 117"/>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7"/>
                  <a:gd name="T46" fmla="*/ 0 h 161"/>
                  <a:gd name="T47" fmla="*/ 117 w 117"/>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7" h="161">
                    <a:moveTo>
                      <a:pt x="5" y="0"/>
                    </a:moveTo>
                    <a:lnTo>
                      <a:pt x="5" y="0"/>
                    </a:lnTo>
                    <a:lnTo>
                      <a:pt x="117" y="0"/>
                    </a:lnTo>
                    <a:lnTo>
                      <a:pt x="117" y="0"/>
                    </a:lnTo>
                    <a:lnTo>
                      <a:pt x="100" y="140"/>
                    </a:lnTo>
                    <a:lnTo>
                      <a:pt x="100" y="140"/>
                    </a:lnTo>
                    <a:lnTo>
                      <a:pt x="97" y="148"/>
                    </a:lnTo>
                    <a:lnTo>
                      <a:pt x="93" y="153"/>
                    </a:lnTo>
                    <a:lnTo>
                      <a:pt x="86" y="157"/>
                    </a:lnTo>
                    <a:lnTo>
                      <a:pt x="81" y="161"/>
                    </a:lnTo>
                    <a:lnTo>
                      <a:pt x="81" y="161"/>
                    </a:lnTo>
                    <a:lnTo>
                      <a:pt x="0" y="109"/>
                    </a:lnTo>
                    <a:lnTo>
                      <a:pt x="0" y="109"/>
                    </a:lnTo>
                    <a:lnTo>
                      <a:pt x="5" y="0"/>
                    </a:lnTo>
                    <a:lnTo>
                      <a:pt x="5"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46" name="Freeform 75"/>
              <p:cNvSpPr>
                <a:spLocks noChangeArrowheads="1"/>
              </p:cNvSpPr>
              <p:nvPr/>
            </p:nvSpPr>
            <p:spPr bwMode="auto">
              <a:xfrm>
                <a:off x="1235075" y="152400"/>
                <a:ext cx="179388" cy="255588"/>
              </a:xfrm>
              <a:custGeom>
                <a:avLst/>
                <a:gdLst>
                  <a:gd name="T0" fmla="*/ 5 w 113"/>
                  <a:gd name="T1" fmla="*/ 0 h 161"/>
                  <a:gd name="T2" fmla="*/ 5 w 113"/>
                  <a:gd name="T3" fmla="*/ 0 h 161"/>
                  <a:gd name="T4" fmla="*/ 113 w 113"/>
                  <a:gd name="T5" fmla="*/ 0 h 161"/>
                  <a:gd name="T6" fmla="*/ 113 w 113"/>
                  <a:gd name="T7" fmla="*/ 0 h 161"/>
                  <a:gd name="T8" fmla="*/ 96 w 113"/>
                  <a:gd name="T9" fmla="*/ 140 h 161"/>
                  <a:gd name="T10" fmla="*/ 96 w 113"/>
                  <a:gd name="T11" fmla="*/ 140 h 161"/>
                  <a:gd name="T12" fmla="*/ 93 w 113"/>
                  <a:gd name="T13" fmla="*/ 147 h 161"/>
                  <a:gd name="T14" fmla="*/ 89 w 113"/>
                  <a:gd name="T15" fmla="*/ 153 h 161"/>
                  <a:gd name="T16" fmla="*/ 84 w 113"/>
                  <a:gd name="T17" fmla="*/ 157 h 161"/>
                  <a:gd name="T18" fmla="*/ 77 w 113"/>
                  <a:gd name="T19" fmla="*/ 161 h 161"/>
                  <a:gd name="T20" fmla="*/ 77 w 113"/>
                  <a:gd name="T21" fmla="*/ 161 h 161"/>
                  <a:gd name="T22" fmla="*/ 0 w 113"/>
                  <a:gd name="T23" fmla="*/ 107 h 161"/>
                  <a:gd name="T24" fmla="*/ 0 w 113"/>
                  <a:gd name="T25" fmla="*/ 107 h 161"/>
                  <a:gd name="T26" fmla="*/ 5 w 113"/>
                  <a:gd name="T27" fmla="*/ 0 h 161"/>
                  <a:gd name="T28" fmla="*/ 5 w 113"/>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3"/>
                  <a:gd name="T46" fmla="*/ 0 h 161"/>
                  <a:gd name="T47" fmla="*/ 113 w 113"/>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3" h="161">
                    <a:moveTo>
                      <a:pt x="5" y="0"/>
                    </a:moveTo>
                    <a:lnTo>
                      <a:pt x="5" y="0"/>
                    </a:lnTo>
                    <a:lnTo>
                      <a:pt x="113" y="0"/>
                    </a:lnTo>
                    <a:lnTo>
                      <a:pt x="113" y="0"/>
                    </a:lnTo>
                    <a:lnTo>
                      <a:pt x="96" y="140"/>
                    </a:lnTo>
                    <a:lnTo>
                      <a:pt x="96" y="140"/>
                    </a:lnTo>
                    <a:lnTo>
                      <a:pt x="93" y="147"/>
                    </a:lnTo>
                    <a:lnTo>
                      <a:pt x="89" y="153"/>
                    </a:lnTo>
                    <a:lnTo>
                      <a:pt x="84" y="157"/>
                    </a:lnTo>
                    <a:lnTo>
                      <a:pt x="77" y="161"/>
                    </a:lnTo>
                    <a:lnTo>
                      <a:pt x="77" y="161"/>
                    </a:lnTo>
                    <a:lnTo>
                      <a:pt x="0" y="107"/>
                    </a:lnTo>
                    <a:lnTo>
                      <a:pt x="0" y="107"/>
                    </a:lnTo>
                    <a:lnTo>
                      <a:pt x="5" y="0"/>
                    </a:lnTo>
                    <a:lnTo>
                      <a:pt x="5"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47" name="Freeform 76"/>
              <p:cNvSpPr>
                <a:spLocks noChangeArrowheads="1"/>
              </p:cNvSpPr>
              <p:nvPr/>
            </p:nvSpPr>
            <p:spPr bwMode="auto">
              <a:xfrm>
                <a:off x="1241425" y="152400"/>
                <a:ext cx="173038" cy="255588"/>
              </a:xfrm>
              <a:custGeom>
                <a:avLst/>
                <a:gdLst>
                  <a:gd name="T0" fmla="*/ 5 w 109"/>
                  <a:gd name="T1" fmla="*/ 0 h 161"/>
                  <a:gd name="T2" fmla="*/ 5 w 109"/>
                  <a:gd name="T3" fmla="*/ 0 h 161"/>
                  <a:gd name="T4" fmla="*/ 109 w 109"/>
                  <a:gd name="T5" fmla="*/ 0 h 161"/>
                  <a:gd name="T6" fmla="*/ 109 w 109"/>
                  <a:gd name="T7" fmla="*/ 0 h 161"/>
                  <a:gd name="T8" fmla="*/ 92 w 109"/>
                  <a:gd name="T9" fmla="*/ 140 h 161"/>
                  <a:gd name="T10" fmla="*/ 92 w 109"/>
                  <a:gd name="T11" fmla="*/ 140 h 161"/>
                  <a:gd name="T12" fmla="*/ 89 w 109"/>
                  <a:gd name="T13" fmla="*/ 147 h 161"/>
                  <a:gd name="T14" fmla="*/ 85 w 109"/>
                  <a:gd name="T15" fmla="*/ 153 h 161"/>
                  <a:gd name="T16" fmla="*/ 80 w 109"/>
                  <a:gd name="T17" fmla="*/ 157 h 161"/>
                  <a:gd name="T18" fmla="*/ 73 w 109"/>
                  <a:gd name="T19" fmla="*/ 161 h 161"/>
                  <a:gd name="T20" fmla="*/ 73 w 109"/>
                  <a:gd name="T21" fmla="*/ 161 h 161"/>
                  <a:gd name="T22" fmla="*/ 0 w 109"/>
                  <a:gd name="T23" fmla="*/ 106 h 161"/>
                  <a:gd name="T24" fmla="*/ 0 w 109"/>
                  <a:gd name="T25" fmla="*/ 106 h 161"/>
                  <a:gd name="T26" fmla="*/ 5 w 109"/>
                  <a:gd name="T27" fmla="*/ 0 h 161"/>
                  <a:gd name="T28" fmla="*/ 5 w 109"/>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9"/>
                  <a:gd name="T46" fmla="*/ 0 h 161"/>
                  <a:gd name="T47" fmla="*/ 109 w 109"/>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9" h="161">
                    <a:moveTo>
                      <a:pt x="5" y="0"/>
                    </a:moveTo>
                    <a:lnTo>
                      <a:pt x="5" y="0"/>
                    </a:lnTo>
                    <a:lnTo>
                      <a:pt x="109" y="0"/>
                    </a:lnTo>
                    <a:lnTo>
                      <a:pt x="109" y="0"/>
                    </a:lnTo>
                    <a:lnTo>
                      <a:pt x="92" y="140"/>
                    </a:lnTo>
                    <a:lnTo>
                      <a:pt x="92" y="140"/>
                    </a:lnTo>
                    <a:lnTo>
                      <a:pt x="89" y="147"/>
                    </a:lnTo>
                    <a:lnTo>
                      <a:pt x="85" y="153"/>
                    </a:lnTo>
                    <a:lnTo>
                      <a:pt x="80" y="157"/>
                    </a:lnTo>
                    <a:lnTo>
                      <a:pt x="73" y="161"/>
                    </a:lnTo>
                    <a:lnTo>
                      <a:pt x="73" y="161"/>
                    </a:lnTo>
                    <a:lnTo>
                      <a:pt x="0" y="106"/>
                    </a:lnTo>
                    <a:lnTo>
                      <a:pt x="0" y="106"/>
                    </a:lnTo>
                    <a:lnTo>
                      <a:pt x="5" y="0"/>
                    </a:lnTo>
                    <a:lnTo>
                      <a:pt x="5"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48" name="Freeform 77"/>
              <p:cNvSpPr>
                <a:spLocks noChangeArrowheads="1"/>
              </p:cNvSpPr>
              <p:nvPr/>
            </p:nvSpPr>
            <p:spPr bwMode="auto">
              <a:xfrm>
                <a:off x="1247775" y="152400"/>
                <a:ext cx="166688" cy="254000"/>
              </a:xfrm>
              <a:custGeom>
                <a:avLst/>
                <a:gdLst>
                  <a:gd name="T0" fmla="*/ 5 w 105"/>
                  <a:gd name="T1" fmla="*/ 0 h 160"/>
                  <a:gd name="T2" fmla="*/ 5 w 105"/>
                  <a:gd name="T3" fmla="*/ 0 h 160"/>
                  <a:gd name="T4" fmla="*/ 105 w 105"/>
                  <a:gd name="T5" fmla="*/ 0 h 160"/>
                  <a:gd name="T6" fmla="*/ 105 w 105"/>
                  <a:gd name="T7" fmla="*/ 0 h 160"/>
                  <a:gd name="T8" fmla="*/ 88 w 105"/>
                  <a:gd name="T9" fmla="*/ 140 h 160"/>
                  <a:gd name="T10" fmla="*/ 88 w 105"/>
                  <a:gd name="T11" fmla="*/ 140 h 160"/>
                  <a:gd name="T12" fmla="*/ 87 w 105"/>
                  <a:gd name="T13" fmla="*/ 147 h 160"/>
                  <a:gd name="T14" fmla="*/ 81 w 105"/>
                  <a:gd name="T15" fmla="*/ 153 h 160"/>
                  <a:gd name="T16" fmla="*/ 76 w 105"/>
                  <a:gd name="T17" fmla="*/ 157 h 160"/>
                  <a:gd name="T18" fmla="*/ 69 w 105"/>
                  <a:gd name="T19" fmla="*/ 160 h 160"/>
                  <a:gd name="T20" fmla="*/ 69 w 105"/>
                  <a:gd name="T21" fmla="*/ 160 h 160"/>
                  <a:gd name="T22" fmla="*/ 0 w 105"/>
                  <a:gd name="T23" fmla="*/ 106 h 160"/>
                  <a:gd name="T24" fmla="*/ 0 w 105"/>
                  <a:gd name="T25" fmla="*/ 106 h 160"/>
                  <a:gd name="T26" fmla="*/ 5 w 105"/>
                  <a:gd name="T27" fmla="*/ 0 h 160"/>
                  <a:gd name="T28" fmla="*/ 5 w 105"/>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5"/>
                  <a:gd name="T46" fmla="*/ 0 h 160"/>
                  <a:gd name="T47" fmla="*/ 105 w 105"/>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5" h="160">
                    <a:moveTo>
                      <a:pt x="5" y="0"/>
                    </a:moveTo>
                    <a:lnTo>
                      <a:pt x="5" y="0"/>
                    </a:lnTo>
                    <a:lnTo>
                      <a:pt x="105" y="0"/>
                    </a:lnTo>
                    <a:lnTo>
                      <a:pt x="105" y="0"/>
                    </a:lnTo>
                    <a:lnTo>
                      <a:pt x="88" y="140"/>
                    </a:lnTo>
                    <a:lnTo>
                      <a:pt x="88" y="140"/>
                    </a:lnTo>
                    <a:lnTo>
                      <a:pt x="87" y="147"/>
                    </a:lnTo>
                    <a:lnTo>
                      <a:pt x="81" y="153"/>
                    </a:lnTo>
                    <a:lnTo>
                      <a:pt x="76" y="157"/>
                    </a:lnTo>
                    <a:lnTo>
                      <a:pt x="69" y="160"/>
                    </a:lnTo>
                    <a:lnTo>
                      <a:pt x="69" y="160"/>
                    </a:lnTo>
                    <a:lnTo>
                      <a:pt x="0" y="106"/>
                    </a:lnTo>
                    <a:lnTo>
                      <a:pt x="0" y="106"/>
                    </a:lnTo>
                    <a:lnTo>
                      <a:pt x="5" y="0"/>
                    </a:lnTo>
                    <a:lnTo>
                      <a:pt x="5"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49" name="Freeform 78"/>
              <p:cNvSpPr>
                <a:spLocks noChangeArrowheads="1"/>
              </p:cNvSpPr>
              <p:nvPr/>
            </p:nvSpPr>
            <p:spPr bwMode="auto">
              <a:xfrm>
                <a:off x="1252537" y="152400"/>
                <a:ext cx="161925" cy="254000"/>
              </a:xfrm>
              <a:custGeom>
                <a:avLst/>
                <a:gdLst>
                  <a:gd name="T0" fmla="*/ 5 w 102"/>
                  <a:gd name="T1" fmla="*/ 0 h 160"/>
                  <a:gd name="T2" fmla="*/ 5 w 102"/>
                  <a:gd name="T3" fmla="*/ 0 h 160"/>
                  <a:gd name="T4" fmla="*/ 102 w 102"/>
                  <a:gd name="T5" fmla="*/ 0 h 160"/>
                  <a:gd name="T6" fmla="*/ 102 w 102"/>
                  <a:gd name="T7" fmla="*/ 0 h 160"/>
                  <a:gd name="T8" fmla="*/ 85 w 102"/>
                  <a:gd name="T9" fmla="*/ 140 h 160"/>
                  <a:gd name="T10" fmla="*/ 85 w 102"/>
                  <a:gd name="T11" fmla="*/ 140 h 160"/>
                  <a:gd name="T12" fmla="*/ 84 w 102"/>
                  <a:gd name="T13" fmla="*/ 147 h 160"/>
                  <a:gd name="T14" fmla="*/ 78 w 102"/>
                  <a:gd name="T15" fmla="*/ 153 h 160"/>
                  <a:gd name="T16" fmla="*/ 73 w 102"/>
                  <a:gd name="T17" fmla="*/ 157 h 160"/>
                  <a:gd name="T18" fmla="*/ 67 w 102"/>
                  <a:gd name="T19" fmla="*/ 160 h 160"/>
                  <a:gd name="T20" fmla="*/ 67 w 102"/>
                  <a:gd name="T21" fmla="*/ 160 h 160"/>
                  <a:gd name="T22" fmla="*/ 0 w 102"/>
                  <a:gd name="T23" fmla="*/ 105 h 160"/>
                  <a:gd name="T24" fmla="*/ 0 w 102"/>
                  <a:gd name="T25" fmla="*/ 105 h 160"/>
                  <a:gd name="T26" fmla="*/ 5 w 102"/>
                  <a:gd name="T27" fmla="*/ 0 h 160"/>
                  <a:gd name="T28" fmla="*/ 5 w 102"/>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2"/>
                  <a:gd name="T46" fmla="*/ 0 h 160"/>
                  <a:gd name="T47" fmla="*/ 102 w 102"/>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2" h="160">
                    <a:moveTo>
                      <a:pt x="5" y="0"/>
                    </a:moveTo>
                    <a:lnTo>
                      <a:pt x="5" y="0"/>
                    </a:lnTo>
                    <a:lnTo>
                      <a:pt x="102" y="0"/>
                    </a:lnTo>
                    <a:lnTo>
                      <a:pt x="102" y="0"/>
                    </a:lnTo>
                    <a:lnTo>
                      <a:pt x="85" y="140"/>
                    </a:lnTo>
                    <a:lnTo>
                      <a:pt x="85" y="140"/>
                    </a:lnTo>
                    <a:lnTo>
                      <a:pt x="84" y="147"/>
                    </a:lnTo>
                    <a:lnTo>
                      <a:pt x="78" y="153"/>
                    </a:lnTo>
                    <a:lnTo>
                      <a:pt x="73" y="157"/>
                    </a:lnTo>
                    <a:lnTo>
                      <a:pt x="67" y="160"/>
                    </a:lnTo>
                    <a:lnTo>
                      <a:pt x="67" y="160"/>
                    </a:lnTo>
                    <a:lnTo>
                      <a:pt x="0" y="105"/>
                    </a:lnTo>
                    <a:lnTo>
                      <a:pt x="0" y="105"/>
                    </a:lnTo>
                    <a:lnTo>
                      <a:pt x="5" y="0"/>
                    </a:lnTo>
                    <a:lnTo>
                      <a:pt x="5"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50" name="Freeform 79"/>
              <p:cNvSpPr>
                <a:spLocks noChangeArrowheads="1"/>
              </p:cNvSpPr>
              <p:nvPr/>
            </p:nvSpPr>
            <p:spPr bwMode="auto">
              <a:xfrm>
                <a:off x="1258887" y="152400"/>
                <a:ext cx="155575" cy="254000"/>
              </a:xfrm>
              <a:custGeom>
                <a:avLst/>
                <a:gdLst>
                  <a:gd name="T0" fmla="*/ 5 w 98"/>
                  <a:gd name="T1" fmla="*/ 0 h 160"/>
                  <a:gd name="T2" fmla="*/ 5 w 98"/>
                  <a:gd name="T3" fmla="*/ 0 h 160"/>
                  <a:gd name="T4" fmla="*/ 98 w 98"/>
                  <a:gd name="T5" fmla="*/ 0 h 160"/>
                  <a:gd name="T6" fmla="*/ 98 w 98"/>
                  <a:gd name="T7" fmla="*/ 0 h 160"/>
                  <a:gd name="T8" fmla="*/ 81 w 98"/>
                  <a:gd name="T9" fmla="*/ 140 h 160"/>
                  <a:gd name="T10" fmla="*/ 81 w 98"/>
                  <a:gd name="T11" fmla="*/ 140 h 160"/>
                  <a:gd name="T12" fmla="*/ 80 w 98"/>
                  <a:gd name="T13" fmla="*/ 147 h 160"/>
                  <a:gd name="T14" fmla="*/ 74 w 98"/>
                  <a:gd name="T15" fmla="*/ 152 h 160"/>
                  <a:gd name="T16" fmla="*/ 69 w 98"/>
                  <a:gd name="T17" fmla="*/ 157 h 160"/>
                  <a:gd name="T18" fmla="*/ 63 w 98"/>
                  <a:gd name="T19" fmla="*/ 160 h 160"/>
                  <a:gd name="T20" fmla="*/ 63 w 98"/>
                  <a:gd name="T21" fmla="*/ 160 h 160"/>
                  <a:gd name="T22" fmla="*/ 0 w 98"/>
                  <a:gd name="T23" fmla="*/ 103 h 160"/>
                  <a:gd name="T24" fmla="*/ 0 w 98"/>
                  <a:gd name="T25" fmla="*/ 103 h 160"/>
                  <a:gd name="T26" fmla="*/ 5 w 98"/>
                  <a:gd name="T27" fmla="*/ 0 h 160"/>
                  <a:gd name="T28" fmla="*/ 5 w 98"/>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8"/>
                  <a:gd name="T46" fmla="*/ 0 h 160"/>
                  <a:gd name="T47" fmla="*/ 98 w 98"/>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8" h="160">
                    <a:moveTo>
                      <a:pt x="5" y="0"/>
                    </a:moveTo>
                    <a:lnTo>
                      <a:pt x="5" y="0"/>
                    </a:lnTo>
                    <a:lnTo>
                      <a:pt x="98" y="0"/>
                    </a:lnTo>
                    <a:lnTo>
                      <a:pt x="98" y="0"/>
                    </a:lnTo>
                    <a:lnTo>
                      <a:pt x="81" y="140"/>
                    </a:lnTo>
                    <a:lnTo>
                      <a:pt x="81" y="140"/>
                    </a:lnTo>
                    <a:lnTo>
                      <a:pt x="80" y="147"/>
                    </a:lnTo>
                    <a:lnTo>
                      <a:pt x="74" y="152"/>
                    </a:lnTo>
                    <a:lnTo>
                      <a:pt x="69" y="157"/>
                    </a:lnTo>
                    <a:lnTo>
                      <a:pt x="63" y="160"/>
                    </a:lnTo>
                    <a:lnTo>
                      <a:pt x="63" y="160"/>
                    </a:lnTo>
                    <a:lnTo>
                      <a:pt x="0" y="103"/>
                    </a:lnTo>
                    <a:lnTo>
                      <a:pt x="0" y="103"/>
                    </a:lnTo>
                    <a:lnTo>
                      <a:pt x="5" y="0"/>
                    </a:lnTo>
                    <a:lnTo>
                      <a:pt x="5"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51" name="Freeform 80"/>
              <p:cNvSpPr>
                <a:spLocks noChangeArrowheads="1"/>
              </p:cNvSpPr>
              <p:nvPr/>
            </p:nvSpPr>
            <p:spPr bwMode="auto">
              <a:xfrm>
                <a:off x="1265237" y="152400"/>
                <a:ext cx="149225" cy="254000"/>
              </a:xfrm>
              <a:custGeom>
                <a:avLst/>
                <a:gdLst>
                  <a:gd name="T0" fmla="*/ 5 w 94"/>
                  <a:gd name="T1" fmla="*/ 0 h 160"/>
                  <a:gd name="T2" fmla="*/ 5 w 94"/>
                  <a:gd name="T3" fmla="*/ 0 h 160"/>
                  <a:gd name="T4" fmla="*/ 94 w 94"/>
                  <a:gd name="T5" fmla="*/ 0 h 160"/>
                  <a:gd name="T6" fmla="*/ 94 w 94"/>
                  <a:gd name="T7" fmla="*/ 0 h 160"/>
                  <a:gd name="T8" fmla="*/ 77 w 94"/>
                  <a:gd name="T9" fmla="*/ 140 h 160"/>
                  <a:gd name="T10" fmla="*/ 77 w 94"/>
                  <a:gd name="T11" fmla="*/ 140 h 160"/>
                  <a:gd name="T12" fmla="*/ 76 w 94"/>
                  <a:gd name="T13" fmla="*/ 147 h 160"/>
                  <a:gd name="T14" fmla="*/ 71 w 94"/>
                  <a:gd name="T15" fmla="*/ 152 h 160"/>
                  <a:gd name="T16" fmla="*/ 66 w 94"/>
                  <a:gd name="T17" fmla="*/ 157 h 160"/>
                  <a:gd name="T18" fmla="*/ 59 w 94"/>
                  <a:gd name="T19" fmla="*/ 160 h 160"/>
                  <a:gd name="T20" fmla="*/ 59 w 94"/>
                  <a:gd name="T21" fmla="*/ 160 h 160"/>
                  <a:gd name="T22" fmla="*/ 0 w 94"/>
                  <a:gd name="T23" fmla="*/ 102 h 160"/>
                  <a:gd name="T24" fmla="*/ 0 w 94"/>
                  <a:gd name="T25" fmla="*/ 102 h 160"/>
                  <a:gd name="T26" fmla="*/ 5 w 94"/>
                  <a:gd name="T27" fmla="*/ 0 h 160"/>
                  <a:gd name="T28" fmla="*/ 5 w 94"/>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4"/>
                  <a:gd name="T46" fmla="*/ 0 h 160"/>
                  <a:gd name="T47" fmla="*/ 94 w 94"/>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4" h="160">
                    <a:moveTo>
                      <a:pt x="5" y="0"/>
                    </a:moveTo>
                    <a:lnTo>
                      <a:pt x="5" y="0"/>
                    </a:lnTo>
                    <a:lnTo>
                      <a:pt x="94" y="0"/>
                    </a:lnTo>
                    <a:lnTo>
                      <a:pt x="94" y="0"/>
                    </a:lnTo>
                    <a:lnTo>
                      <a:pt x="77" y="140"/>
                    </a:lnTo>
                    <a:lnTo>
                      <a:pt x="77" y="140"/>
                    </a:lnTo>
                    <a:lnTo>
                      <a:pt x="76" y="147"/>
                    </a:lnTo>
                    <a:lnTo>
                      <a:pt x="71" y="152"/>
                    </a:lnTo>
                    <a:lnTo>
                      <a:pt x="66" y="157"/>
                    </a:lnTo>
                    <a:lnTo>
                      <a:pt x="59" y="160"/>
                    </a:lnTo>
                    <a:lnTo>
                      <a:pt x="59" y="160"/>
                    </a:lnTo>
                    <a:lnTo>
                      <a:pt x="0" y="102"/>
                    </a:lnTo>
                    <a:lnTo>
                      <a:pt x="0" y="102"/>
                    </a:lnTo>
                    <a:lnTo>
                      <a:pt x="5" y="0"/>
                    </a:lnTo>
                    <a:lnTo>
                      <a:pt x="5"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52" name="Freeform 81"/>
              <p:cNvSpPr>
                <a:spLocks noChangeArrowheads="1"/>
              </p:cNvSpPr>
              <p:nvPr/>
            </p:nvSpPr>
            <p:spPr bwMode="auto">
              <a:xfrm>
                <a:off x="1271587" y="152400"/>
                <a:ext cx="142875" cy="254000"/>
              </a:xfrm>
              <a:custGeom>
                <a:avLst/>
                <a:gdLst>
                  <a:gd name="T0" fmla="*/ 5 w 90"/>
                  <a:gd name="T1" fmla="*/ 0 h 160"/>
                  <a:gd name="T2" fmla="*/ 5 w 90"/>
                  <a:gd name="T3" fmla="*/ 0 h 160"/>
                  <a:gd name="T4" fmla="*/ 90 w 90"/>
                  <a:gd name="T5" fmla="*/ 0 h 160"/>
                  <a:gd name="T6" fmla="*/ 90 w 90"/>
                  <a:gd name="T7" fmla="*/ 0 h 160"/>
                  <a:gd name="T8" fmla="*/ 73 w 90"/>
                  <a:gd name="T9" fmla="*/ 140 h 160"/>
                  <a:gd name="T10" fmla="*/ 73 w 90"/>
                  <a:gd name="T11" fmla="*/ 140 h 160"/>
                  <a:gd name="T12" fmla="*/ 72 w 90"/>
                  <a:gd name="T13" fmla="*/ 147 h 160"/>
                  <a:gd name="T14" fmla="*/ 67 w 90"/>
                  <a:gd name="T15" fmla="*/ 152 h 160"/>
                  <a:gd name="T16" fmla="*/ 62 w 90"/>
                  <a:gd name="T17" fmla="*/ 157 h 160"/>
                  <a:gd name="T18" fmla="*/ 55 w 90"/>
                  <a:gd name="T19" fmla="*/ 160 h 160"/>
                  <a:gd name="T20" fmla="*/ 55 w 90"/>
                  <a:gd name="T21" fmla="*/ 160 h 160"/>
                  <a:gd name="T22" fmla="*/ 0 w 90"/>
                  <a:gd name="T23" fmla="*/ 101 h 160"/>
                  <a:gd name="T24" fmla="*/ 0 w 90"/>
                  <a:gd name="T25" fmla="*/ 101 h 160"/>
                  <a:gd name="T26" fmla="*/ 5 w 90"/>
                  <a:gd name="T27" fmla="*/ 0 h 160"/>
                  <a:gd name="T28" fmla="*/ 5 w 90"/>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0"/>
                  <a:gd name="T46" fmla="*/ 0 h 160"/>
                  <a:gd name="T47" fmla="*/ 90 w 90"/>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0" h="160">
                    <a:moveTo>
                      <a:pt x="5" y="0"/>
                    </a:moveTo>
                    <a:lnTo>
                      <a:pt x="5" y="0"/>
                    </a:lnTo>
                    <a:lnTo>
                      <a:pt x="90" y="0"/>
                    </a:lnTo>
                    <a:lnTo>
                      <a:pt x="90" y="0"/>
                    </a:lnTo>
                    <a:lnTo>
                      <a:pt x="73" y="140"/>
                    </a:lnTo>
                    <a:lnTo>
                      <a:pt x="73" y="140"/>
                    </a:lnTo>
                    <a:lnTo>
                      <a:pt x="72" y="147"/>
                    </a:lnTo>
                    <a:lnTo>
                      <a:pt x="67" y="152"/>
                    </a:lnTo>
                    <a:lnTo>
                      <a:pt x="62" y="157"/>
                    </a:lnTo>
                    <a:lnTo>
                      <a:pt x="55" y="160"/>
                    </a:lnTo>
                    <a:lnTo>
                      <a:pt x="55" y="160"/>
                    </a:lnTo>
                    <a:lnTo>
                      <a:pt x="0" y="101"/>
                    </a:lnTo>
                    <a:lnTo>
                      <a:pt x="0" y="101"/>
                    </a:lnTo>
                    <a:lnTo>
                      <a:pt x="5" y="0"/>
                    </a:lnTo>
                    <a:lnTo>
                      <a:pt x="5"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53" name="Freeform 82"/>
              <p:cNvSpPr>
                <a:spLocks noChangeArrowheads="1"/>
              </p:cNvSpPr>
              <p:nvPr/>
            </p:nvSpPr>
            <p:spPr bwMode="auto">
              <a:xfrm>
                <a:off x="1274762" y="152400"/>
                <a:ext cx="139700" cy="254000"/>
              </a:xfrm>
              <a:custGeom>
                <a:avLst/>
                <a:gdLst>
                  <a:gd name="T0" fmla="*/ 7 w 88"/>
                  <a:gd name="T1" fmla="*/ 0 h 160"/>
                  <a:gd name="T2" fmla="*/ 7 w 88"/>
                  <a:gd name="T3" fmla="*/ 0 h 160"/>
                  <a:gd name="T4" fmla="*/ 88 w 88"/>
                  <a:gd name="T5" fmla="*/ 0 h 160"/>
                  <a:gd name="T6" fmla="*/ 88 w 88"/>
                  <a:gd name="T7" fmla="*/ 0 h 160"/>
                  <a:gd name="T8" fmla="*/ 71 w 88"/>
                  <a:gd name="T9" fmla="*/ 140 h 160"/>
                  <a:gd name="T10" fmla="*/ 71 w 88"/>
                  <a:gd name="T11" fmla="*/ 140 h 160"/>
                  <a:gd name="T12" fmla="*/ 70 w 88"/>
                  <a:gd name="T13" fmla="*/ 147 h 160"/>
                  <a:gd name="T14" fmla="*/ 65 w 88"/>
                  <a:gd name="T15" fmla="*/ 152 h 160"/>
                  <a:gd name="T16" fmla="*/ 60 w 88"/>
                  <a:gd name="T17" fmla="*/ 157 h 160"/>
                  <a:gd name="T18" fmla="*/ 55 w 88"/>
                  <a:gd name="T19" fmla="*/ 160 h 160"/>
                  <a:gd name="T20" fmla="*/ 55 w 88"/>
                  <a:gd name="T21" fmla="*/ 160 h 160"/>
                  <a:gd name="T22" fmla="*/ 0 w 88"/>
                  <a:gd name="T23" fmla="*/ 99 h 160"/>
                  <a:gd name="T24" fmla="*/ 0 w 88"/>
                  <a:gd name="T25" fmla="*/ 99 h 160"/>
                  <a:gd name="T26" fmla="*/ 7 w 88"/>
                  <a:gd name="T27" fmla="*/ 0 h 160"/>
                  <a:gd name="T28" fmla="*/ 7 w 88"/>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8"/>
                  <a:gd name="T46" fmla="*/ 0 h 160"/>
                  <a:gd name="T47" fmla="*/ 88 w 88"/>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8" h="160">
                    <a:moveTo>
                      <a:pt x="7" y="0"/>
                    </a:moveTo>
                    <a:lnTo>
                      <a:pt x="7" y="0"/>
                    </a:lnTo>
                    <a:lnTo>
                      <a:pt x="88" y="0"/>
                    </a:lnTo>
                    <a:lnTo>
                      <a:pt x="88" y="0"/>
                    </a:lnTo>
                    <a:lnTo>
                      <a:pt x="71" y="140"/>
                    </a:lnTo>
                    <a:lnTo>
                      <a:pt x="71" y="140"/>
                    </a:lnTo>
                    <a:lnTo>
                      <a:pt x="70" y="147"/>
                    </a:lnTo>
                    <a:lnTo>
                      <a:pt x="65" y="152"/>
                    </a:lnTo>
                    <a:lnTo>
                      <a:pt x="60" y="157"/>
                    </a:lnTo>
                    <a:lnTo>
                      <a:pt x="55" y="160"/>
                    </a:lnTo>
                    <a:lnTo>
                      <a:pt x="55" y="160"/>
                    </a:lnTo>
                    <a:lnTo>
                      <a:pt x="0" y="99"/>
                    </a:lnTo>
                    <a:lnTo>
                      <a:pt x="0" y="99"/>
                    </a:lnTo>
                    <a:lnTo>
                      <a:pt x="7" y="0"/>
                    </a:lnTo>
                    <a:lnTo>
                      <a:pt x="7"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54" name="Freeform 83"/>
              <p:cNvSpPr>
                <a:spLocks noChangeArrowheads="1"/>
              </p:cNvSpPr>
              <p:nvPr/>
            </p:nvSpPr>
            <p:spPr bwMode="auto">
              <a:xfrm>
                <a:off x="1282700" y="152400"/>
                <a:ext cx="131763" cy="254000"/>
              </a:xfrm>
              <a:custGeom>
                <a:avLst/>
                <a:gdLst>
                  <a:gd name="T0" fmla="*/ 6 w 83"/>
                  <a:gd name="T1" fmla="*/ 0 h 160"/>
                  <a:gd name="T2" fmla="*/ 6 w 83"/>
                  <a:gd name="T3" fmla="*/ 0 h 160"/>
                  <a:gd name="T4" fmla="*/ 83 w 83"/>
                  <a:gd name="T5" fmla="*/ 0 h 160"/>
                  <a:gd name="T6" fmla="*/ 83 w 83"/>
                  <a:gd name="T7" fmla="*/ 0 h 160"/>
                  <a:gd name="T8" fmla="*/ 66 w 83"/>
                  <a:gd name="T9" fmla="*/ 140 h 160"/>
                  <a:gd name="T10" fmla="*/ 66 w 83"/>
                  <a:gd name="T11" fmla="*/ 140 h 160"/>
                  <a:gd name="T12" fmla="*/ 65 w 83"/>
                  <a:gd name="T13" fmla="*/ 147 h 160"/>
                  <a:gd name="T14" fmla="*/ 60 w 83"/>
                  <a:gd name="T15" fmla="*/ 152 h 160"/>
                  <a:gd name="T16" fmla="*/ 55 w 83"/>
                  <a:gd name="T17" fmla="*/ 156 h 160"/>
                  <a:gd name="T18" fmla="*/ 50 w 83"/>
                  <a:gd name="T19" fmla="*/ 160 h 160"/>
                  <a:gd name="T20" fmla="*/ 50 w 83"/>
                  <a:gd name="T21" fmla="*/ 160 h 160"/>
                  <a:gd name="T22" fmla="*/ 0 w 83"/>
                  <a:gd name="T23" fmla="*/ 99 h 160"/>
                  <a:gd name="T24" fmla="*/ 0 w 83"/>
                  <a:gd name="T25" fmla="*/ 99 h 160"/>
                  <a:gd name="T26" fmla="*/ 6 w 83"/>
                  <a:gd name="T27" fmla="*/ 0 h 160"/>
                  <a:gd name="T28" fmla="*/ 6 w 83"/>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3"/>
                  <a:gd name="T46" fmla="*/ 0 h 160"/>
                  <a:gd name="T47" fmla="*/ 83 w 83"/>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3" h="160">
                    <a:moveTo>
                      <a:pt x="6" y="0"/>
                    </a:moveTo>
                    <a:lnTo>
                      <a:pt x="6" y="0"/>
                    </a:lnTo>
                    <a:lnTo>
                      <a:pt x="83" y="0"/>
                    </a:lnTo>
                    <a:lnTo>
                      <a:pt x="83" y="0"/>
                    </a:lnTo>
                    <a:lnTo>
                      <a:pt x="66" y="140"/>
                    </a:lnTo>
                    <a:lnTo>
                      <a:pt x="66" y="140"/>
                    </a:lnTo>
                    <a:lnTo>
                      <a:pt x="65" y="147"/>
                    </a:lnTo>
                    <a:lnTo>
                      <a:pt x="60" y="152"/>
                    </a:lnTo>
                    <a:lnTo>
                      <a:pt x="55" y="156"/>
                    </a:lnTo>
                    <a:lnTo>
                      <a:pt x="50" y="160"/>
                    </a:lnTo>
                    <a:lnTo>
                      <a:pt x="50" y="160"/>
                    </a:lnTo>
                    <a:lnTo>
                      <a:pt x="0" y="99"/>
                    </a:lnTo>
                    <a:lnTo>
                      <a:pt x="0" y="99"/>
                    </a:lnTo>
                    <a:lnTo>
                      <a:pt x="6" y="0"/>
                    </a:lnTo>
                    <a:lnTo>
                      <a:pt x="6"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55" name="Freeform 84"/>
              <p:cNvSpPr>
                <a:spLocks noChangeArrowheads="1"/>
              </p:cNvSpPr>
              <p:nvPr/>
            </p:nvSpPr>
            <p:spPr bwMode="auto">
              <a:xfrm>
                <a:off x="1289050" y="152400"/>
                <a:ext cx="125413" cy="254000"/>
              </a:xfrm>
              <a:custGeom>
                <a:avLst/>
                <a:gdLst>
                  <a:gd name="T0" fmla="*/ 5 w 79"/>
                  <a:gd name="T1" fmla="*/ 0 h 160"/>
                  <a:gd name="T2" fmla="*/ 5 w 79"/>
                  <a:gd name="T3" fmla="*/ 0 h 160"/>
                  <a:gd name="T4" fmla="*/ 79 w 79"/>
                  <a:gd name="T5" fmla="*/ 0 h 160"/>
                  <a:gd name="T6" fmla="*/ 79 w 79"/>
                  <a:gd name="T7" fmla="*/ 0 h 160"/>
                  <a:gd name="T8" fmla="*/ 62 w 79"/>
                  <a:gd name="T9" fmla="*/ 140 h 160"/>
                  <a:gd name="T10" fmla="*/ 62 w 79"/>
                  <a:gd name="T11" fmla="*/ 140 h 160"/>
                  <a:gd name="T12" fmla="*/ 61 w 79"/>
                  <a:gd name="T13" fmla="*/ 147 h 160"/>
                  <a:gd name="T14" fmla="*/ 56 w 79"/>
                  <a:gd name="T15" fmla="*/ 152 h 160"/>
                  <a:gd name="T16" fmla="*/ 51 w 79"/>
                  <a:gd name="T17" fmla="*/ 156 h 160"/>
                  <a:gd name="T18" fmla="*/ 46 w 79"/>
                  <a:gd name="T19" fmla="*/ 160 h 160"/>
                  <a:gd name="T20" fmla="*/ 46 w 79"/>
                  <a:gd name="T21" fmla="*/ 160 h 160"/>
                  <a:gd name="T22" fmla="*/ 0 w 79"/>
                  <a:gd name="T23" fmla="*/ 98 h 160"/>
                  <a:gd name="T24" fmla="*/ 0 w 79"/>
                  <a:gd name="T25" fmla="*/ 98 h 160"/>
                  <a:gd name="T26" fmla="*/ 5 w 79"/>
                  <a:gd name="T27" fmla="*/ 0 h 160"/>
                  <a:gd name="T28" fmla="*/ 5 w 79"/>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0"/>
                  <a:gd name="T47" fmla="*/ 79 w 79"/>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0">
                    <a:moveTo>
                      <a:pt x="5" y="0"/>
                    </a:moveTo>
                    <a:lnTo>
                      <a:pt x="5" y="0"/>
                    </a:lnTo>
                    <a:lnTo>
                      <a:pt x="79" y="0"/>
                    </a:lnTo>
                    <a:lnTo>
                      <a:pt x="79" y="0"/>
                    </a:lnTo>
                    <a:lnTo>
                      <a:pt x="62" y="140"/>
                    </a:lnTo>
                    <a:lnTo>
                      <a:pt x="62" y="140"/>
                    </a:lnTo>
                    <a:lnTo>
                      <a:pt x="61" y="147"/>
                    </a:lnTo>
                    <a:lnTo>
                      <a:pt x="56" y="152"/>
                    </a:lnTo>
                    <a:lnTo>
                      <a:pt x="51" y="156"/>
                    </a:lnTo>
                    <a:lnTo>
                      <a:pt x="46" y="160"/>
                    </a:lnTo>
                    <a:lnTo>
                      <a:pt x="46" y="160"/>
                    </a:lnTo>
                    <a:lnTo>
                      <a:pt x="0" y="98"/>
                    </a:lnTo>
                    <a:lnTo>
                      <a:pt x="0" y="98"/>
                    </a:lnTo>
                    <a:lnTo>
                      <a:pt x="5" y="0"/>
                    </a:lnTo>
                    <a:lnTo>
                      <a:pt x="5"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56" name="Freeform 85"/>
              <p:cNvSpPr>
                <a:spLocks noChangeArrowheads="1"/>
              </p:cNvSpPr>
              <p:nvPr/>
            </p:nvSpPr>
            <p:spPr bwMode="auto">
              <a:xfrm>
                <a:off x="1295400" y="152400"/>
                <a:ext cx="119063" cy="254000"/>
              </a:xfrm>
              <a:custGeom>
                <a:avLst/>
                <a:gdLst>
                  <a:gd name="T0" fmla="*/ 5 w 75"/>
                  <a:gd name="T1" fmla="*/ 0 h 160"/>
                  <a:gd name="T2" fmla="*/ 5 w 75"/>
                  <a:gd name="T3" fmla="*/ 0 h 160"/>
                  <a:gd name="T4" fmla="*/ 75 w 75"/>
                  <a:gd name="T5" fmla="*/ 0 h 160"/>
                  <a:gd name="T6" fmla="*/ 75 w 75"/>
                  <a:gd name="T7" fmla="*/ 0 h 160"/>
                  <a:gd name="T8" fmla="*/ 58 w 75"/>
                  <a:gd name="T9" fmla="*/ 140 h 160"/>
                  <a:gd name="T10" fmla="*/ 58 w 75"/>
                  <a:gd name="T11" fmla="*/ 140 h 160"/>
                  <a:gd name="T12" fmla="*/ 57 w 75"/>
                  <a:gd name="T13" fmla="*/ 147 h 160"/>
                  <a:gd name="T14" fmla="*/ 52 w 75"/>
                  <a:gd name="T15" fmla="*/ 152 h 160"/>
                  <a:gd name="T16" fmla="*/ 48 w 75"/>
                  <a:gd name="T17" fmla="*/ 156 h 160"/>
                  <a:gd name="T18" fmla="*/ 43 w 75"/>
                  <a:gd name="T19" fmla="*/ 160 h 160"/>
                  <a:gd name="T20" fmla="*/ 43 w 75"/>
                  <a:gd name="T21" fmla="*/ 160 h 160"/>
                  <a:gd name="T22" fmla="*/ 0 w 75"/>
                  <a:gd name="T23" fmla="*/ 96 h 160"/>
                  <a:gd name="T24" fmla="*/ 0 w 75"/>
                  <a:gd name="T25" fmla="*/ 96 h 160"/>
                  <a:gd name="T26" fmla="*/ 5 w 75"/>
                  <a:gd name="T27" fmla="*/ 0 h 160"/>
                  <a:gd name="T28" fmla="*/ 5 w 75"/>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60"/>
                  <a:gd name="T47" fmla="*/ 75 w 75"/>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60">
                    <a:moveTo>
                      <a:pt x="5" y="0"/>
                    </a:moveTo>
                    <a:lnTo>
                      <a:pt x="5" y="0"/>
                    </a:lnTo>
                    <a:lnTo>
                      <a:pt x="75" y="0"/>
                    </a:lnTo>
                    <a:lnTo>
                      <a:pt x="75" y="0"/>
                    </a:lnTo>
                    <a:lnTo>
                      <a:pt x="58" y="140"/>
                    </a:lnTo>
                    <a:lnTo>
                      <a:pt x="58" y="140"/>
                    </a:lnTo>
                    <a:lnTo>
                      <a:pt x="57" y="147"/>
                    </a:lnTo>
                    <a:lnTo>
                      <a:pt x="52" y="152"/>
                    </a:lnTo>
                    <a:lnTo>
                      <a:pt x="48" y="156"/>
                    </a:lnTo>
                    <a:lnTo>
                      <a:pt x="43" y="160"/>
                    </a:lnTo>
                    <a:lnTo>
                      <a:pt x="43" y="160"/>
                    </a:lnTo>
                    <a:lnTo>
                      <a:pt x="0" y="96"/>
                    </a:lnTo>
                    <a:lnTo>
                      <a:pt x="0" y="96"/>
                    </a:lnTo>
                    <a:lnTo>
                      <a:pt x="5" y="0"/>
                    </a:lnTo>
                    <a:lnTo>
                      <a:pt x="5"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57" name="Freeform 86"/>
              <p:cNvSpPr>
                <a:spLocks noChangeArrowheads="1"/>
              </p:cNvSpPr>
              <p:nvPr/>
            </p:nvSpPr>
            <p:spPr bwMode="auto">
              <a:xfrm>
                <a:off x="1301750" y="152400"/>
                <a:ext cx="112713" cy="254000"/>
              </a:xfrm>
              <a:custGeom>
                <a:avLst/>
                <a:gdLst>
                  <a:gd name="T0" fmla="*/ 5 w 71"/>
                  <a:gd name="T1" fmla="*/ 0 h 160"/>
                  <a:gd name="T2" fmla="*/ 5 w 71"/>
                  <a:gd name="T3" fmla="*/ 0 h 160"/>
                  <a:gd name="T4" fmla="*/ 71 w 71"/>
                  <a:gd name="T5" fmla="*/ 0 h 160"/>
                  <a:gd name="T6" fmla="*/ 71 w 71"/>
                  <a:gd name="T7" fmla="*/ 0 h 160"/>
                  <a:gd name="T8" fmla="*/ 54 w 71"/>
                  <a:gd name="T9" fmla="*/ 140 h 160"/>
                  <a:gd name="T10" fmla="*/ 54 w 71"/>
                  <a:gd name="T11" fmla="*/ 140 h 160"/>
                  <a:gd name="T12" fmla="*/ 53 w 71"/>
                  <a:gd name="T13" fmla="*/ 147 h 160"/>
                  <a:gd name="T14" fmla="*/ 48 w 71"/>
                  <a:gd name="T15" fmla="*/ 152 h 160"/>
                  <a:gd name="T16" fmla="*/ 44 w 71"/>
                  <a:gd name="T17" fmla="*/ 156 h 160"/>
                  <a:gd name="T18" fmla="*/ 39 w 71"/>
                  <a:gd name="T19" fmla="*/ 160 h 160"/>
                  <a:gd name="T20" fmla="*/ 39 w 71"/>
                  <a:gd name="T21" fmla="*/ 160 h 160"/>
                  <a:gd name="T22" fmla="*/ 0 w 71"/>
                  <a:gd name="T23" fmla="*/ 95 h 160"/>
                  <a:gd name="T24" fmla="*/ 0 w 71"/>
                  <a:gd name="T25" fmla="*/ 95 h 160"/>
                  <a:gd name="T26" fmla="*/ 5 w 71"/>
                  <a:gd name="T27" fmla="*/ 0 h 160"/>
                  <a:gd name="T28" fmla="*/ 5 w 71"/>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1"/>
                  <a:gd name="T46" fmla="*/ 0 h 160"/>
                  <a:gd name="T47" fmla="*/ 71 w 71"/>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1" h="160">
                    <a:moveTo>
                      <a:pt x="5" y="0"/>
                    </a:moveTo>
                    <a:lnTo>
                      <a:pt x="5" y="0"/>
                    </a:lnTo>
                    <a:lnTo>
                      <a:pt x="71" y="0"/>
                    </a:lnTo>
                    <a:lnTo>
                      <a:pt x="71" y="0"/>
                    </a:lnTo>
                    <a:lnTo>
                      <a:pt x="54" y="140"/>
                    </a:lnTo>
                    <a:lnTo>
                      <a:pt x="54" y="140"/>
                    </a:lnTo>
                    <a:lnTo>
                      <a:pt x="53" y="147"/>
                    </a:lnTo>
                    <a:lnTo>
                      <a:pt x="48" y="152"/>
                    </a:lnTo>
                    <a:lnTo>
                      <a:pt x="44" y="156"/>
                    </a:lnTo>
                    <a:lnTo>
                      <a:pt x="39" y="160"/>
                    </a:lnTo>
                    <a:lnTo>
                      <a:pt x="39" y="160"/>
                    </a:lnTo>
                    <a:lnTo>
                      <a:pt x="0" y="95"/>
                    </a:lnTo>
                    <a:lnTo>
                      <a:pt x="0" y="95"/>
                    </a:lnTo>
                    <a:lnTo>
                      <a:pt x="5" y="0"/>
                    </a:lnTo>
                    <a:lnTo>
                      <a:pt x="5"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58" name="Freeform 87"/>
              <p:cNvSpPr>
                <a:spLocks noChangeArrowheads="1"/>
              </p:cNvSpPr>
              <p:nvPr/>
            </p:nvSpPr>
            <p:spPr bwMode="auto">
              <a:xfrm>
                <a:off x="1304925" y="152400"/>
                <a:ext cx="109538" cy="252413"/>
              </a:xfrm>
              <a:custGeom>
                <a:avLst/>
                <a:gdLst>
                  <a:gd name="T0" fmla="*/ 7 w 69"/>
                  <a:gd name="T1" fmla="*/ 0 h 159"/>
                  <a:gd name="T2" fmla="*/ 7 w 69"/>
                  <a:gd name="T3" fmla="*/ 0 h 159"/>
                  <a:gd name="T4" fmla="*/ 69 w 69"/>
                  <a:gd name="T5" fmla="*/ 0 h 159"/>
                  <a:gd name="T6" fmla="*/ 69 w 69"/>
                  <a:gd name="T7" fmla="*/ 0 h 159"/>
                  <a:gd name="T8" fmla="*/ 52 w 69"/>
                  <a:gd name="T9" fmla="*/ 140 h 159"/>
                  <a:gd name="T10" fmla="*/ 52 w 69"/>
                  <a:gd name="T11" fmla="*/ 140 h 159"/>
                  <a:gd name="T12" fmla="*/ 51 w 69"/>
                  <a:gd name="T13" fmla="*/ 147 h 159"/>
                  <a:gd name="T14" fmla="*/ 46 w 69"/>
                  <a:gd name="T15" fmla="*/ 152 h 159"/>
                  <a:gd name="T16" fmla="*/ 42 w 69"/>
                  <a:gd name="T17" fmla="*/ 156 h 159"/>
                  <a:gd name="T18" fmla="*/ 37 w 69"/>
                  <a:gd name="T19" fmla="*/ 159 h 159"/>
                  <a:gd name="T20" fmla="*/ 37 w 69"/>
                  <a:gd name="T21" fmla="*/ 159 h 159"/>
                  <a:gd name="T22" fmla="*/ 0 w 69"/>
                  <a:gd name="T23" fmla="*/ 94 h 159"/>
                  <a:gd name="T24" fmla="*/ 0 w 69"/>
                  <a:gd name="T25" fmla="*/ 94 h 159"/>
                  <a:gd name="T26" fmla="*/ 7 w 69"/>
                  <a:gd name="T27" fmla="*/ 0 h 159"/>
                  <a:gd name="T28" fmla="*/ 7 w 69"/>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9"/>
                  <a:gd name="T46" fmla="*/ 0 h 159"/>
                  <a:gd name="T47" fmla="*/ 69 w 69"/>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9" h="159">
                    <a:moveTo>
                      <a:pt x="7" y="0"/>
                    </a:moveTo>
                    <a:lnTo>
                      <a:pt x="7" y="0"/>
                    </a:lnTo>
                    <a:lnTo>
                      <a:pt x="69" y="0"/>
                    </a:lnTo>
                    <a:lnTo>
                      <a:pt x="69" y="0"/>
                    </a:lnTo>
                    <a:lnTo>
                      <a:pt x="52" y="140"/>
                    </a:lnTo>
                    <a:lnTo>
                      <a:pt x="52" y="140"/>
                    </a:lnTo>
                    <a:lnTo>
                      <a:pt x="51" y="147"/>
                    </a:lnTo>
                    <a:lnTo>
                      <a:pt x="46" y="152"/>
                    </a:lnTo>
                    <a:lnTo>
                      <a:pt x="42" y="156"/>
                    </a:lnTo>
                    <a:lnTo>
                      <a:pt x="37" y="159"/>
                    </a:lnTo>
                    <a:lnTo>
                      <a:pt x="37" y="159"/>
                    </a:lnTo>
                    <a:lnTo>
                      <a:pt x="0" y="94"/>
                    </a:lnTo>
                    <a:lnTo>
                      <a:pt x="0" y="94"/>
                    </a:lnTo>
                    <a:lnTo>
                      <a:pt x="7" y="0"/>
                    </a:lnTo>
                    <a:lnTo>
                      <a:pt x="7"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59" name="Freeform 88"/>
              <p:cNvSpPr>
                <a:spLocks noChangeArrowheads="1"/>
              </p:cNvSpPr>
              <p:nvPr/>
            </p:nvSpPr>
            <p:spPr bwMode="auto">
              <a:xfrm>
                <a:off x="1311275" y="152400"/>
                <a:ext cx="103188" cy="252413"/>
              </a:xfrm>
              <a:custGeom>
                <a:avLst/>
                <a:gdLst>
                  <a:gd name="T0" fmla="*/ 7 w 65"/>
                  <a:gd name="T1" fmla="*/ 0 h 159"/>
                  <a:gd name="T2" fmla="*/ 7 w 65"/>
                  <a:gd name="T3" fmla="*/ 0 h 159"/>
                  <a:gd name="T4" fmla="*/ 65 w 65"/>
                  <a:gd name="T5" fmla="*/ 0 h 159"/>
                  <a:gd name="T6" fmla="*/ 65 w 65"/>
                  <a:gd name="T7" fmla="*/ 0 h 159"/>
                  <a:gd name="T8" fmla="*/ 48 w 65"/>
                  <a:gd name="T9" fmla="*/ 140 h 159"/>
                  <a:gd name="T10" fmla="*/ 48 w 65"/>
                  <a:gd name="T11" fmla="*/ 140 h 159"/>
                  <a:gd name="T12" fmla="*/ 47 w 65"/>
                  <a:gd name="T13" fmla="*/ 147 h 159"/>
                  <a:gd name="T14" fmla="*/ 42 w 65"/>
                  <a:gd name="T15" fmla="*/ 152 h 159"/>
                  <a:gd name="T16" fmla="*/ 38 w 65"/>
                  <a:gd name="T17" fmla="*/ 156 h 159"/>
                  <a:gd name="T18" fmla="*/ 33 w 65"/>
                  <a:gd name="T19" fmla="*/ 159 h 159"/>
                  <a:gd name="T20" fmla="*/ 33 w 65"/>
                  <a:gd name="T21" fmla="*/ 159 h 159"/>
                  <a:gd name="T22" fmla="*/ 0 w 65"/>
                  <a:gd name="T23" fmla="*/ 92 h 159"/>
                  <a:gd name="T24" fmla="*/ 0 w 65"/>
                  <a:gd name="T25" fmla="*/ 92 h 159"/>
                  <a:gd name="T26" fmla="*/ 7 w 65"/>
                  <a:gd name="T27" fmla="*/ 0 h 159"/>
                  <a:gd name="T28" fmla="*/ 7 w 65"/>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5"/>
                  <a:gd name="T46" fmla="*/ 0 h 159"/>
                  <a:gd name="T47" fmla="*/ 65 w 65"/>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5" h="159">
                    <a:moveTo>
                      <a:pt x="7" y="0"/>
                    </a:moveTo>
                    <a:lnTo>
                      <a:pt x="7" y="0"/>
                    </a:lnTo>
                    <a:lnTo>
                      <a:pt x="65" y="0"/>
                    </a:lnTo>
                    <a:lnTo>
                      <a:pt x="65" y="0"/>
                    </a:lnTo>
                    <a:lnTo>
                      <a:pt x="48" y="140"/>
                    </a:lnTo>
                    <a:lnTo>
                      <a:pt x="48" y="140"/>
                    </a:lnTo>
                    <a:lnTo>
                      <a:pt x="47" y="147"/>
                    </a:lnTo>
                    <a:lnTo>
                      <a:pt x="42" y="152"/>
                    </a:lnTo>
                    <a:lnTo>
                      <a:pt x="38" y="156"/>
                    </a:lnTo>
                    <a:lnTo>
                      <a:pt x="33" y="159"/>
                    </a:lnTo>
                    <a:lnTo>
                      <a:pt x="33" y="159"/>
                    </a:lnTo>
                    <a:lnTo>
                      <a:pt x="0" y="92"/>
                    </a:lnTo>
                    <a:lnTo>
                      <a:pt x="0" y="92"/>
                    </a:lnTo>
                    <a:lnTo>
                      <a:pt x="7" y="0"/>
                    </a:lnTo>
                    <a:lnTo>
                      <a:pt x="7"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60" name="Freeform 89"/>
              <p:cNvSpPr>
                <a:spLocks noChangeArrowheads="1"/>
              </p:cNvSpPr>
              <p:nvPr/>
            </p:nvSpPr>
            <p:spPr bwMode="auto">
              <a:xfrm>
                <a:off x="1319212" y="152400"/>
                <a:ext cx="95250" cy="252413"/>
              </a:xfrm>
              <a:custGeom>
                <a:avLst/>
                <a:gdLst>
                  <a:gd name="T0" fmla="*/ 6 w 60"/>
                  <a:gd name="T1" fmla="*/ 0 h 159"/>
                  <a:gd name="T2" fmla="*/ 6 w 60"/>
                  <a:gd name="T3" fmla="*/ 0 h 159"/>
                  <a:gd name="T4" fmla="*/ 60 w 60"/>
                  <a:gd name="T5" fmla="*/ 0 h 159"/>
                  <a:gd name="T6" fmla="*/ 60 w 60"/>
                  <a:gd name="T7" fmla="*/ 0 h 159"/>
                  <a:gd name="T8" fmla="*/ 43 w 60"/>
                  <a:gd name="T9" fmla="*/ 140 h 159"/>
                  <a:gd name="T10" fmla="*/ 43 w 60"/>
                  <a:gd name="T11" fmla="*/ 140 h 159"/>
                  <a:gd name="T12" fmla="*/ 42 w 60"/>
                  <a:gd name="T13" fmla="*/ 147 h 159"/>
                  <a:gd name="T14" fmla="*/ 39 w 60"/>
                  <a:gd name="T15" fmla="*/ 151 h 159"/>
                  <a:gd name="T16" fmla="*/ 33 w 60"/>
                  <a:gd name="T17" fmla="*/ 156 h 159"/>
                  <a:gd name="T18" fmla="*/ 29 w 60"/>
                  <a:gd name="T19" fmla="*/ 159 h 159"/>
                  <a:gd name="T20" fmla="*/ 29 w 60"/>
                  <a:gd name="T21" fmla="*/ 159 h 159"/>
                  <a:gd name="T22" fmla="*/ 0 w 60"/>
                  <a:gd name="T23" fmla="*/ 91 h 159"/>
                  <a:gd name="T24" fmla="*/ 0 w 60"/>
                  <a:gd name="T25" fmla="*/ 91 h 159"/>
                  <a:gd name="T26" fmla="*/ 6 w 60"/>
                  <a:gd name="T27" fmla="*/ 0 h 159"/>
                  <a:gd name="T28" fmla="*/ 6 w 60"/>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0"/>
                  <a:gd name="T46" fmla="*/ 0 h 159"/>
                  <a:gd name="T47" fmla="*/ 60 w 60"/>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0" h="159">
                    <a:moveTo>
                      <a:pt x="6" y="0"/>
                    </a:moveTo>
                    <a:lnTo>
                      <a:pt x="6" y="0"/>
                    </a:lnTo>
                    <a:lnTo>
                      <a:pt x="60" y="0"/>
                    </a:lnTo>
                    <a:lnTo>
                      <a:pt x="60" y="0"/>
                    </a:lnTo>
                    <a:lnTo>
                      <a:pt x="43" y="140"/>
                    </a:lnTo>
                    <a:lnTo>
                      <a:pt x="43" y="140"/>
                    </a:lnTo>
                    <a:lnTo>
                      <a:pt x="42" y="147"/>
                    </a:lnTo>
                    <a:lnTo>
                      <a:pt x="39" y="151"/>
                    </a:lnTo>
                    <a:lnTo>
                      <a:pt x="33" y="156"/>
                    </a:lnTo>
                    <a:lnTo>
                      <a:pt x="29" y="159"/>
                    </a:lnTo>
                    <a:lnTo>
                      <a:pt x="29" y="159"/>
                    </a:lnTo>
                    <a:lnTo>
                      <a:pt x="0" y="91"/>
                    </a:lnTo>
                    <a:lnTo>
                      <a:pt x="0" y="91"/>
                    </a:lnTo>
                    <a:lnTo>
                      <a:pt x="6" y="0"/>
                    </a:lnTo>
                    <a:lnTo>
                      <a:pt x="6"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61" name="Freeform 90"/>
              <p:cNvSpPr>
                <a:spLocks noChangeArrowheads="1"/>
              </p:cNvSpPr>
              <p:nvPr/>
            </p:nvSpPr>
            <p:spPr bwMode="auto">
              <a:xfrm>
                <a:off x="1325562" y="152400"/>
                <a:ext cx="88900" cy="252413"/>
              </a:xfrm>
              <a:custGeom>
                <a:avLst/>
                <a:gdLst>
                  <a:gd name="T0" fmla="*/ 6 w 56"/>
                  <a:gd name="T1" fmla="*/ 0 h 159"/>
                  <a:gd name="T2" fmla="*/ 6 w 56"/>
                  <a:gd name="T3" fmla="*/ 0 h 159"/>
                  <a:gd name="T4" fmla="*/ 56 w 56"/>
                  <a:gd name="T5" fmla="*/ 0 h 159"/>
                  <a:gd name="T6" fmla="*/ 56 w 56"/>
                  <a:gd name="T7" fmla="*/ 0 h 159"/>
                  <a:gd name="T8" fmla="*/ 39 w 56"/>
                  <a:gd name="T9" fmla="*/ 140 h 159"/>
                  <a:gd name="T10" fmla="*/ 39 w 56"/>
                  <a:gd name="T11" fmla="*/ 140 h 159"/>
                  <a:gd name="T12" fmla="*/ 38 w 56"/>
                  <a:gd name="T13" fmla="*/ 147 h 159"/>
                  <a:gd name="T14" fmla="*/ 35 w 56"/>
                  <a:gd name="T15" fmla="*/ 151 h 159"/>
                  <a:gd name="T16" fmla="*/ 29 w 56"/>
                  <a:gd name="T17" fmla="*/ 156 h 159"/>
                  <a:gd name="T18" fmla="*/ 25 w 56"/>
                  <a:gd name="T19" fmla="*/ 159 h 159"/>
                  <a:gd name="T20" fmla="*/ 25 w 56"/>
                  <a:gd name="T21" fmla="*/ 159 h 159"/>
                  <a:gd name="T22" fmla="*/ 0 w 56"/>
                  <a:gd name="T23" fmla="*/ 91 h 159"/>
                  <a:gd name="T24" fmla="*/ 0 w 56"/>
                  <a:gd name="T25" fmla="*/ 91 h 159"/>
                  <a:gd name="T26" fmla="*/ 6 w 56"/>
                  <a:gd name="T27" fmla="*/ 0 h 159"/>
                  <a:gd name="T28" fmla="*/ 6 w 56"/>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6"/>
                  <a:gd name="T46" fmla="*/ 0 h 159"/>
                  <a:gd name="T47" fmla="*/ 56 w 56"/>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6" h="159">
                    <a:moveTo>
                      <a:pt x="6" y="0"/>
                    </a:moveTo>
                    <a:lnTo>
                      <a:pt x="6" y="0"/>
                    </a:lnTo>
                    <a:lnTo>
                      <a:pt x="56" y="0"/>
                    </a:lnTo>
                    <a:lnTo>
                      <a:pt x="56" y="0"/>
                    </a:lnTo>
                    <a:lnTo>
                      <a:pt x="39" y="140"/>
                    </a:lnTo>
                    <a:lnTo>
                      <a:pt x="39" y="140"/>
                    </a:lnTo>
                    <a:lnTo>
                      <a:pt x="38" y="147"/>
                    </a:lnTo>
                    <a:lnTo>
                      <a:pt x="35" y="151"/>
                    </a:lnTo>
                    <a:lnTo>
                      <a:pt x="29" y="156"/>
                    </a:lnTo>
                    <a:lnTo>
                      <a:pt x="25" y="159"/>
                    </a:lnTo>
                    <a:lnTo>
                      <a:pt x="25" y="159"/>
                    </a:lnTo>
                    <a:lnTo>
                      <a:pt x="0" y="91"/>
                    </a:lnTo>
                    <a:lnTo>
                      <a:pt x="0" y="91"/>
                    </a:lnTo>
                    <a:lnTo>
                      <a:pt x="6" y="0"/>
                    </a:lnTo>
                    <a:lnTo>
                      <a:pt x="6"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62" name="Freeform 91"/>
              <p:cNvSpPr>
                <a:spLocks noChangeArrowheads="1"/>
              </p:cNvSpPr>
              <p:nvPr/>
            </p:nvSpPr>
            <p:spPr bwMode="auto">
              <a:xfrm>
                <a:off x="1328737" y="152400"/>
                <a:ext cx="85725" cy="252413"/>
              </a:xfrm>
              <a:custGeom>
                <a:avLst/>
                <a:gdLst>
                  <a:gd name="T0" fmla="*/ 7 w 54"/>
                  <a:gd name="T1" fmla="*/ 0 h 159"/>
                  <a:gd name="T2" fmla="*/ 7 w 54"/>
                  <a:gd name="T3" fmla="*/ 0 h 159"/>
                  <a:gd name="T4" fmla="*/ 54 w 54"/>
                  <a:gd name="T5" fmla="*/ 0 h 159"/>
                  <a:gd name="T6" fmla="*/ 54 w 54"/>
                  <a:gd name="T7" fmla="*/ 0 h 159"/>
                  <a:gd name="T8" fmla="*/ 37 w 54"/>
                  <a:gd name="T9" fmla="*/ 140 h 159"/>
                  <a:gd name="T10" fmla="*/ 37 w 54"/>
                  <a:gd name="T11" fmla="*/ 140 h 159"/>
                  <a:gd name="T12" fmla="*/ 36 w 54"/>
                  <a:gd name="T13" fmla="*/ 145 h 159"/>
                  <a:gd name="T14" fmla="*/ 33 w 54"/>
                  <a:gd name="T15" fmla="*/ 151 h 159"/>
                  <a:gd name="T16" fmla="*/ 29 w 54"/>
                  <a:gd name="T17" fmla="*/ 155 h 159"/>
                  <a:gd name="T18" fmla="*/ 23 w 54"/>
                  <a:gd name="T19" fmla="*/ 159 h 159"/>
                  <a:gd name="T20" fmla="*/ 23 w 54"/>
                  <a:gd name="T21" fmla="*/ 159 h 159"/>
                  <a:gd name="T22" fmla="*/ 0 w 54"/>
                  <a:gd name="T23" fmla="*/ 90 h 159"/>
                  <a:gd name="T24" fmla="*/ 0 w 54"/>
                  <a:gd name="T25" fmla="*/ 90 h 159"/>
                  <a:gd name="T26" fmla="*/ 7 w 54"/>
                  <a:gd name="T27" fmla="*/ 0 h 159"/>
                  <a:gd name="T28" fmla="*/ 7 w 54"/>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4"/>
                  <a:gd name="T46" fmla="*/ 0 h 159"/>
                  <a:gd name="T47" fmla="*/ 54 w 54"/>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4" h="159">
                    <a:moveTo>
                      <a:pt x="7" y="0"/>
                    </a:moveTo>
                    <a:lnTo>
                      <a:pt x="7" y="0"/>
                    </a:lnTo>
                    <a:lnTo>
                      <a:pt x="54" y="0"/>
                    </a:lnTo>
                    <a:lnTo>
                      <a:pt x="54" y="0"/>
                    </a:lnTo>
                    <a:lnTo>
                      <a:pt x="37" y="140"/>
                    </a:lnTo>
                    <a:lnTo>
                      <a:pt x="37" y="140"/>
                    </a:lnTo>
                    <a:lnTo>
                      <a:pt x="36" y="145"/>
                    </a:lnTo>
                    <a:lnTo>
                      <a:pt x="33" y="151"/>
                    </a:lnTo>
                    <a:lnTo>
                      <a:pt x="29" y="155"/>
                    </a:lnTo>
                    <a:lnTo>
                      <a:pt x="23" y="159"/>
                    </a:lnTo>
                    <a:lnTo>
                      <a:pt x="23" y="159"/>
                    </a:lnTo>
                    <a:lnTo>
                      <a:pt x="0" y="90"/>
                    </a:lnTo>
                    <a:lnTo>
                      <a:pt x="0" y="90"/>
                    </a:lnTo>
                    <a:lnTo>
                      <a:pt x="7" y="0"/>
                    </a:lnTo>
                    <a:lnTo>
                      <a:pt x="7"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63" name="Freeform 92"/>
              <p:cNvSpPr>
                <a:spLocks noChangeArrowheads="1"/>
              </p:cNvSpPr>
              <p:nvPr/>
            </p:nvSpPr>
            <p:spPr bwMode="auto">
              <a:xfrm>
                <a:off x="1335087" y="152400"/>
                <a:ext cx="79375" cy="252413"/>
              </a:xfrm>
              <a:custGeom>
                <a:avLst/>
                <a:gdLst>
                  <a:gd name="T0" fmla="*/ 7 w 50"/>
                  <a:gd name="T1" fmla="*/ 0 h 159"/>
                  <a:gd name="T2" fmla="*/ 7 w 50"/>
                  <a:gd name="T3" fmla="*/ 0 h 159"/>
                  <a:gd name="T4" fmla="*/ 50 w 50"/>
                  <a:gd name="T5" fmla="*/ 0 h 159"/>
                  <a:gd name="T6" fmla="*/ 50 w 50"/>
                  <a:gd name="T7" fmla="*/ 0 h 159"/>
                  <a:gd name="T8" fmla="*/ 33 w 50"/>
                  <a:gd name="T9" fmla="*/ 140 h 159"/>
                  <a:gd name="T10" fmla="*/ 33 w 50"/>
                  <a:gd name="T11" fmla="*/ 140 h 159"/>
                  <a:gd name="T12" fmla="*/ 32 w 50"/>
                  <a:gd name="T13" fmla="*/ 145 h 159"/>
                  <a:gd name="T14" fmla="*/ 29 w 50"/>
                  <a:gd name="T15" fmla="*/ 151 h 159"/>
                  <a:gd name="T16" fmla="*/ 25 w 50"/>
                  <a:gd name="T17" fmla="*/ 155 h 159"/>
                  <a:gd name="T18" fmla="*/ 19 w 50"/>
                  <a:gd name="T19" fmla="*/ 159 h 159"/>
                  <a:gd name="T20" fmla="*/ 19 w 50"/>
                  <a:gd name="T21" fmla="*/ 159 h 159"/>
                  <a:gd name="T22" fmla="*/ 0 w 50"/>
                  <a:gd name="T23" fmla="*/ 88 h 159"/>
                  <a:gd name="T24" fmla="*/ 0 w 50"/>
                  <a:gd name="T25" fmla="*/ 88 h 159"/>
                  <a:gd name="T26" fmla="*/ 7 w 50"/>
                  <a:gd name="T27" fmla="*/ 0 h 159"/>
                  <a:gd name="T28" fmla="*/ 7 w 50"/>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0"/>
                  <a:gd name="T46" fmla="*/ 0 h 159"/>
                  <a:gd name="T47" fmla="*/ 50 w 50"/>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0" h="159">
                    <a:moveTo>
                      <a:pt x="7" y="0"/>
                    </a:moveTo>
                    <a:lnTo>
                      <a:pt x="7" y="0"/>
                    </a:lnTo>
                    <a:lnTo>
                      <a:pt x="50" y="0"/>
                    </a:lnTo>
                    <a:lnTo>
                      <a:pt x="50" y="0"/>
                    </a:lnTo>
                    <a:lnTo>
                      <a:pt x="33" y="140"/>
                    </a:lnTo>
                    <a:lnTo>
                      <a:pt x="33" y="140"/>
                    </a:lnTo>
                    <a:lnTo>
                      <a:pt x="32" y="145"/>
                    </a:lnTo>
                    <a:lnTo>
                      <a:pt x="29" y="151"/>
                    </a:lnTo>
                    <a:lnTo>
                      <a:pt x="25" y="155"/>
                    </a:lnTo>
                    <a:lnTo>
                      <a:pt x="19" y="159"/>
                    </a:lnTo>
                    <a:lnTo>
                      <a:pt x="19" y="159"/>
                    </a:lnTo>
                    <a:lnTo>
                      <a:pt x="0" y="88"/>
                    </a:lnTo>
                    <a:lnTo>
                      <a:pt x="0" y="88"/>
                    </a:lnTo>
                    <a:lnTo>
                      <a:pt x="7" y="0"/>
                    </a:lnTo>
                    <a:lnTo>
                      <a:pt x="7"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64" name="Freeform 93"/>
              <p:cNvSpPr>
                <a:spLocks noChangeArrowheads="1"/>
              </p:cNvSpPr>
              <p:nvPr/>
            </p:nvSpPr>
            <p:spPr bwMode="auto">
              <a:xfrm>
                <a:off x="1341437" y="152400"/>
                <a:ext cx="73025" cy="252413"/>
              </a:xfrm>
              <a:custGeom>
                <a:avLst/>
                <a:gdLst>
                  <a:gd name="T0" fmla="*/ 7 w 46"/>
                  <a:gd name="T1" fmla="*/ 0 h 159"/>
                  <a:gd name="T2" fmla="*/ 7 w 46"/>
                  <a:gd name="T3" fmla="*/ 0 h 159"/>
                  <a:gd name="T4" fmla="*/ 46 w 46"/>
                  <a:gd name="T5" fmla="*/ 0 h 159"/>
                  <a:gd name="T6" fmla="*/ 46 w 46"/>
                  <a:gd name="T7" fmla="*/ 0 h 159"/>
                  <a:gd name="T8" fmla="*/ 29 w 46"/>
                  <a:gd name="T9" fmla="*/ 140 h 159"/>
                  <a:gd name="T10" fmla="*/ 29 w 46"/>
                  <a:gd name="T11" fmla="*/ 140 h 159"/>
                  <a:gd name="T12" fmla="*/ 28 w 46"/>
                  <a:gd name="T13" fmla="*/ 145 h 159"/>
                  <a:gd name="T14" fmla="*/ 25 w 46"/>
                  <a:gd name="T15" fmla="*/ 151 h 159"/>
                  <a:gd name="T16" fmla="*/ 21 w 46"/>
                  <a:gd name="T17" fmla="*/ 155 h 159"/>
                  <a:gd name="T18" fmla="*/ 17 w 46"/>
                  <a:gd name="T19" fmla="*/ 159 h 159"/>
                  <a:gd name="T20" fmla="*/ 17 w 46"/>
                  <a:gd name="T21" fmla="*/ 159 h 159"/>
                  <a:gd name="T22" fmla="*/ 0 w 46"/>
                  <a:gd name="T23" fmla="*/ 87 h 159"/>
                  <a:gd name="T24" fmla="*/ 0 w 46"/>
                  <a:gd name="T25" fmla="*/ 87 h 159"/>
                  <a:gd name="T26" fmla="*/ 7 w 46"/>
                  <a:gd name="T27" fmla="*/ 0 h 159"/>
                  <a:gd name="T28" fmla="*/ 7 w 46"/>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6"/>
                  <a:gd name="T46" fmla="*/ 0 h 159"/>
                  <a:gd name="T47" fmla="*/ 46 w 46"/>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6" h="159">
                    <a:moveTo>
                      <a:pt x="7" y="0"/>
                    </a:moveTo>
                    <a:lnTo>
                      <a:pt x="7" y="0"/>
                    </a:lnTo>
                    <a:lnTo>
                      <a:pt x="46" y="0"/>
                    </a:lnTo>
                    <a:lnTo>
                      <a:pt x="46" y="0"/>
                    </a:lnTo>
                    <a:lnTo>
                      <a:pt x="29" y="140"/>
                    </a:lnTo>
                    <a:lnTo>
                      <a:pt x="29" y="140"/>
                    </a:lnTo>
                    <a:lnTo>
                      <a:pt x="28" y="145"/>
                    </a:lnTo>
                    <a:lnTo>
                      <a:pt x="25" y="151"/>
                    </a:lnTo>
                    <a:lnTo>
                      <a:pt x="21" y="155"/>
                    </a:lnTo>
                    <a:lnTo>
                      <a:pt x="17" y="159"/>
                    </a:lnTo>
                    <a:lnTo>
                      <a:pt x="17" y="159"/>
                    </a:lnTo>
                    <a:lnTo>
                      <a:pt x="0" y="87"/>
                    </a:lnTo>
                    <a:lnTo>
                      <a:pt x="0" y="87"/>
                    </a:lnTo>
                    <a:lnTo>
                      <a:pt x="7" y="0"/>
                    </a:lnTo>
                    <a:lnTo>
                      <a:pt x="7"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65" name="Freeform 94"/>
              <p:cNvSpPr>
                <a:spLocks noChangeArrowheads="1"/>
              </p:cNvSpPr>
              <p:nvPr/>
            </p:nvSpPr>
            <p:spPr bwMode="auto">
              <a:xfrm>
                <a:off x="1349375" y="152400"/>
                <a:ext cx="65088" cy="252413"/>
              </a:xfrm>
              <a:custGeom>
                <a:avLst/>
                <a:gdLst>
                  <a:gd name="T0" fmla="*/ 6 w 41"/>
                  <a:gd name="T1" fmla="*/ 0 h 159"/>
                  <a:gd name="T2" fmla="*/ 6 w 41"/>
                  <a:gd name="T3" fmla="*/ 0 h 159"/>
                  <a:gd name="T4" fmla="*/ 41 w 41"/>
                  <a:gd name="T5" fmla="*/ 0 h 159"/>
                  <a:gd name="T6" fmla="*/ 41 w 41"/>
                  <a:gd name="T7" fmla="*/ 0 h 159"/>
                  <a:gd name="T8" fmla="*/ 24 w 41"/>
                  <a:gd name="T9" fmla="*/ 140 h 159"/>
                  <a:gd name="T10" fmla="*/ 24 w 41"/>
                  <a:gd name="T11" fmla="*/ 140 h 159"/>
                  <a:gd name="T12" fmla="*/ 23 w 41"/>
                  <a:gd name="T13" fmla="*/ 145 h 159"/>
                  <a:gd name="T14" fmla="*/ 20 w 41"/>
                  <a:gd name="T15" fmla="*/ 151 h 159"/>
                  <a:gd name="T16" fmla="*/ 16 w 41"/>
                  <a:gd name="T17" fmla="*/ 155 h 159"/>
                  <a:gd name="T18" fmla="*/ 12 w 41"/>
                  <a:gd name="T19" fmla="*/ 159 h 159"/>
                  <a:gd name="T20" fmla="*/ 12 w 41"/>
                  <a:gd name="T21" fmla="*/ 159 h 159"/>
                  <a:gd name="T22" fmla="*/ 0 w 41"/>
                  <a:gd name="T23" fmla="*/ 86 h 159"/>
                  <a:gd name="T24" fmla="*/ 0 w 41"/>
                  <a:gd name="T25" fmla="*/ 86 h 159"/>
                  <a:gd name="T26" fmla="*/ 6 w 41"/>
                  <a:gd name="T27" fmla="*/ 0 h 159"/>
                  <a:gd name="T28" fmla="*/ 6 w 41"/>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1"/>
                  <a:gd name="T46" fmla="*/ 0 h 159"/>
                  <a:gd name="T47" fmla="*/ 41 w 41"/>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1" h="159">
                    <a:moveTo>
                      <a:pt x="6" y="0"/>
                    </a:moveTo>
                    <a:lnTo>
                      <a:pt x="6" y="0"/>
                    </a:lnTo>
                    <a:lnTo>
                      <a:pt x="41" y="0"/>
                    </a:lnTo>
                    <a:lnTo>
                      <a:pt x="41" y="0"/>
                    </a:lnTo>
                    <a:lnTo>
                      <a:pt x="24" y="140"/>
                    </a:lnTo>
                    <a:lnTo>
                      <a:pt x="24" y="140"/>
                    </a:lnTo>
                    <a:lnTo>
                      <a:pt x="23" y="145"/>
                    </a:lnTo>
                    <a:lnTo>
                      <a:pt x="20" y="151"/>
                    </a:lnTo>
                    <a:lnTo>
                      <a:pt x="16" y="155"/>
                    </a:lnTo>
                    <a:lnTo>
                      <a:pt x="12" y="159"/>
                    </a:lnTo>
                    <a:lnTo>
                      <a:pt x="12" y="159"/>
                    </a:lnTo>
                    <a:lnTo>
                      <a:pt x="0" y="86"/>
                    </a:lnTo>
                    <a:lnTo>
                      <a:pt x="0" y="86"/>
                    </a:lnTo>
                    <a:lnTo>
                      <a:pt x="6" y="0"/>
                    </a:lnTo>
                    <a:lnTo>
                      <a:pt x="6"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66" name="Freeform 95"/>
              <p:cNvSpPr>
                <a:spLocks noChangeArrowheads="1"/>
              </p:cNvSpPr>
              <p:nvPr/>
            </p:nvSpPr>
            <p:spPr bwMode="auto">
              <a:xfrm>
                <a:off x="1352550" y="152400"/>
                <a:ext cx="61913" cy="252413"/>
              </a:xfrm>
              <a:custGeom>
                <a:avLst/>
                <a:gdLst>
                  <a:gd name="T0" fmla="*/ 8 w 39"/>
                  <a:gd name="T1" fmla="*/ 0 h 159"/>
                  <a:gd name="T2" fmla="*/ 8 w 39"/>
                  <a:gd name="T3" fmla="*/ 0 h 159"/>
                  <a:gd name="T4" fmla="*/ 39 w 39"/>
                  <a:gd name="T5" fmla="*/ 0 h 159"/>
                  <a:gd name="T6" fmla="*/ 39 w 39"/>
                  <a:gd name="T7" fmla="*/ 0 h 159"/>
                  <a:gd name="T8" fmla="*/ 22 w 39"/>
                  <a:gd name="T9" fmla="*/ 140 h 159"/>
                  <a:gd name="T10" fmla="*/ 22 w 39"/>
                  <a:gd name="T11" fmla="*/ 140 h 159"/>
                  <a:gd name="T12" fmla="*/ 21 w 39"/>
                  <a:gd name="T13" fmla="*/ 145 h 159"/>
                  <a:gd name="T14" fmla="*/ 18 w 39"/>
                  <a:gd name="T15" fmla="*/ 151 h 159"/>
                  <a:gd name="T16" fmla="*/ 14 w 39"/>
                  <a:gd name="T17" fmla="*/ 155 h 159"/>
                  <a:gd name="T18" fmla="*/ 10 w 39"/>
                  <a:gd name="T19" fmla="*/ 159 h 159"/>
                  <a:gd name="T20" fmla="*/ 10 w 39"/>
                  <a:gd name="T21" fmla="*/ 159 h 159"/>
                  <a:gd name="T22" fmla="*/ 0 w 39"/>
                  <a:gd name="T23" fmla="*/ 84 h 159"/>
                  <a:gd name="T24" fmla="*/ 0 w 39"/>
                  <a:gd name="T25" fmla="*/ 84 h 159"/>
                  <a:gd name="T26" fmla="*/ 8 w 39"/>
                  <a:gd name="T27" fmla="*/ 0 h 159"/>
                  <a:gd name="T28" fmla="*/ 8 w 39"/>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9"/>
                  <a:gd name="T46" fmla="*/ 0 h 159"/>
                  <a:gd name="T47" fmla="*/ 39 w 39"/>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9" h="159">
                    <a:moveTo>
                      <a:pt x="8" y="0"/>
                    </a:moveTo>
                    <a:lnTo>
                      <a:pt x="8" y="0"/>
                    </a:lnTo>
                    <a:lnTo>
                      <a:pt x="39" y="0"/>
                    </a:lnTo>
                    <a:lnTo>
                      <a:pt x="39" y="0"/>
                    </a:lnTo>
                    <a:lnTo>
                      <a:pt x="22" y="140"/>
                    </a:lnTo>
                    <a:lnTo>
                      <a:pt x="22" y="140"/>
                    </a:lnTo>
                    <a:lnTo>
                      <a:pt x="21" y="145"/>
                    </a:lnTo>
                    <a:lnTo>
                      <a:pt x="18" y="151"/>
                    </a:lnTo>
                    <a:lnTo>
                      <a:pt x="14" y="155"/>
                    </a:lnTo>
                    <a:lnTo>
                      <a:pt x="10" y="159"/>
                    </a:lnTo>
                    <a:lnTo>
                      <a:pt x="10" y="159"/>
                    </a:lnTo>
                    <a:lnTo>
                      <a:pt x="0" y="84"/>
                    </a:lnTo>
                    <a:lnTo>
                      <a:pt x="0" y="84"/>
                    </a:lnTo>
                    <a:lnTo>
                      <a:pt x="8" y="0"/>
                    </a:lnTo>
                    <a:lnTo>
                      <a:pt x="8"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67" name="Freeform 96"/>
              <p:cNvSpPr>
                <a:spLocks noChangeArrowheads="1"/>
              </p:cNvSpPr>
              <p:nvPr/>
            </p:nvSpPr>
            <p:spPr bwMode="auto">
              <a:xfrm>
                <a:off x="1358900" y="152400"/>
                <a:ext cx="55563" cy="252413"/>
              </a:xfrm>
              <a:custGeom>
                <a:avLst/>
                <a:gdLst>
                  <a:gd name="T0" fmla="*/ 8 w 35"/>
                  <a:gd name="T1" fmla="*/ 0 h 159"/>
                  <a:gd name="T2" fmla="*/ 8 w 35"/>
                  <a:gd name="T3" fmla="*/ 0 h 159"/>
                  <a:gd name="T4" fmla="*/ 35 w 35"/>
                  <a:gd name="T5" fmla="*/ 0 h 159"/>
                  <a:gd name="T6" fmla="*/ 35 w 35"/>
                  <a:gd name="T7" fmla="*/ 0 h 159"/>
                  <a:gd name="T8" fmla="*/ 18 w 35"/>
                  <a:gd name="T9" fmla="*/ 140 h 159"/>
                  <a:gd name="T10" fmla="*/ 18 w 35"/>
                  <a:gd name="T11" fmla="*/ 140 h 159"/>
                  <a:gd name="T12" fmla="*/ 17 w 35"/>
                  <a:gd name="T13" fmla="*/ 145 h 159"/>
                  <a:gd name="T14" fmla="*/ 14 w 35"/>
                  <a:gd name="T15" fmla="*/ 151 h 159"/>
                  <a:gd name="T16" fmla="*/ 11 w 35"/>
                  <a:gd name="T17" fmla="*/ 155 h 159"/>
                  <a:gd name="T18" fmla="*/ 7 w 35"/>
                  <a:gd name="T19" fmla="*/ 159 h 159"/>
                  <a:gd name="T20" fmla="*/ 7 w 35"/>
                  <a:gd name="T21" fmla="*/ 159 h 159"/>
                  <a:gd name="T22" fmla="*/ 0 w 35"/>
                  <a:gd name="T23" fmla="*/ 84 h 159"/>
                  <a:gd name="T24" fmla="*/ 0 w 35"/>
                  <a:gd name="T25" fmla="*/ 84 h 159"/>
                  <a:gd name="T26" fmla="*/ 8 w 35"/>
                  <a:gd name="T27" fmla="*/ 0 h 159"/>
                  <a:gd name="T28" fmla="*/ 8 w 35"/>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
                  <a:gd name="T46" fmla="*/ 0 h 159"/>
                  <a:gd name="T47" fmla="*/ 35 w 35"/>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 h="159">
                    <a:moveTo>
                      <a:pt x="8" y="0"/>
                    </a:moveTo>
                    <a:lnTo>
                      <a:pt x="8" y="0"/>
                    </a:lnTo>
                    <a:lnTo>
                      <a:pt x="35" y="0"/>
                    </a:lnTo>
                    <a:lnTo>
                      <a:pt x="35" y="0"/>
                    </a:lnTo>
                    <a:lnTo>
                      <a:pt x="18" y="140"/>
                    </a:lnTo>
                    <a:lnTo>
                      <a:pt x="18" y="140"/>
                    </a:lnTo>
                    <a:lnTo>
                      <a:pt x="17" y="145"/>
                    </a:lnTo>
                    <a:lnTo>
                      <a:pt x="14" y="151"/>
                    </a:lnTo>
                    <a:lnTo>
                      <a:pt x="11" y="155"/>
                    </a:lnTo>
                    <a:lnTo>
                      <a:pt x="7" y="159"/>
                    </a:lnTo>
                    <a:lnTo>
                      <a:pt x="7" y="159"/>
                    </a:lnTo>
                    <a:lnTo>
                      <a:pt x="0" y="84"/>
                    </a:lnTo>
                    <a:lnTo>
                      <a:pt x="0" y="84"/>
                    </a:lnTo>
                    <a:lnTo>
                      <a:pt x="8" y="0"/>
                    </a:lnTo>
                    <a:lnTo>
                      <a:pt x="8"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68" name="Freeform 97"/>
              <p:cNvSpPr>
                <a:spLocks noChangeArrowheads="1"/>
              </p:cNvSpPr>
              <p:nvPr/>
            </p:nvSpPr>
            <p:spPr bwMode="auto">
              <a:xfrm>
                <a:off x="1365250" y="152400"/>
                <a:ext cx="49213" cy="249238"/>
              </a:xfrm>
              <a:custGeom>
                <a:avLst/>
                <a:gdLst>
                  <a:gd name="T0" fmla="*/ 7 w 31"/>
                  <a:gd name="T1" fmla="*/ 0 h 157"/>
                  <a:gd name="T2" fmla="*/ 7 w 31"/>
                  <a:gd name="T3" fmla="*/ 0 h 157"/>
                  <a:gd name="T4" fmla="*/ 31 w 31"/>
                  <a:gd name="T5" fmla="*/ 0 h 157"/>
                  <a:gd name="T6" fmla="*/ 31 w 31"/>
                  <a:gd name="T7" fmla="*/ 0 h 157"/>
                  <a:gd name="T8" fmla="*/ 14 w 31"/>
                  <a:gd name="T9" fmla="*/ 140 h 157"/>
                  <a:gd name="T10" fmla="*/ 14 w 31"/>
                  <a:gd name="T11" fmla="*/ 140 h 157"/>
                  <a:gd name="T12" fmla="*/ 13 w 31"/>
                  <a:gd name="T13" fmla="*/ 145 h 157"/>
                  <a:gd name="T14" fmla="*/ 10 w 31"/>
                  <a:gd name="T15" fmla="*/ 151 h 157"/>
                  <a:gd name="T16" fmla="*/ 7 w 31"/>
                  <a:gd name="T17" fmla="*/ 155 h 157"/>
                  <a:gd name="T18" fmla="*/ 3 w 31"/>
                  <a:gd name="T19" fmla="*/ 157 h 157"/>
                  <a:gd name="T20" fmla="*/ 3 w 31"/>
                  <a:gd name="T21" fmla="*/ 157 h 157"/>
                  <a:gd name="T22" fmla="*/ 0 w 31"/>
                  <a:gd name="T23" fmla="*/ 83 h 157"/>
                  <a:gd name="T24" fmla="*/ 0 w 31"/>
                  <a:gd name="T25" fmla="*/ 83 h 157"/>
                  <a:gd name="T26" fmla="*/ 7 w 31"/>
                  <a:gd name="T27" fmla="*/ 0 h 157"/>
                  <a:gd name="T28" fmla="*/ 7 w 31"/>
                  <a:gd name="T29" fmla="*/ 0 h 1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
                  <a:gd name="T46" fmla="*/ 0 h 157"/>
                  <a:gd name="T47" fmla="*/ 31 w 31"/>
                  <a:gd name="T48" fmla="*/ 157 h 1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 h="157">
                    <a:moveTo>
                      <a:pt x="7" y="0"/>
                    </a:moveTo>
                    <a:lnTo>
                      <a:pt x="7" y="0"/>
                    </a:lnTo>
                    <a:lnTo>
                      <a:pt x="31" y="0"/>
                    </a:lnTo>
                    <a:lnTo>
                      <a:pt x="31" y="0"/>
                    </a:lnTo>
                    <a:lnTo>
                      <a:pt x="14" y="140"/>
                    </a:lnTo>
                    <a:lnTo>
                      <a:pt x="14" y="140"/>
                    </a:lnTo>
                    <a:lnTo>
                      <a:pt x="13" y="145"/>
                    </a:lnTo>
                    <a:lnTo>
                      <a:pt x="10" y="151"/>
                    </a:lnTo>
                    <a:lnTo>
                      <a:pt x="7" y="155"/>
                    </a:lnTo>
                    <a:lnTo>
                      <a:pt x="3" y="157"/>
                    </a:lnTo>
                    <a:lnTo>
                      <a:pt x="3" y="157"/>
                    </a:lnTo>
                    <a:lnTo>
                      <a:pt x="0" y="83"/>
                    </a:lnTo>
                    <a:lnTo>
                      <a:pt x="0" y="83"/>
                    </a:lnTo>
                    <a:lnTo>
                      <a:pt x="7" y="0"/>
                    </a:lnTo>
                    <a:lnTo>
                      <a:pt x="7"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69" name="Freeform 98"/>
              <p:cNvSpPr>
                <a:spLocks noChangeArrowheads="1"/>
              </p:cNvSpPr>
              <p:nvPr/>
            </p:nvSpPr>
            <p:spPr bwMode="auto">
              <a:xfrm>
                <a:off x="1370012" y="152400"/>
                <a:ext cx="44450" cy="249238"/>
              </a:xfrm>
              <a:custGeom>
                <a:avLst/>
                <a:gdLst>
                  <a:gd name="T0" fmla="*/ 8 w 28"/>
                  <a:gd name="T1" fmla="*/ 0 h 157"/>
                  <a:gd name="T2" fmla="*/ 8 w 28"/>
                  <a:gd name="T3" fmla="*/ 0 h 157"/>
                  <a:gd name="T4" fmla="*/ 28 w 28"/>
                  <a:gd name="T5" fmla="*/ 0 h 157"/>
                  <a:gd name="T6" fmla="*/ 28 w 28"/>
                  <a:gd name="T7" fmla="*/ 0 h 157"/>
                  <a:gd name="T8" fmla="*/ 11 w 28"/>
                  <a:gd name="T9" fmla="*/ 140 h 157"/>
                  <a:gd name="T10" fmla="*/ 11 w 28"/>
                  <a:gd name="T11" fmla="*/ 140 h 157"/>
                  <a:gd name="T12" fmla="*/ 10 w 28"/>
                  <a:gd name="T13" fmla="*/ 145 h 157"/>
                  <a:gd name="T14" fmla="*/ 7 w 28"/>
                  <a:gd name="T15" fmla="*/ 151 h 157"/>
                  <a:gd name="T16" fmla="*/ 4 w 28"/>
                  <a:gd name="T17" fmla="*/ 155 h 157"/>
                  <a:gd name="T18" fmla="*/ 0 w 28"/>
                  <a:gd name="T19" fmla="*/ 157 h 157"/>
                  <a:gd name="T20" fmla="*/ 0 w 28"/>
                  <a:gd name="T21" fmla="*/ 157 h 157"/>
                  <a:gd name="T22" fmla="*/ 1 w 28"/>
                  <a:gd name="T23" fmla="*/ 82 h 157"/>
                  <a:gd name="T24" fmla="*/ 1 w 28"/>
                  <a:gd name="T25" fmla="*/ 82 h 157"/>
                  <a:gd name="T26" fmla="*/ 8 w 28"/>
                  <a:gd name="T27" fmla="*/ 0 h 157"/>
                  <a:gd name="T28" fmla="*/ 8 w 28"/>
                  <a:gd name="T29" fmla="*/ 0 h 1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157"/>
                  <a:gd name="T47" fmla="*/ 28 w 28"/>
                  <a:gd name="T48" fmla="*/ 157 h 1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157">
                    <a:moveTo>
                      <a:pt x="8" y="0"/>
                    </a:moveTo>
                    <a:lnTo>
                      <a:pt x="8" y="0"/>
                    </a:lnTo>
                    <a:lnTo>
                      <a:pt x="28" y="0"/>
                    </a:lnTo>
                    <a:lnTo>
                      <a:pt x="28" y="0"/>
                    </a:lnTo>
                    <a:lnTo>
                      <a:pt x="11" y="140"/>
                    </a:lnTo>
                    <a:lnTo>
                      <a:pt x="11" y="140"/>
                    </a:lnTo>
                    <a:lnTo>
                      <a:pt x="10" y="145"/>
                    </a:lnTo>
                    <a:lnTo>
                      <a:pt x="7" y="151"/>
                    </a:lnTo>
                    <a:lnTo>
                      <a:pt x="4" y="155"/>
                    </a:lnTo>
                    <a:lnTo>
                      <a:pt x="0" y="157"/>
                    </a:lnTo>
                    <a:lnTo>
                      <a:pt x="0" y="157"/>
                    </a:lnTo>
                    <a:lnTo>
                      <a:pt x="1" y="82"/>
                    </a:lnTo>
                    <a:lnTo>
                      <a:pt x="1" y="82"/>
                    </a:lnTo>
                    <a:lnTo>
                      <a:pt x="8" y="0"/>
                    </a:lnTo>
                    <a:lnTo>
                      <a:pt x="8"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70" name="Freeform 99"/>
              <p:cNvSpPr>
                <a:spLocks noChangeArrowheads="1"/>
              </p:cNvSpPr>
              <p:nvPr/>
            </p:nvSpPr>
            <p:spPr bwMode="auto">
              <a:xfrm>
                <a:off x="1370012" y="152400"/>
                <a:ext cx="44450" cy="249238"/>
              </a:xfrm>
              <a:custGeom>
                <a:avLst/>
                <a:gdLst>
                  <a:gd name="T0" fmla="*/ 12 w 28"/>
                  <a:gd name="T1" fmla="*/ 0 h 157"/>
                  <a:gd name="T2" fmla="*/ 12 w 28"/>
                  <a:gd name="T3" fmla="*/ 0 h 157"/>
                  <a:gd name="T4" fmla="*/ 28 w 28"/>
                  <a:gd name="T5" fmla="*/ 0 h 157"/>
                  <a:gd name="T6" fmla="*/ 28 w 28"/>
                  <a:gd name="T7" fmla="*/ 0 h 157"/>
                  <a:gd name="T8" fmla="*/ 11 w 28"/>
                  <a:gd name="T9" fmla="*/ 140 h 157"/>
                  <a:gd name="T10" fmla="*/ 11 w 28"/>
                  <a:gd name="T11" fmla="*/ 140 h 157"/>
                  <a:gd name="T12" fmla="*/ 10 w 28"/>
                  <a:gd name="T13" fmla="*/ 145 h 157"/>
                  <a:gd name="T14" fmla="*/ 8 w 28"/>
                  <a:gd name="T15" fmla="*/ 149 h 157"/>
                  <a:gd name="T16" fmla="*/ 4 w 28"/>
                  <a:gd name="T17" fmla="*/ 155 h 157"/>
                  <a:gd name="T18" fmla="*/ 0 w 28"/>
                  <a:gd name="T19" fmla="*/ 157 h 157"/>
                  <a:gd name="T20" fmla="*/ 0 w 28"/>
                  <a:gd name="T21" fmla="*/ 157 h 157"/>
                  <a:gd name="T22" fmla="*/ 5 w 28"/>
                  <a:gd name="T23" fmla="*/ 80 h 157"/>
                  <a:gd name="T24" fmla="*/ 5 w 28"/>
                  <a:gd name="T25" fmla="*/ 80 h 157"/>
                  <a:gd name="T26" fmla="*/ 12 w 28"/>
                  <a:gd name="T27" fmla="*/ 0 h 157"/>
                  <a:gd name="T28" fmla="*/ 12 w 28"/>
                  <a:gd name="T29" fmla="*/ 0 h 1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157"/>
                  <a:gd name="T47" fmla="*/ 28 w 28"/>
                  <a:gd name="T48" fmla="*/ 157 h 1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157">
                    <a:moveTo>
                      <a:pt x="12" y="0"/>
                    </a:moveTo>
                    <a:lnTo>
                      <a:pt x="12" y="0"/>
                    </a:lnTo>
                    <a:lnTo>
                      <a:pt x="28" y="0"/>
                    </a:lnTo>
                    <a:lnTo>
                      <a:pt x="28" y="0"/>
                    </a:lnTo>
                    <a:lnTo>
                      <a:pt x="11" y="140"/>
                    </a:lnTo>
                    <a:lnTo>
                      <a:pt x="11" y="140"/>
                    </a:lnTo>
                    <a:lnTo>
                      <a:pt x="10" y="145"/>
                    </a:lnTo>
                    <a:lnTo>
                      <a:pt x="8" y="149"/>
                    </a:lnTo>
                    <a:lnTo>
                      <a:pt x="4" y="155"/>
                    </a:lnTo>
                    <a:lnTo>
                      <a:pt x="0" y="157"/>
                    </a:lnTo>
                    <a:lnTo>
                      <a:pt x="0" y="157"/>
                    </a:lnTo>
                    <a:lnTo>
                      <a:pt x="5" y="80"/>
                    </a:lnTo>
                    <a:lnTo>
                      <a:pt x="5" y="80"/>
                    </a:lnTo>
                    <a:lnTo>
                      <a:pt x="12" y="0"/>
                    </a:lnTo>
                    <a:lnTo>
                      <a:pt x="12"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71" name="Freeform 100"/>
              <p:cNvSpPr>
                <a:spLocks noChangeArrowheads="1"/>
              </p:cNvSpPr>
              <p:nvPr/>
            </p:nvSpPr>
            <p:spPr bwMode="auto">
              <a:xfrm>
                <a:off x="1371600" y="152400"/>
                <a:ext cx="42863" cy="249238"/>
              </a:xfrm>
              <a:custGeom>
                <a:avLst/>
                <a:gdLst>
                  <a:gd name="T0" fmla="*/ 15 w 27"/>
                  <a:gd name="T1" fmla="*/ 0 h 157"/>
                  <a:gd name="T2" fmla="*/ 27 w 27"/>
                  <a:gd name="T3" fmla="*/ 0 h 157"/>
                  <a:gd name="T4" fmla="*/ 10 w 27"/>
                  <a:gd name="T5" fmla="*/ 140 h 157"/>
                  <a:gd name="T6" fmla="*/ 10 w 27"/>
                  <a:gd name="T7" fmla="*/ 140 h 157"/>
                  <a:gd name="T8" fmla="*/ 9 w 27"/>
                  <a:gd name="T9" fmla="*/ 145 h 157"/>
                  <a:gd name="T10" fmla="*/ 7 w 27"/>
                  <a:gd name="T11" fmla="*/ 149 h 157"/>
                  <a:gd name="T12" fmla="*/ 3 w 27"/>
                  <a:gd name="T13" fmla="*/ 153 h 157"/>
                  <a:gd name="T14" fmla="*/ 0 w 27"/>
                  <a:gd name="T15" fmla="*/ 157 h 157"/>
                  <a:gd name="T16" fmla="*/ 15 w 27"/>
                  <a:gd name="T17" fmla="*/ 0 h 1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
                  <a:gd name="T28" fmla="*/ 0 h 157"/>
                  <a:gd name="T29" fmla="*/ 27 w 27"/>
                  <a:gd name="T30" fmla="*/ 157 h 1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 h="157">
                    <a:moveTo>
                      <a:pt x="15" y="0"/>
                    </a:moveTo>
                    <a:lnTo>
                      <a:pt x="27" y="0"/>
                    </a:lnTo>
                    <a:lnTo>
                      <a:pt x="10" y="140"/>
                    </a:lnTo>
                    <a:lnTo>
                      <a:pt x="10" y="140"/>
                    </a:lnTo>
                    <a:lnTo>
                      <a:pt x="9" y="145"/>
                    </a:lnTo>
                    <a:lnTo>
                      <a:pt x="7" y="149"/>
                    </a:lnTo>
                    <a:lnTo>
                      <a:pt x="3" y="153"/>
                    </a:lnTo>
                    <a:lnTo>
                      <a:pt x="0" y="157"/>
                    </a:lnTo>
                    <a:lnTo>
                      <a:pt x="15"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272" name="Freeform 108"/>
              <p:cNvSpPr>
                <a:spLocks noChangeArrowheads="1"/>
              </p:cNvSpPr>
              <p:nvPr/>
            </p:nvSpPr>
            <p:spPr bwMode="auto">
              <a:xfrm>
                <a:off x="544512" y="0"/>
                <a:ext cx="47625" cy="55563"/>
              </a:xfrm>
              <a:custGeom>
                <a:avLst/>
                <a:gdLst>
                  <a:gd name="T0" fmla="*/ 30 w 30"/>
                  <a:gd name="T1" fmla="*/ 2 h 35"/>
                  <a:gd name="T2" fmla="*/ 30 w 30"/>
                  <a:gd name="T3" fmla="*/ 2 h 35"/>
                  <a:gd name="T4" fmla="*/ 27 w 30"/>
                  <a:gd name="T5" fmla="*/ 14 h 35"/>
                  <a:gd name="T6" fmla="*/ 23 w 30"/>
                  <a:gd name="T7" fmla="*/ 30 h 35"/>
                  <a:gd name="T8" fmla="*/ 23 w 30"/>
                  <a:gd name="T9" fmla="*/ 30 h 35"/>
                  <a:gd name="T10" fmla="*/ 20 w 30"/>
                  <a:gd name="T11" fmla="*/ 34 h 35"/>
                  <a:gd name="T12" fmla="*/ 19 w 30"/>
                  <a:gd name="T13" fmla="*/ 35 h 35"/>
                  <a:gd name="T14" fmla="*/ 16 w 30"/>
                  <a:gd name="T15" fmla="*/ 34 h 35"/>
                  <a:gd name="T16" fmla="*/ 14 w 30"/>
                  <a:gd name="T17" fmla="*/ 31 h 35"/>
                  <a:gd name="T18" fmla="*/ 11 w 30"/>
                  <a:gd name="T19" fmla="*/ 26 h 35"/>
                  <a:gd name="T20" fmla="*/ 0 w 30"/>
                  <a:gd name="T21" fmla="*/ 7 h 35"/>
                  <a:gd name="T22" fmla="*/ 0 w 30"/>
                  <a:gd name="T23" fmla="*/ 7 h 35"/>
                  <a:gd name="T24" fmla="*/ 3 w 30"/>
                  <a:gd name="T25" fmla="*/ 6 h 35"/>
                  <a:gd name="T26" fmla="*/ 8 w 30"/>
                  <a:gd name="T27" fmla="*/ 2 h 35"/>
                  <a:gd name="T28" fmla="*/ 12 w 30"/>
                  <a:gd name="T29" fmla="*/ 0 h 35"/>
                  <a:gd name="T30" fmla="*/ 18 w 30"/>
                  <a:gd name="T31" fmla="*/ 0 h 35"/>
                  <a:gd name="T32" fmla="*/ 23 w 30"/>
                  <a:gd name="T33" fmla="*/ 0 h 35"/>
                  <a:gd name="T34" fmla="*/ 30 w 30"/>
                  <a:gd name="T35" fmla="*/ 2 h 35"/>
                  <a:gd name="T36" fmla="*/ 30 w 30"/>
                  <a:gd name="T37" fmla="*/ 2 h 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
                  <a:gd name="T58" fmla="*/ 0 h 35"/>
                  <a:gd name="T59" fmla="*/ 30 w 30"/>
                  <a:gd name="T60" fmla="*/ 35 h 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 h="35">
                    <a:moveTo>
                      <a:pt x="30" y="2"/>
                    </a:moveTo>
                    <a:lnTo>
                      <a:pt x="30" y="2"/>
                    </a:lnTo>
                    <a:lnTo>
                      <a:pt x="27" y="14"/>
                    </a:lnTo>
                    <a:lnTo>
                      <a:pt x="23" y="30"/>
                    </a:lnTo>
                    <a:lnTo>
                      <a:pt x="23" y="30"/>
                    </a:lnTo>
                    <a:lnTo>
                      <a:pt x="20" y="34"/>
                    </a:lnTo>
                    <a:lnTo>
                      <a:pt x="19" y="35"/>
                    </a:lnTo>
                    <a:lnTo>
                      <a:pt x="16" y="34"/>
                    </a:lnTo>
                    <a:lnTo>
                      <a:pt x="14" y="31"/>
                    </a:lnTo>
                    <a:lnTo>
                      <a:pt x="11" y="26"/>
                    </a:lnTo>
                    <a:lnTo>
                      <a:pt x="0" y="7"/>
                    </a:lnTo>
                    <a:lnTo>
                      <a:pt x="0" y="7"/>
                    </a:lnTo>
                    <a:lnTo>
                      <a:pt x="3" y="6"/>
                    </a:lnTo>
                    <a:lnTo>
                      <a:pt x="8" y="2"/>
                    </a:lnTo>
                    <a:lnTo>
                      <a:pt x="12" y="0"/>
                    </a:lnTo>
                    <a:lnTo>
                      <a:pt x="18" y="0"/>
                    </a:lnTo>
                    <a:lnTo>
                      <a:pt x="23" y="0"/>
                    </a:lnTo>
                    <a:lnTo>
                      <a:pt x="30" y="2"/>
                    </a:lnTo>
                    <a:lnTo>
                      <a:pt x="30" y="2"/>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grpSp>
        <p:grpSp>
          <p:nvGrpSpPr>
            <p:cNvPr id="60" name="组合 209"/>
            <p:cNvGrpSpPr/>
            <p:nvPr/>
          </p:nvGrpSpPr>
          <p:grpSpPr bwMode="auto">
            <a:xfrm>
              <a:off x="4266982" y="2701574"/>
              <a:ext cx="133186" cy="402846"/>
              <a:chOff x="0" y="0"/>
              <a:chExt cx="203200" cy="601663"/>
            </a:xfrm>
            <a:grpFill/>
          </p:grpSpPr>
          <p:sp>
            <p:nvSpPr>
              <p:cNvPr id="172" name="Freeform 105"/>
              <p:cNvSpPr>
                <a:spLocks noChangeArrowheads="1"/>
              </p:cNvSpPr>
              <p:nvPr/>
            </p:nvSpPr>
            <p:spPr bwMode="auto">
              <a:xfrm>
                <a:off x="26987" y="84138"/>
                <a:ext cx="176213" cy="517525"/>
              </a:xfrm>
              <a:custGeom>
                <a:avLst/>
                <a:gdLst>
                  <a:gd name="T0" fmla="*/ 35 w 111"/>
                  <a:gd name="T1" fmla="*/ 266 h 326"/>
                  <a:gd name="T2" fmla="*/ 66 w 111"/>
                  <a:gd name="T3" fmla="*/ 326 h 326"/>
                  <a:gd name="T4" fmla="*/ 94 w 111"/>
                  <a:gd name="T5" fmla="*/ 322 h 326"/>
                  <a:gd name="T6" fmla="*/ 111 w 111"/>
                  <a:gd name="T7" fmla="*/ 256 h 326"/>
                  <a:gd name="T8" fmla="*/ 76 w 111"/>
                  <a:gd name="T9" fmla="*/ 0 h 326"/>
                  <a:gd name="T10" fmla="*/ 0 w 111"/>
                  <a:gd name="T11" fmla="*/ 11 h 326"/>
                  <a:gd name="T12" fmla="*/ 35 w 111"/>
                  <a:gd name="T13" fmla="*/ 266 h 326"/>
                  <a:gd name="T14" fmla="*/ 0 60000 65536"/>
                  <a:gd name="T15" fmla="*/ 0 60000 65536"/>
                  <a:gd name="T16" fmla="*/ 0 60000 65536"/>
                  <a:gd name="T17" fmla="*/ 0 60000 65536"/>
                  <a:gd name="T18" fmla="*/ 0 60000 65536"/>
                  <a:gd name="T19" fmla="*/ 0 60000 65536"/>
                  <a:gd name="T20" fmla="*/ 0 60000 65536"/>
                  <a:gd name="T21" fmla="*/ 0 w 111"/>
                  <a:gd name="T22" fmla="*/ 0 h 326"/>
                  <a:gd name="T23" fmla="*/ 111 w 111"/>
                  <a:gd name="T24" fmla="*/ 326 h 3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1" h="326">
                    <a:moveTo>
                      <a:pt x="35" y="266"/>
                    </a:moveTo>
                    <a:lnTo>
                      <a:pt x="66" y="326"/>
                    </a:lnTo>
                    <a:lnTo>
                      <a:pt x="94" y="322"/>
                    </a:lnTo>
                    <a:lnTo>
                      <a:pt x="111" y="256"/>
                    </a:lnTo>
                    <a:lnTo>
                      <a:pt x="76" y="0"/>
                    </a:lnTo>
                    <a:lnTo>
                      <a:pt x="0" y="11"/>
                    </a:lnTo>
                    <a:lnTo>
                      <a:pt x="35" y="266"/>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73" name="Freeform 106"/>
              <p:cNvSpPr>
                <a:spLocks noChangeArrowheads="1"/>
              </p:cNvSpPr>
              <p:nvPr/>
            </p:nvSpPr>
            <p:spPr bwMode="auto">
              <a:xfrm>
                <a:off x="20637" y="0"/>
                <a:ext cx="127000" cy="146050"/>
              </a:xfrm>
              <a:custGeom>
                <a:avLst/>
                <a:gdLst>
                  <a:gd name="T0" fmla="*/ 4 w 80"/>
                  <a:gd name="T1" fmla="*/ 59 h 92"/>
                  <a:gd name="T2" fmla="*/ 4 w 80"/>
                  <a:gd name="T3" fmla="*/ 59 h 92"/>
                  <a:gd name="T4" fmla="*/ 5 w 80"/>
                  <a:gd name="T5" fmla="*/ 66 h 92"/>
                  <a:gd name="T6" fmla="*/ 9 w 80"/>
                  <a:gd name="T7" fmla="*/ 73 h 92"/>
                  <a:gd name="T8" fmla="*/ 13 w 80"/>
                  <a:gd name="T9" fmla="*/ 80 h 92"/>
                  <a:gd name="T10" fmla="*/ 19 w 80"/>
                  <a:gd name="T11" fmla="*/ 84 h 92"/>
                  <a:gd name="T12" fmla="*/ 24 w 80"/>
                  <a:gd name="T13" fmla="*/ 88 h 92"/>
                  <a:gd name="T14" fmla="*/ 31 w 80"/>
                  <a:gd name="T15" fmla="*/ 91 h 92"/>
                  <a:gd name="T16" fmla="*/ 39 w 80"/>
                  <a:gd name="T17" fmla="*/ 92 h 92"/>
                  <a:gd name="T18" fmla="*/ 46 w 80"/>
                  <a:gd name="T19" fmla="*/ 92 h 92"/>
                  <a:gd name="T20" fmla="*/ 47 w 80"/>
                  <a:gd name="T21" fmla="*/ 92 h 92"/>
                  <a:gd name="T22" fmla="*/ 47 w 80"/>
                  <a:gd name="T23" fmla="*/ 92 h 92"/>
                  <a:gd name="T24" fmla="*/ 55 w 80"/>
                  <a:gd name="T25" fmla="*/ 89 h 92"/>
                  <a:gd name="T26" fmla="*/ 62 w 80"/>
                  <a:gd name="T27" fmla="*/ 87 h 92"/>
                  <a:gd name="T28" fmla="*/ 67 w 80"/>
                  <a:gd name="T29" fmla="*/ 82 h 92"/>
                  <a:gd name="T30" fmla="*/ 71 w 80"/>
                  <a:gd name="T31" fmla="*/ 77 h 92"/>
                  <a:gd name="T32" fmla="*/ 75 w 80"/>
                  <a:gd name="T33" fmla="*/ 70 h 92"/>
                  <a:gd name="T34" fmla="*/ 78 w 80"/>
                  <a:gd name="T35" fmla="*/ 64 h 92"/>
                  <a:gd name="T36" fmla="*/ 80 w 80"/>
                  <a:gd name="T37" fmla="*/ 57 h 92"/>
                  <a:gd name="T38" fmla="*/ 80 w 80"/>
                  <a:gd name="T39" fmla="*/ 49 h 92"/>
                  <a:gd name="T40" fmla="*/ 75 w 80"/>
                  <a:gd name="T41" fmla="*/ 15 h 92"/>
                  <a:gd name="T42" fmla="*/ 75 w 80"/>
                  <a:gd name="T43" fmla="*/ 15 h 92"/>
                  <a:gd name="T44" fmla="*/ 73 w 80"/>
                  <a:gd name="T45" fmla="*/ 8 h 92"/>
                  <a:gd name="T46" fmla="*/ 70 w 80"/>
                  <a:gd name="T47" fmla="*/ 4 h 92"/>
                  <a:gd name="T48" fmla="*/ 66 w 80"/>
                  <a:gd name="T49" fmla="*/ 1 h 92"/>
                  <a:gd name="T50" fmla="*/ 62 w 80"/>
                  <a:gd name="T51" fmla="*/ 0 h 92"/>
                  <a:gd name="T52" fmla="*/ 50 w 80"/>
                  <a:gd name="T53" fmla="*/ 1 h 92"/>
                  <a:gd name="T54" fmla="*/ 35 w 80"/>
                  <a:gd name="T55" fmla="*/ 3 h 92"/>
                  <a:gd name="T56" fmla="*/ 35 w 80"/>
                  <a:gd name="T57" fmla="*/ 3 h 92"/>
                  <a:gd name="T58" fmla="*/ 35 w 80"/>
                  <a:gd name="T59" fmla="*/ 3 h 92"/>
                  <a:gd name="T60" fmla="*/ 20 w 80"/>
                  <a:gd name="T61" fmla="*/ 5 h 92"/>
                  <a:gd name="T62" fmla="*/ 8 w 80"/>
                  <a:gd name="T63" fmla="*/ 7 h 92"/>
                  <a:gd name="T64" fmla="*/ 4 w 80"/>
                  <a:gd name="T65" fmla="*/ 9 h 92"/>
                  <a:gd name="T66" fmla="*/ 1 w 80"/>
                  <a:gd name="T67" fmla="*/ 13 h 92"/>
                  <a:gd name="T68" fmla="*/ 0 w 80"/>
                  <a:gd name="T69" fmla="*/ 17 h 92"/>
                  <a:gd name="T70" fmla="*/ 0 w 80"/>
                  <a:gd name="T71" fmla="*/ 24 h 92"/>
                  <a:gd name="T72" fmla="*/ 4 w 80"/>
                  <a:gd name="T73" fmla="*/ 59 h 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0"/>
                  <a:gd name="T112" fmla="*/ 0 h 92"/>
                  <a:gd name="T113" fmla="*/ 80 w 80"/>
                  <a:gd name="T114" fmla="*/ 92 h 9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0" h="92">
                    <a:moveTo>
                      <a:pt x="4" y="59"/>
                    </a:moveTo>
                    <a:lnTo>
                      <a:pt x="4" y="59"/>
                    </a:lnTo>
                    <a:lnTo>
                      <a:pt x="5" y="66"/>
                    </a:lnTo>
                    <a:lnTo>
                      <a:pt x="9" y="73"/>
                    </a:lnTo>
                    <a:lnTo>
                      <a:pt x="13" y="80"/>
                    </a:lnTo>
                    <a:lnTo>
                      <a:pt x="19" y="84"/>
                    </a:lnTo>
                    <a:lnTo>
                      <a:pt x="24" y="88"/>
                    </a:lnTo>
                    <a:lnTo>
                      <a:pt x="31" y="91"/>
                    </a:lnTo>
                    <a:lnTo>
                      <a:pt x="39" y="92"/>
                    </a:lnTo>
                    <a:lnTo>
                      <a:pt x="46" y="92"/>
                    </a:lnTo>
                    <a:lnTo>
                      <a:pt x="47" y="92"/>
                    </a:lnTo>
                    <a:lnTo>
                      <a:pt x="47" y="92"/>
                    </a:lnTo>
                    <a:lnTo>
                      <a:pt x="55" y="89"/>
                    </a:lnTo>
                    <a:lnTo>
                      <a:pt x="62" y="87"/>
                    </a:lnTo>
                    <a:lnTo>
                      <a:pt x="67" y="82"/>
                    </a:lnTo>
                    <a:lnTo>
                      <a:pt x="71" y="77"/>
                    </a:lnTo>
                    <a:lnTo>
                      <a:pt x="75" y="70"/>
                    </a:lnTo>
                    <a:lnTo>
                      <a:pt x="78" y="64"/>
                    </a:lnTo>
                    <a:lnTo>
                      <a:pt x="80" y="57"/>
                    </a:lnTo>
                    <a:lnTo>
                      <a:pt x="80" y="49"/>
                    </a:lnTo>
                    <a:lnTo>
                      <a:pt x="75" y="15"/>
                    </a:lnTo>
                    <a:lnTo>
                      <a:pt x="75" y="15"/>
                    </a:lnTo>
                    <a:lnTo>
                      <a:pt x="73" y="8"/>
                    </a:lnTo>
                    <a:lnTo>
                      <a:pt x="70" y="4"/>
                    </a:lnTo>
                    <a:lnTo>
                      <a:pt x="66" y="1"/>
                    </a:lnTo>
                    <a:lnTo>
                      <a:pt x="62" y="0"/>
                    </a:lnTo>
                    <a:lnTo>
                      <a:pt x="50" y="1"/>
                    </a:lnTo>
                    <a:lnTo>
                      <a:pt x="35" y="3"/>
                    </a:lnTo>
                    <a:lnTo>
                      <a:pt x="35" y="3"/>
                    </a:lnTo>
                    <a:lnTo>
                      <a:pt x="35" y="3"/>
                    </a:lnTo>
                    <a:lnTo>
                      <a:pt x="20" y="5"/>
                    </a:lnTo>
                    <a:lnTo>
                      <a:pt x="8" y="7"/>
                    </a:lnTo>
                    <a:lnTo>
                      <a:pt x="4" y="9"/>
                    </a:lnTo>
                    <a:lnTo>
                      <a:pt x="1" y="13"/>
                    </a:lnTo>
                    <a:lnTo>
                      <a:pt x="0" y="17"/>
                    </a:lnTo>
                    <a:lnTo>
                      <a:pt x="0" y="24"/>
                    </a:lnTo>
                    <a:lnTo>
                      <a:pt x="4" y="59"/>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74" name="Freeform 107"/>
              <p:cNvSpPr>
                <a:spLocks noChangeArrowheads="1"/>
              </p:cNvSpPr>
              <p:nvPr/>
            </p:nvSpPr>
            <p:spPr bwMode="auto">
              <a:xfrm>
                <a:off x="15875" y="49213"/>
                <a:ext cx="150813" cy="144463"/>
              </a:xfrm>
              <a:custGeom>
                <a:avLst/>
                <a:gdLst>
                  <a:gd name="T0" fmla="*/ 11 w 95"/>
                  <a:gd name="T1" fmla="*/ 91 h 91"/>
                  <a:gd name="T2" fmla="*/ 95 w 95"/>
                  <a:gd name="T3" fmla="*/ 80 h 91"/>
                  <a:gd name="T4" fmla="*/ 84 w 95"/>
                  <a:gd name="T5" fmla="*/ 0 h 91"/>
                  <a:gd name="T6" fmla="*/ 0 w 95"/>
                  <a:gd name="T7" fmla="*/ 11 h 91"/>
                  <a:gd name="T8" fmla="*/ 11 w 95"/>
                  <a:gd name="T9" fmla="*/ 91 h 91"/>
                  <a:gd name="T10" fmla="*/ 0 60000 65536"/>
                  <a:gd name="T11" fmla="*/ 0 60000 65536"/>
                  <a:gd name="T12" fmla="*/ 0 60000 65536"/>
                  <a:gd name="T13" fmla="*/ 0 60000 65536"/>
                  <a:gd name="T14" fmla="*/ 0 60000 65536"/>
                  <a:gd name="T15" fmla="*/ 0 w 95"/>
                  <a:gd name="T16" fmla="*/ 0 h 91"/>
                  <a:gd name="T17" fmla="*/ 95 w 95"/>
                  <a:gd name="T18" fmla="*/ 91 h 91"/>
                </a:gdLst>
                <a:ahLst/>
                <a:cxnLst>
                  <a:cxn ang="T10">
                    <a:pos x="T0" y="T1"/>
                  </a:cxn>
                  <a:cxn ang="T11">
                    <a:pos x="T2" y="T3"/>
                  </a:cxn>
                  <a:cxn ang="T12">
                    <a:pos x="T4" y="T5"/>
                  </a:cxn>
                  <a:cxn ang="T13">
                    <a:pos x="T6" y="T7"/>
                  </a:cxn>
                  <a:cxn ang="T14">
                    <a:pos x="T8" y="T9"/>
                  </a:cxn>
                </a:cxnLst>
                <a:rect l="T15" t="T16" r="T17" b="T18"/>
                <a:pathLst>
                  <a:path w="95" h="91">
                    <a:moveTo>
                      <a:pt x="11" y="91"/>
                    </a:moveTo>
                    <a:lnTo>
                      <a:pt x="95" y="80"/>
                    </a:lnTo>
                    <a:lnTo>
                      <a:pt x="84" y="0"/>
                    </a:lnTo>
                    <a:lnTo>
                      <a:pt x="0" y="11"/>
                    </a:lnTo>
                    <a:lnTo>
                      <a:pt x="11" y="91"/>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75" name="Freeform 109"/>
              <p:cNvSpPr>
                <a:spLocks noChangeArrowheads="1"/>
              </p:cNvSpPr>
              <p:nvPr/>
            </p:nvSpPr>
            <p:spPr bwMode="auto">
              <a:xfrm>
                <a:off x="0" y="90488"/>
                <a:ext cx="44450" cy="260350"/>
              </a:xfrm>
              <a:custGeom>
                <a:avLst/>
                <a:gdLst>
                  <a:gd name="T0" fmla="*/ 21 w 28"/>
                  <a:gd name="T1" fmla="*/ 0 h 164"/>
                  <a:gd name="T2" fmla="*/ 21 w 28"/>
                  <a:gd name="T3" fmla="*/ 0 h 164"/>
                  <a:gd name="T4" fmla="*/ 11 w 28"/>
                  <a:gd name="T5" fmla="*/ 7 h 164"/>
                  <a:gd name="T6" fmla="*/ 5 w 28"/>
                  <a:gd name="T7" fmla="*/ 13 h 164"/>
                  <a:gd name="T8" fmla="*/ 2 w 28"/>
                  <a:gd name="T9" fmla="*/ 17 h 164"/>
                  <a:gd name="T10" fmla="*/ 0 w 28"/>
                  <a:gd name="T11" fmla="*/ 20 h 164"/>
                  <a:gd name="T12" fmla="*/ 0 w 28"/>
                  <a:gd name="T13" fmla="*/ 20 h 164"/>
                  <a:gd name="T14" fmla="*/ 3 w 28"/>
                  <a:gd name="T15" fmla="*/ 44 h 164"/>
                  <a:gd name="T16" fmla="*/ 9 w 28"/>
                  <a:gd name="T17" fmla="*/ 90 h 164"/>
                  <a:gd name="T18" fmla="*/ 18 w 28"/>
                  <a:gd name="T19" fmla="*/ 154 h 164"/>
                  <a:gd name="T20" fmla="*/ 18 w 28"/>
                  <a:gd name="T21" fmla="*/ 154 h 164"/>
                  <a:gd name="T22" fmla="*/ 17 w 28"/>
                  <a:gd name="T23" fmla="*/ 155 h 164"/>
                  <a:gd name="T24" fmla="*/ 18 w 28"/>
                  <a:gd name="T25" fmla="*/ 160 h 164"/>
                  <a:gd name="T26" fmla="*/ 19 w 28"/>
                  <a:gd name="T27" fmla="*/ 161 h 164"/>
                  <a:gd name="T28" fmla="*/ 21 w 28"/>
                  <a:gd name="T29" fmla="*/ 162 h 164"/>
                  <a:gd name="T30" fmla="*/ 23 w 28"/>
                  <a:gd name="T31" fmla="*/ 164 h 164"/>
                  <a:gd name="T32" fmla="*/ 28 w 28"/>
                  <a:gd name="T33" fmla="*/ 164 h 164"/>
                  <a:gd name="T34" fmla="*/ 13 w 28"/>
                  <a:gd name="T35" fmla="*/ 58 h 164"/>
                  <a:gd name="T36" fmla="*/ 19 w 28"/>
                  <a:gd name="T37" fmla="*/ 44 h 164"/>
                  <a:gd name="T38" fmla="*/ 21 w 28"/>
                  <a:gd name="T39" fmla="*/ 0 h 164"/>
                  <a:gd name="T40" fmla="*/ 21 w 28"/>
                  <a:gd name="T41" fmla="*/ 0 h 1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164"/>
                  <a:gd name="T65" fmla="*/ 28 w 28"/>
                  <a:gd name="T66" fmla="*/ 164 h 1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164">
                    <a:moveTo>
                      <a:pt x="21" y="0"/>
                    </a:moveTo>
                    <a:lnTo>
                      <a:pt x="21" y="0"/>
                    </a:lnTo>
                    <a:lnTo>
                      <a:pt x="11" y="7"/>
                    </a:lnTo>
                    <a:lnTo>
                      <a:pt x="5" y="13"/>
                    </a:lnTo>
                    <a:lnTo>
                      <a:pt x="2" y="17"/>
                    </a:lnTo>
                    <a:lnTo>
                      <a:pt x="0" y="20"/>
                    </a:lnTo>
                    <a:lnTo>
                      <a:pt x="0" y="20"/>
                    </a:lnTo>
                    <a:lnTo>
                      <a:pt x="3" y="44"/>
                    </a:lnTo>
                    <a:lnTo>
                      <a:pt x="9" y="90"/>
                    </a:lnTo>
                    <a:lnTo>
                      <a:pt x="18" y="154"/>
                    </a:lnTo>
                    <a:lnTo>
                      <a:pt x="18" y="154"/>
                    </a:lnTo>
                    <a:lnTo>
                      <a:pt x="17" y="155"/>
                    </a:lnTo>
                    <a:lnTo>
                      <a:pt x="18" y="160"/>
                    </a:lnTo>
                    <a:lnTo>
                      <a:pt x="19" y="161"/>
                    </a:lnTo>
                    <a:lnTo>
                      <a:pt x="21" y="162"/>
                    </a:lnTo>
                    <a:lnTo>
                      <a:pt x="23" y="164"/>
                    </a:lnTo>
                    <a:lnTo>
                      <a:pt x="28" y="164"/>
                    </a:lnTo>
                    <a:lnTo>
                      <a:pt x="13" y="58"/>
                    </a:lnTo>
                    <a:lnTo>
                      <a:pt x="19" y="44"/>
                    </a:lnTo>
                    <a:lnTo>
                      <a:pt x="21" y="0"/>
                    </a:lnTo>
                    <a:lnTo>
                      <a:pt x="21"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grpSp>
        <p:grpSp>
          <p:nvGrpSpPr>
            <p:cNvPr id="72" name="组合 207"/>
            <p:cNvGrpSpPr/>
            <p:nvPr/>
          </p:nvGrpSpPr>
          <p:grpSpPr bwMode="auto">
            <a:xfrm>
              <a:off x="4570815" y="2705825"/>
              <a:ext cx="522347" cy="410289"/>
              <a:chOff x="0" y="0"/>
              <a:chExt cx="796925" cy="612776"/>
            </a:xfrm>
            <a:grpFill/>
          </p:grpSpPr>
          <p:sp>
            <p:nvSpPr>
              <p:cNvPr id="166" name="Freeform 110"/>
              <p:cNvSpPr>
                <a:spLocks noChangeArrowheads="1"/>
              </p:cNvSpPr>
              <p:nvPr/>
            </p:nvSpPr>
            <p:spPr bwMode="auto">
              <a:xfrm>
                <a:off x="20637" y="0"/>
                <a:ext cx="776288" cy="347663"/>
              </a:xfrm>
              <a:custGeom>
                <a:avLst/>
                <a:gdLst>
                  <a:gd name="T0" fmla="*/ 247 w 489"/>
                  <a:gd name="T1" fmla="*/ 219 h 219"/>
                  <a:gd name="T2" fmla="*/ 489 w 489"/>
                  <a:gd name="T3" fmla="*/ 110 h 219"/>
                  <a:gd name="T4" fmla="*/ 240 w 489"/>
                  <a:gd name="T5" fmla="*/ 0 h 219"/>
                  <a:gd name="T6" fmla="*/ 0 w 489"/>
                  <a:gd name="T7" fmla="*/ 107 h 219"/>
                  <a:gd name="T8" fmla="*/ 247 w 489"/>
                  <a:gd name="T9" fmla="*/ 219 h 219"/>
                  <a:gd name="T10" fmla="*/ 0 60000 65536"/>
                  <a:gd name="T11" fmla="*/ 0 60000 65536"/>
                  <a:gd name="T12" fmla="*/ 0 60000 65536"/>
                  <a:gd name="T13" fmla="*/ 0 60000 65536"/>
                  <a:gd name="T14" fmla="*/ 0 60000 65536"/>
                  <a:gd name="T15" fmla="*/ 0 w 489"/>
                  <a:gd name="T16" fmla="*/ 0 h 219"/>
                  <a:gd name="T17" fmla="*/ 489 w 489"/>
                  <a:gd name="T18" fmla="*/ 219 h 219"/>
                </a:gdLst>
                <a:ahLst/>
                <a:cxnLst>
                  <a:cxn ang="T10">
                    <a:pos x="T0" y="T1"/>
                  </a:cxn>
                  <a:cxn ang="T11">
                    <a:pos x="T2" y="T3"/>
                  </a:cxn>
                  <a:cxn ang="T12">
                    <a:pos x="T4" y="T5"/>
                  </a:cxn>
                  <a:cxn ang="T13">
                    <a:pos x="T6" y="T7"/>
                  </a:cxn>
                  <a:cxn ang="T14">
                    <a:pos x="T8" y="T9"/>
                  </a:cxn>
                </a:cxnLst>
                <a:rect l="T15" t="T16" r="T17" b="T18"/>
                <a:pathLst>
                  <a:path w="489" h="219">
                    <a:moveTo>
                      <a:pt x="247" y="219"/>
                    </a:moveTo>
                    <a:lnTo>
                      <a:pt x="489" y="110"/>
                    </a:lnTo>
                    <a:lnTo>
                      <a:pt x="240" y="0"/>
                    </a:lnTo>
                    <a:lnTo>
                      <a:pt x="0" y="107"/>
                    </a:lnTo>
                    <a:lnTo>
                      <a:pt x="247" y="219"/>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67" name="Rectangle 111"/>
              <p:cNvSpPr>
                <a:spLocks noChangeArrowheads="1"/>
              </p:cNvSpPr>
              <p:nvPr/>
            </p:nvSpPr>
            <p:spPr bwMode="auto">
              <a:xfrm>
                <a:off x="30162" y="163513"/>
                <a:ext cx="22225" cy="255588"/>
              </a:xfrm>
              <a:prstGeom prst="rect">
                <a:avLst/>
              </a:pr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68" name="Freeform 112"/>
              <p:cNvSpPr>
                <a:spLocks noChangeArrowheads="1"/>
              </p:cNvSpPr>
              <p:nvPr/>
            </p:nvSpPr>
            <p:spPr bwMode="auto">
              <a:xfrm>
                <a:off x="3175" y="388938"/>
                <a:ext cx="76200" cy="77788"/>
              </a:xfrm>
              <a:custGeom>
                <a:avLst/>
                <a:gdLst>
                  <a:gd name="T0" fmla="*/ 0 w 48"/>
                  <a:gd name="T1" fmla="*/ 24 h 49"/>
                  <a:gd name="T2" fmla="*/ 0 w 48"/>
                  <a:gd name="T3" fmla="*/ 24 h 49"/>
                  <a:gd name="T4" fmla="*/ 0 w 48"/>
                  <a:gd name="T5" fmla="*/ 20 h 49"/>
                  <a:gd name="T6" fmla="*/ 2 w 48"/>
                  <a:gd name="T7" fmla="*/ 15 h 49"/>
                  <a:gd name="T8" fmla="*/ 4 w 48"/>
                  <a:gd name="T9" fmla="*/ 11 h 49"/>
                  <a:gd name="T10" fmla="*/ 7 w 48"/>
                  <a:gd name="T11" fmla="*/ 8 h 49"/>
                  <a:gd name="T12" fmla="*/ 11 w 48"/>
                  <a:gd name="T13" fmla="*/ 4 h 49"/>
                  <a:gd name="T14" fmla="*/ 15 w 48"/>
                  <a:gd name="T15" fmla="*/ 3 h 49"/>
                  <a:gd name="T16" fmla="*/ 19 w 48"/>
                  <a:gd name="T17" fmla="*/ 1 h 49"/>
                  <a:gd name="T18" fmla="*/ 25 w 48"/>
                  <a:gd name="T19" fmla="*/ 0 h 49"/>
                  <a:gd name="T20" fmla="*/ 25 w 48"/>
                  <a:gd name="T21" fmla="*/ 0 h 49"/>
                  <a:gd name="T22" fmla="*/ 29 w 48"/>
                  <a:gd name="T23" fmla="*/ 1 h 49"/>
                  <a:gd name="T24" fmla="*/ 34 w 48"/>
                  <a:gd name="T25" fmla="*/ 3 h 49"/>
                  <a:gd name="T26" fmla="*/ 38 w 48"/>
                  <a:gd name="T27" fmla="*/ 4 h 49"/>
                  <a:gd name="T28" fmla="*/ 41 w 48"/>
                  <a:gd name="T29" fmla="*/ 8 h 49"/>
                  <a:gd name="T30" fmla="*/ 44 w 48"/>
                  <a:gd name="T31" fmla="*/ 11 h 49"/>
                  <a:gd name="T32" fmla="*/ 46 w 48"/>
                  <a:gd name="T33" fmla="*/ 15 h 49"/>
                  <a:gd name="T34" fmla="*/ 48 w 48"/>
                  <a:gd name="T35" fmla="*/ 20 h 49"/>
                  <a:gd name="T36" fmla="*/ 48 w 48"/>
                  <a:gd name="T37" fmla="*/ 24 h 49"/>
                  <a:gd name="T38" fmla="*/ 48 w 48"/>
                  <a:gd name="T39" fmla="*/ 24 h 49"/>
                  <a:gd name="T40" fmla="*/ 48 w 48"/>
                  <a:gd name="T41" fmla="*/ 30 h 49"/>
                  <a:gd name="T42" fmla="*/ 46 w 48"/>
                  <a:gd name="T43" fmla="*/ 34 h 49"/>
                  <a:gd name="T44" fmla="*/ 44 w 48"/>
                  <a:gd name="T45" fmla="*/ 38 h 49"/>
                  <a:gd name="T46" fmla="*/ 41 w 48"/>
                  <a:gd name="T47" fmla="*/ 42 h 49"/>
                  <a:gd name="T48" fmla="*/ 38 w 48"/>
                  <a:gd name="T49" fmla="*/ 45 h 49"/>
                  <a:gd name="T50" fmla="*/ 34 w 48"/>
                  <a:gd name="T51" fmla="*/ 47 h 49"/>
                  <a:gd name="T52" fmla="*/ 29 w 48"/>
                  <a:gd name="T53" fmla="*/ 49 h 49"/>
                  <a:gd name="T54" fmla="*/ 25 w 48"/>
                  <a:gd name="T55" fmla="*/ 49 h 49"/>
                  <a:gd name="T56" fmla="*/ 25 w 48"/>
                  <a:gd name="T57" fmla="*/ 49 h 49"/>
                  <a:gd name="T58" fmla="*/ 19 w 48"/>
                  <a:gd name="T59" fmla="*/ 49 h 49"/>
                  <a:gd name="T60" fmla="*/ 15 w 48"/>
                  <a:gd name="T61" fmla="*/ 47 h 49"/>
                  <a:gd name="T62" fmla="*/ 11 w 48"/>
                  <a:gd name="T63" fmla="*/ 45 h 49"/>
                  <a:gd name="T64" fmla="*/ 7 w 48"/>
                  <a:gd name="T65" fmla="*/ 42 h 49"/>
                  <a:gd name="T66" fmla="*/ 4 w 48"/>
                  <a:gd name="T67" fmla="*/ 38 h 49"/>
                  <a:gd name="T68" fmla="*/ 2 w 48"/>
                  <a:gd name="T69" fmla="*/ 34 h 49"/>
                  <a:gd name="T70" fmla="*/ 0 w 48"/>
                  <a:gd name="T71" fmla="*/ 30 h 49"/>
                  <a:gd name="T72" fmla="*/ 0 w 48"/>
                  <a:gd name="T73" fmla="*/ 24 h 49"/>
                  <a:gd name="T74" fmla="*/ 0 w 48"/>
                  <a:gd name="T75" fmla="*/ 24 h 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8"/>
                  <a:gd name="T115" fmla="*/ 0 h 49"/>
                  <a:gd name="T116" fmla="*/ 48 w 48"/>
                  <a:gd name="T117" fmla="*/ 49 h 4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8" h="49">
                    <a:moveTo>
                      <a:pt x="0" y="24"/>
                    </a:moveTo>
                    <a:lnTo>
                      <a:pt x="0" y="24"/>
                    </a:lnTo>
                    <a:lnTo>
                      <a:pt x="0" y="20"/>
                    </a:lnTo>
                    <a:lnTo>
                      <a:pt x="2" y="15"/>
                    </a:lnTo>
                    <a:lnTo>
                      <a:pt x="4" y="11"/>
                    </a:lnTo>
                    <a:lnTo>
                      <a:pt x="7" y="8"/>
                    </a:lnTo>
                    <a:lnTo>
                      <a:pt x="11" y="4"/>
                    </a:lnTo>
                    <a:lnTo>
                      <a:pt x="15" y="3"/>
                    </a:lnTo>
                    <a:lnTo>
                      <a:pt x="19" y="1"/>
                    </a:lnTo>
                    <a:lnTo>
                      <a:pt x="25" y="0"/>
                    </a:lnTo>
                    <a:lnTo>
                      <a:pt x="25" y="0"/>
                    </a:lnTo>
                    <a:lnTo>
                      <a:pt x="29" y="1"/>
                    </a:lnTo>
                    <a:lnTo>
                      <a:pt x="34" y="3"/>
                    </a:lnTo>
                    <a:lnTo>
                      <a:pt x="38" y="4"/>
                    </a:lnTo>
                    <a:lnTo>
                      <a:pt x="41" y="8"/>
                    </a:lnTo>
                    <a:lnTo>
                      <a:pt x="44" y="11"/>
                    </a:lnTo>
                    <a:lnTo>
                      <a:pt x="46" y="15"/>
                    </a:lnTo>
                    <a:lnTo>
                      <a:pt x="48" y="20"/>
                    </a:lnTo>
                    <a:lnTo>
                      <a:pt x="48" y="24"/>
                    </a:lnTo>
                    <a:lnTo>
                      <a:pt x="48" y="24"/>
                    </a:lnTo>
                    <a:lnTo>
                      <a:pt x="48" y="30"/>
                    </a:lnTo>
                    <a:lnTo>
                      <a:pt x="46" y="34"/>
                    </a:lnTo>
                    <a:lnTo>
                      <a:pt x="44" y="38"/>
                    </a:lnTo>
                    <a:lnTo>
                      <a:pt x="41" y="42"/>
                    </a:lnTo>
                    <a:lnTo>
                      <a:pt x="38" y="45"/>
                    </a:lnTo>
                    <a:lnTo>
                      <a:pt x="34" y="47"/>
                    </a:lnTo>
                    <a:lnTo>
                      <a:pt x="29" y="49"/>
                    </a:lnTo>
                    <a:lnTo>
                      <a:pt x="25" y="49"/>
                    </a:lnTo>
                    <a:lnTo>
                      <a:pt x="25" y="49"/>
                    </a:lnTo>
                    <a:lnTo>
                      <a:pt x="19" y="49"/>
                    </a:lnTo>
                    <a:lnTo>
                      <a:pt x="15" y="47"/>
                    </a:lnTo>
                    <a:lnTo>
                      <a:pt x="11" y="45"/>
                    </a:lnTo>
                    <a:lnTo>
                      <a:pt x="7" y="42"/>
                    </a:lnTo>
                    <a:lnTo>
                      <a:pt x="4" y="38"/>
                    </a:lnTo>
                    <a:lnTo>
                      <a:pt x="2" y="34"/>
                    </a:lnTo>
                    <a:lnTo>
                      <a:pt x="0" y="30"/>
                    </a:lnTo>
                    <a:lnTo>
                      <a:pt x="0" y="24"/>
                    </a:lnTo>
                    <a:lnTo>
                      <a:pt x="0" y="24"/>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69" name="Freeform 113"/>
              <p:cNvSpPr>
                <a:spLocks noChangeArrowheads="1"/>
              </p:cNvSpPr>
              <p:nvPr/>
            </p:nvSpPr>
            <p:spPr bwMode="auto">
              <a:xfrm>
                <a:off x="33337" y="431800"/>
                <a:ext cx="46038" cy="169863"/>
              </a:xfrm>
              <a:custGeom>
                <a:avLst/>
                <a:gdLst>
                  <a:gd name="T0" fmla="*/ 17 w 29"/>
                  <a:gd name="T1" fmla="*/ 5 h 107"/>
                  <a:gd name="T2" fmla="*/ 17 w 29"/>
                  <a:gd name="T3" fmla="*/ 5 h 107"/>
                  <a:gd name="T4" fmla="*/ 19 w 29"/>
                  <a:gd name="T5" fmla="*/ 12 h 107"/>
                  <a:gd name="T6" fmla="*/ 22 w 29"/>
                  <a:gd name="T7" fmla="*/ 22 h 107"/>
                  <a:gd name="T8" fmla="*/ 25 w 29"/>
                  <a:gd name="T9" fmla="*/ 33 h 107"/>
                  <a:gd name="T10" fmla="*/ 27 w 29"/>
                  <a:gd name="T11" fmla="*/ 47 h 107"/>
                  <a:gd name="T12" fmla="*/ 29 w 29"/>
                  <a:gd name="T13" fmla="*/ 65 h 107"/>
                  <a:gd name="T14" fmla="*/ 29 w 29"/>
                  <a:gd name="T15" fmla="*/ 84 h 107"/>
                  <a:gd name="T16" fmla="*/ 27 w 29"/>
                  <a:gd name="T17" fmla="*/ 107 h 107"/>
                  <a:gd name="T18" fmla="*/ 0 w 29"/>
                  <a:gd name="T19" fmla="*/ 107 h 107"/>
                  <a:gd name="T20" fmla="*/ 0 w 29"/>
                  <a:gd name="T21" fmla="*/ 0 h 107"/>
                  <a:gd name="T22" fmla="*/ 0 w 29"/>
                  <a:gd name="T23" fmla="*/ 0 h 107"/>
                  <a:gd name="T24" fmla="*/ 8 w 29"/>
                  <a:gd name="T25" fmla="*/ 4 h 107"/>
                  <a:gd name="T26" fmla="*/ 14 w 29"/>
                  <a:gd name="T27" fmla="*/ 5 h 107"/>
                  <a:gd name="T28" fmla="*/ 15 w 29"/>
                  <a:gd name="T29" fmla="*/ 5 h 107"/>
                  <a:gd name="T30" fmla="*/ 17 w 29"/>
                  <a:gd name="T31" fmla="*/ 5 h 107"/>
                  <a:gd name="T32" fmla="*/ 17 w 29"/>
                  <a:gd name="T33" fmla="*/ 5 h 10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9"/>
                  <a:gd name="T52" fmla="*/ 0 h 107"/>
                  <a:gd name="T53" fmla="*/ 29 w 29"/>
                  <a:gd name="T54" fmla="*/ 107 h 10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9" h="107">
                    <a:moveTo>
                      <a:pt x="17" y="5"/>
                    </a:moveTo>
                    <a:lnTo>
                      <a:pt x="17" y="5"/>
                    </a:lnTo>
                    <a:lnTo>
                      <a:pt x="19" y="12"/>
                    </a:lnTo>
                    <a:lnTo>
                      <a:pt x="22" y="22"/>
                    </a:lnTo>
                    <a:lnTo>
                      <a:pt x="25" y="33"/>
                    </a:lnTo>
                    <a:lnTo>
                      <a:pt x="27" y="47"/>
                    </a:lnTo>
                    <a:lnTo>
                      <a:pt x="29" y="65"/>
                    </a:lnTo>
                    <a:lnTo>
                      <a:pt x="29" y="84"/>
                    </a:lnTo>
                    <a:lnTo>
                      <a:pt x="27" y="107"/>
                    </a:lnTo>
                    <a:lnTo>
                      <a:pt x="0" y="107"/>
                    </a:lnTo>
                    <a:lnTo>
                      <a:pt x="0" y="0"/>
                    </a:lnTo>
                    <a:lnTo>
                      <a:pt x="0" y="0"/>
                    </a:lnTo>
                    <a:lnTo>
                      <a:pt x="8" y="4"/>
                    </a:lnTo>
                    <a:lnTo>
                      <a:pt x="14" y="5"/>
                    </a:lnTo>
                    <a:lnTo>
                      <a:pt x="15" y="5"/>
                    </a:lnTo>
                    <a:lnTo>
                      <a:pt x="17" y="5"/>
                    </a:lnTo>
                    <a:lnTo>
                      <a:pt x="17" y="5"/>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70" name="Freeform 114"/>
              <p:cNvSpPr>
                <a:spLocks noChangeArrowheads="1"/>
              </p:cNvSpPr>
              <p:nvPr/>
            </p:nvSpPr>
            <p:spPr bwMode="auto">
              <a:xfrm>
                <a:off x="0" y="431800"/>
                <a:ext cx="46038" cy="169863"/>
              </a:xfrm>
              <a:custGeom>
                <a:avLst/>
                <a:gdLst>
                  <a:gd name="T0" fmla="*/ 13 w 29"/>
                  <a:gd name="T1" fmla="*/ 5 h 107"/>
                  <a:gd name="T2" fmla="*/ 13 w 29"/>
                  <a:gd name="T3" fmla="*/ 5 h 107"/>
                  <a:gd name="T4" fmla="*/ 10 w 29"/>
                  <a:gd name="T5" fmla="*/ 12 h 107"/>
                  <a:gd name="T6" fmla="*/ 4 w 29"/>
                  <a:gd name="T7" fmla="*/ 33 h 107"/>
                  <a:gd name="T8" fmla="*/ 2 w 29"/>
                  <a:gd name="T9" fmla="*/ 47 h 107"/>
                  <a:gd name="T10" fmla="*/ 0 w 29"/>
                  <a:gd name="T11" fmla="*/ 65 h 107"/>
                  <a:gd name="T12" fmla="*/ 0 w 29"/>
                  <a:gd name="T13" fmla="*/ 84 h 107"/>
                  <a:gd name="T14" fmla="*/ 1 w 29"/>
                  <a:gd name="T15" fmla="*/ 107 h 107"/>
                  <a:gd name="T16" fmla="*/ 29 w 29"/>
                  <a:gd name="T17" fmla="*/ 107 h 107"/>
                  <a:gd name="T18" fmla="*/ 29 w 29"/>
                  <a:gd name="T19" fmla="*/ 0 h 107"/>
                  <a:gd name="T20" fmla="*/ 29 w 29"/>
                  <a:gd name="T21" fmla="*/ 0 h 107"/>
                  <a:gd name="T22" fmla="*/ 21 w 29"/>
                  <a:gd name="T23" fmla="*/ 4 h 107"/>
                  <a:gd name="T24" fmla="*/ 16 w 29"/>
                  <a:gd name="T25" fmla="*/ 5 h 107"/>
                  <a:gd name="T26" fmla="*/ 13 w 29"/>
                  <a:gd name="T27" fmla="*/ 5 h 107"/>
                  <a:gd name="T28" fmla="*/ 13 w 29"/>
                  <a:gd name="T29" fmla="*/ 5 h 107"/>
                  <a:gd name="T30" fmla="*/ 13 w 29"/>
                  <a:gd name="T31" fmla="*/ 5 h 10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9"/>
                  <a:gd name="T49" fmla="*/ 0 h 107"/>
                  <a:gd name="T50" fmla="*/ 29 w 29"/>
                  <a:gd name="T51" fmla="*/ 107 h 10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9" h="107">
                    <a:moveTo>
                      <a:pt x="13" y="5"/>
                    </a:moveTo>
                    <a:lnTo>
                      <a:pt x="13" y="5"/>
                    </a:lnTo>
                    <a:lnTo>
                      <a:pt x="10" y="12"/>
                    </a:lnTo>
                    <a:lnTo>
                      <a:pt x="4" y="33"/>
                    </a:lnTo>
                    <a:lnTo>
                      <a:pt x="2" y="47"/>
                    </a:lnTo>
                    <a:lnTo>
                      <a:pt x="0" y="65"/>
                    </a:lnTo>
                    <a:lnTo>
                      <a:pt x="0" y="84"/>
                    </a:lnTo>
                    <a:lnTo>
                      <a:pt x="1" y="107"/>
                    </a:lnTo>
                    <a:lnTo>
                      <a:pt x="29" y="107"/>
                    </a:lnTo>
                    <a:lnTo>
                      <a:pt x="29" y="0"/>
                    </a:lnTo>
                    <a:lnTo>
                      <a:pt x="29" y="0"/>
                    </a:lnTo>
                    <a:lnTo>
                      <a:pt x="21" y="4"/>
                    </a:lnTo>
                    <a:lnTo>
                      <a:pt x="16" y="5"/>
                    </a:lnTo>
                    <a:lnTo>
                      <a:pt x="13" y="5"/>
                    </a:lnTo>
                    <a:lnTo>
                      <a:pt x="13" y="5"/>
                    </a:lnTo>
                    <a:lnTo>
                      <a:pt x="13" y="5"/>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71" name="Freeform 115"/>
              <p:cNvSpPr>
                <a:spLocks noChangeArrowheads="1"/>
              </p:cNvSpPr>
              <p:nvPr/>
            </p:nvSpPr>
            <p:spPr bwMode="auto">
              <a:xfrm>
                <a:off x="192087" y="277813"/>
                <a:ext cx="449263" cy="334963"/>
              </a:xfrm>
              <a:custGeom>
                <a:avLst/>
                <a:gdLst>
                  <a:gd name="T0" fmla="*/ 0 w 283"/>
                  <a:gd name="T1" fmla="*/ 0 h 211"/>
                  <a:gd name="T2" fmla="*/ 0 w 283"/>
                  <a:gd name="T3" fmla="*/ 0 h 211"/>
                  <a:gd name="T4" fmla="*/ 63 w 283"/>
                  <a:gd name="T5" fmla="*/ 29 h 211"/>
                  <a:gd name="T6" fmla="*/ 143 w 283"/>
                  <a:gd name="T7" fmla="*/ 67 h 211"/>
                  <a:gd name="T8" fmla="*/ 143 w 283"/>
                  <a:gd name="T9" fmla="*/ 67 h 211"/>
                  <a:gd name="T10" fmla="*/ 221 w 283"/>
                  <a:gd name="T11" fmla="*/ 29 h 211"/>
                  <a:gd name="T12" fmla="*/ 283 w 283"/>
                  <a:gd name="T13" fmla="*/ 0 h 211"/>
                  <a:gd name="T14" fmla="*/ 283 w 283"/>
                  <a:gd name="T15" fmla="*/ 163 h 211"/>
                  <a:gd name="T16" fmla="*/ 283 w 283"/>
                  <a:gd name="T17" fmla="*/ 163 h 211"/>
                  <a:gd name="T18" fmla="*/ 277 w 283"/>
                  <a:gd name="T19" fmla="*/ 170 h 211"/>
                  <a:gd name="T20" fmla="*/ 267 w 283"/>
                  <a:gd name="T21" fmla="*/ 177 h 211"/>
                  <a:gd name="T22" fmla="*/ 259 w 283"/>
                  <a:gd name="T23" fmla="*/ 182 h 211"/>
                  <a:gd name="T24" fmla="*/ 250 w 283"/>
                  <a:gd name="T25" fmla="*/ 188 h 211"/>
                  <a:gd name="T26" fmla="*/ 229 w 283"/>
                  <a:gd name="T27" fmla="*/ 196 h 211"/>
                  <a:gd name="T28" fmla="*/ 209 w 283"/>
                  <a:gd name="T29" fmla="*/ 201 h 211"/>
                  <a:gd name="T30" fmla="*/ 190 w 283"/>
                  <a:gd name="T31" fmla="*/ 205 h 211"/>
                  <a:gd name="T32" fmla="*/ 172 w 283"/>
                  <a:gd name="T33" fmla="*/ 208 h 211"/>
                  <a:gd name="T34" fmla="*/ 147 w 283"/>
                  <a:gd name="T35" fmla="*/ 211 h 211"/>
                  <a:gd name="T36" fmla="*/ 147 w 283"/>
                  <a:gd name="T37" fmla="*/ 211 h 211"/>
                  <a:gd name="T38" fmla="*/ 147 w 283"/>
                  <a:gd name="T39" fmla="*/ 211 h 211"/>
                  <a:gd name="T40" fmla="*/ 143 w 283"/>
                  <a:gd name="T41" fmla="*/ 211 h 211"/>
                  <a:gd name="T42" fmla="*/ 143 w 283"/>
                  <a:gd name="T43" fmla="*/ 211 h 211"/>
                  <a:gd name="T44" fmla="*/ 139 w 283"/>
                  <a:gd name="T45" fmla="*/ 211 h 211"/>
                  <a:gd name="T46" fmla="*/ 139 w 283"/>
                  <a:gd name="T47" fmla="*/ 211 h 211"/>
                  <a:gd name="T48" fmla="*/ 139 w 283"/>
                  <a:gd name="T49" fmla="*/ 211 h 211"/>
                  <a:gd name="T50" fmla="*/ 113 w 283"/>
                  <a:gd name="T51" fmla="*/ 208 h 211"/>
                  <a:gd name="T52" fmla="*/ 94 w 283"/>
                  <a:gd name="T53" fmla="*/ 205 h 211"/>
                  <a:gd name="T54" fmla="*/ 75 w 283"/>
                  <a:gd name="T55" fmla="*/ 201 h 211"/>
                  <a:gd name="T56" fmla="*/ 55 w 283"/>
                  <a:gd name="T57" fmla="*/ 196 h 211"/>
                  <a:gd name="T58" fmla="*/ 36 w 283"/>
                  <a:gd name="T59" fmla="*/ 188 h 211"/>
                  <a:gd name="T60" fmla="*/ 26 w 283"/>
                  <a:gd name="T61" fmla="*/ 182 h 211"/>
                  <a:gd name="T62" fmla="*/ 17 w 283"/>
                  <a:gd name="T63" fmla="*/ 177 h 211"/>
                  <a:gd name="T64" fmla="*/ 9 w 283"/>
                  <a:gd name="T65" fmla="*/ 170 h 211"/>
                  <a:gd name="T66" fmla="*/ 0 w 283"/>
                  <a:gd name="T67" fmla="*/ 163 h 211"/>
                  <a:gd name="T68" fmla="*/ 0 w 283"/>
                  <a:gd name="T69" fmla="*/ 0 h 21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83"/>
                  <a:gd name="T106" fmla="*/ 0 h 211"/>
                  <a:gd name="T107" fmla="*/ 283 w 283"/>
                  <a:gd name="T108" fmla="*/ 211 h 21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83" h="211">
                    <a:moveTo>
                      <a:pt x="0" y="0"/>
                    </a:moveTo>
                    <a:lnTo>
                      <a:pt x="0" y="0"/>
                    </a:lnTo>
                    <a:lnTo>
                      <a:pt x="63" y="29"/>
                    </a:lnTo>
                    <a:lnTo>
                      <a:pt x="143" y="67"/>
                    </a:lnTo>
                    <a:lnTo>
                      <a:pt x="143" y="67"/>
                    </a:lnTo>
                    <a:lnTo>
                      <a:pt x="221" y="29"/>
                    </a:lnTo>
                    <a:lnTo>
                      <a:pt x="283" y="0"/>
                    </a:lnTo>
                    <a:lnTo>
                      <a:pt x="283" y="163"/>
                    </a:lnTo>
                    <a:lnTo>
                      <a:pt x="283" y="163"/>
                    </a:lnTo>
                    <a:lnTo>
                      <a:pt x="277" y="170"/>
                    </a:lnTo>
                    <a:lnTo>
                      <a:pt x="267" y="177"/>
                    </a:lnTo>
                    <a:lnTo>
                      <a:pt x="259" y="182"/>
                    </a:lnTo>
                    <a:lnTo>
                      <a:pt x="250" y="188"/>
                    </a:lnTo>
                    <a:lnTo>
                      <a:pt x="229" y="196"/>
                    </a:lnTo>
                    <a:lnTo>
                      <a:pt x="209" y="201"/>
                    </a:lnTo>
                    <a:lnTo>
                      <a:pt x="190" y="205"/>
                    </a:lnTo>
                    <a:lnTo>
                      <a:pt x="172" y="208"/>
                    </a:lnTo>
                    <a:lnTo>
                      <a:pt x="147" y="211"/>
                    </a:lnTo>
                    <a:lnTo>
                      <a:pt x="147" y="211"/>
                    </a:lnTo>
                    <a:lnTo>
                      <a:pt x="147" y="211"/>
                    </a:lnTo>
                    <a:lnTo>
                      <a:pt x="143" y="211"/>
                    </a:lnTo>
                    <a:lnTo>
                      <a:pt x="143" y="211"/>
                    </a:lnTo>
                    <a:lnTo>
                      <a:pt x="139" y="211"/>
                    </a:lnTo>
                    <a:lnTo>
                      <a:pt x="139" y="211"/>
                    </a:lnTo>
                    <a:lnTo>
                      <a:pt x="139" y="211"/>
                    </a:lnTo>
                    <a:lnTo>
                      <a:pt x="113" y="208"/>
                    </a:lnTo>
                    <a:lnTo>
                      <a:pt x="94" y="205"/>
                    </a:lnTo>
                    <a:lnTo>
                      <a:pt x="75" y="201"/>
                    </a:lnTo>
                    <a:lnTo>
                      <a:pt x="55" y="196"/>
                    </a:lnTo>
                    <a:lnTo>
                      <a:pt x="36" y="188"/>
                    </a:lnTo>
                    <a:lnTo>
                      <a:pt x="26" y="182"/>
                    </a:lnTo>
                    <a:lnTo>
                      <a:pt x="17" y="177"/>
                    </a:lnTo>
                    <a:lnTo>
                      <a:pt x="9" y="170"/>
                    </a:lnTo>
                    <a:lnTo>
                      <a:pt x="0" y="163"/>
                    </a:lnTo>
                    <a:lnTo>
                      <a:pt x="0"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grpSp>
        <p:sp>
          <p:nvSpPr>
            <p:cNvPr id="17506" name="Freeform 116"/>
            <p:cNvSpPr>
              <a:spLocks noEditPoints="1"/>
            </p:cNvSpPr>
            <p:nvPr/>
          </p:nvSpPr>
          <p:spPr>
            <a:xfrm>
              <a:off x="5232594" y="1281515"/>
              <a:ext cx="258052" cy="329505"/>
            </a:xfrm>
            <a:custGeom>
              <a:avLst/>
              <a:gdLst>
                <a:gd name="txL" fmla="*/ 0 w 247"/>
                <a:gd name="txT" fmla="*/ 0 h 310"/>
                <a:gd name="txR" fmla="*/ 247 w 247"/>
                <a:gd name="txB" fmla="*/ 310 h 310"/>
              </a:gdLst>
              <a:ahLst/>
              <a:cxnLst>
                <a:cxn ang="0">
                  <a:pos x="85669" y="159438"/>
                </a:cxn>
                <a:cxn ang="0">
                  <a:pos x="90893" y="140305"/>
                </a:cxn>
                <a:cxn ang="0">
                  <a:pos x="90893" y="62712"/>
                </a:cxn>
                <a:cxn ang="0">
                  <a:pos x="82535" y="53146"/>
                </a:cxn>
                <a:cxn ang="0">
                  <a:pos x="83580" y="18070"/>
                </a:cxn>
                <a:cxn ang="0">
                  <a:pos x="83580" y="13818"/>
                </a:cxn>
                <a:cxn ang="0">
                  <a:pos x="96117" y="5315"/>
                </a:cxn>
                <a:cxn ang="0">
                  <a:pos x="130593" y="0"/>
                </a:cxn>
                <a:cxn ang="0">
                  <a:pos x="169249" y="6378"/>
                </a:cxn>
                <a:cxn ang="0">
                  <a:pos x="175517" y="17007"/>
                </a:cxn>
                <a:cxn ang="0">
                  <a:pos x="177607" y="18070"/>
                </a:cxn>
                <a:cxn ang="0">
                  <a:pos x="175517" y="53146"/>
                </a:cxn>
                <a:cxn ang="0">
                  <a:pos x="169249" y="61649"/>
                </a:cxn>
                <a:cxn ang="0">
                  <a:pos x="162980" y="140305"/>
                </a:cxn>
                <a:cxn ang="0">
                  <a:pos x="164025" y="148809"/>
                </a:cxn>
                <a:cxn ang="0">
                  <a:pos x="173428" y="159438"/>
                </a:cxn>
                <a:cxn ang="0">
                  <a:pos x="198502" y="181759"/>
                </a:cxn>
                <a:cxn ang="0">
                  <a:pos x="241336" y="235968"/>
                </a:cxn>
                <a:cxn ang="0">
                  <a:pos x="257007" y="268919"/>
                </a:cxn>
                <a:cxn ang="0">
                  <a:pos x="253873" y="295492"/>
                </a:cxn>
                <a:cxn ang="0">
                  <a:pos x="246560" y="302932"/>
                </a:cxn>
                <a:cxn ang="0">
                  <a:pos x="195367" y="323127"/>
                </a:cxn>
                <a:cxn ang="0">
                  <a:pos x="147309" y="329505"/>
                </a:cxn>
                <a:cxn ang="0">
                  <a:pos x="118056" y="329505"/>
                </a:cxn>
                <a:cxn ang="0">
                  <a:pos x="53282" y="322065"/>
                </a:cxn>
                <a:cxn ang="0">
                  <a:pos x="65819" y="302932"/>
                </a:cxn>
                <a:cxn ang="0">
                  <a:pos x="86714" y="305058"/>
                </a:cxn>
                <a:cxn ang="0">
                  <a:pos x="63729" y="297617"/>
                </a:cxn>
                <a:cxn ang="0">
                  <a:pos x="53282" y="224276"/>
                </a:cxn>
                <a:cxn ang="0">
                  <a:pos x="79401" y="191325"/>
                </a:cxn>
                <a:cxn ang="0">
                  <a:pos x="53282" y="215773"/>
                </a:cxn>
                <a:cxn ang="0">
                  <a:pos x="71043" y="169004"/>
                </a:cxn>
                <a:cxn ang="0">
                  <a:pos x="53282" y="322065"/>
                </a:cxn>
                <a:cxn ang="0">
                  <a:pos x="31342" y="314624"/>
                </a:cxn>
                <a:cxn ang="0">
                  <a:pos x="11492" y="302932"/>
                </a:cxn>
                <a:cxn ang="0">
                  <a:pos x="2089" y="286988"/>
                </a:cxn>
                <a:cxn ang="0">
                  <a:pos x="3134" y="266793"/>
                </a:cxn>
                <a:cxn ang="0">
                  <a:pos x="28208" y="217898"/>
                </a:cxn>
                <a:cxn ang="0">
                  <a:pos x="53282" y="215773"/>
                </a:cxn>
                <a:cxn ang="0">
                  <a:pos x="28208" y="242346"/>
                </a:cxn>
                <a:cxn ang="0">
                  <a:pos x="18805" y="264667"/>
                </a:cxn>
                <a:cxn ang="0">
                  <a:pos x="18805" y="277422"/>
                </a:cxn>
                <a:cxn ang="0">
                  <a:pos x="28208" y="290177"/>
                </a:cxn>
                <a:cxn ang="0">
                  <a:pos x="53282" y="322065"/>
                </a:cxn>
                <a:cxn ang="0">
                  <a:pos x="53282" y="224276"/>
                </a:cxn>
                <a:cxn ang="0">
                  <a:pos x="35521" y="258289"/>
                </a:cxn>
                <a:cxn ang="0">
                  <a:pos x="37611" y="275296"/>
                </a:cxn>
                <a:cxn ang="0">
                  <a:pos x="53282" y="291240"/>
                </a:cxn>
              </a:cxnLst>
              <a:rect l="txL" t="txT" r="txR" b="txB"/>
              <a:pathLst>
                <a:path w="247" h="310">
                  <a:moveTo>
                    <a:pt x="80" y="150"/>
                  </a:moveTo>
                  <a:lnTo>
                    <a:pt x="80" y="150"/>
                  </a:lnTo>
                  <a:lnTo>
                    <a:pt x="82" y="150"/>
                  </a:lnTo>
                  <a:lnTo>
                    <a:pt x="84" y="146"/>
                  </a:lnTo>
                  <a:lnTo>
                    <a:pt x="86" y="140"/>
                  </a:lnTo>
                  <a:lnTo>
                    <a:pt x="87" y="132"/>
                  </a:lnTo>
                  <a:lnTo>
                    <a:pt x="87" y="132"/>
                  </a:lnTo>
                  <a:lnTo>
                    <a:pt x="87" y="59"/>
                  </a:lnTo>
                  <a:lnTo>
                    <a:pt x="87" y="59"/>
                  </a:lnTo>
                  <a:lnTo>
                    <a:pt x="82" y="55"/>
                  </a:lnTo>
                  <a:lnTo>
                    <a:pt x="80" y="50"/>
                  </a:lnTo>
                  <a:lnTo>
                    <a:pt x="79" y="50"/>
                  </a:lnTo>
                  <a:lnTo>
                    <a:pt x="79" y="17"/>
                  </a:lnTo>
                  <a:lnTo>
                    <a:pt x="80" y="17"/>
                  </a:lnTo>
                  <a:lnTo>
                    <a:pt x="80" y="17"/>
                  </a:lnTo>
                  <a:lnTo>
                    <a:pt x="80" y="16"/>
                  </a:lnTo>
                  <a:lnTo>
                    <a:pt x="80" y="16"/>
                  </a:lnTo>
                  <a:lnTo>
                    <a:pt x="80" y="13"/>
                  </a:lnTo>
                  <a:lnTo>
                    <a:pt x="83" y="10"/>
                  </a:lnTo>
                  <a:lnTo>
                    <a:pt x="87" y="6"/>
                  </a:lnTo>
                  <a:lnTo>
                    <a:pt x="92" y="5"/>
                  </a:lnTo>
                  <a:lnTo>
                    <a:pt x="107" y="1"/>
                  </a:lnTo>
                  <a:lnTo>
                    <a:pt x="125" y="0"/>
                  </a:lnTo>
                  <a:lnTo>
                    <a:pt x="125" y="0"/>
                  </a:lnTo>
                  <a:lnTo>
                    <a:pt x="141" y="1"/>
                  </a:lnTo>
                  <a:lnTo>
                    <a:pt x="156" y="5"/>
                  </a:lnTo>
                  <a:lnTo>
                    <a:pt x="162" y="6"/>
                  </a:lnTo>
                  <a:lnTo>
                    <a:pt x="166" y="10"/>
                  </a:lnTo>
                  <a:lnTo>
                    <a:pt x="168" y="13"/>
                  </a:lnTo>
                  <a:lnTo>
                    <a:pt x="168" y="16"/>
                  </a:lnTo>
                  <a:lnTo>
                    <a:pt x="168" y="16"/>
                  </a:lnTo>
                  <a:lnTo>
                    <a:pt x="168" y="17"/>
                  </a:lnTo>
                  <a:lnTo>
                    <a:pt x="170" y="17"/>
                  </a:lnTo>
                  <a:lnTo>
                    <a:pt x="170" y="50"/>
                  </a:lnTo>
                  <a:lnTo>
                    <a:pt x="168" y="50"/>
                  </a:lnTo>
                  <a:lnTo>
                    <a:pt x="168" y="50"/>
                  </a:lnTo>
                  <a:lnTo>
                    <a:pt x="168" y="52"/>
                  </a:lnTo>
                  <a:lnTo>
                    <a:pt x="166" y="55"/>
                  </a:lnTo>
                  <a:lnTo>
                    <a:pt x="162" y="58"/>
                  </a:lnTo>
                  <a:lnTo>
                    <a:pt x="156" y="59"/>
                  </a:lnTo>
                  <a:lnTo>
                    <a:pt x="156" y="59"/>
                  </a:lnTo>
                  <a:lnTo>
                    <a:pt x="156" y="132"/>
                  </a:lnTo>
                  <a:lnTo>
                    <a:pt x="156" y="132"/>
                  </a:lnTo>
                  <a:lnTo>
                    <a:pt x="156" y="136"/>
                  </a:lnTo>
                  <a:lnTo>
                    <a:pt x="157" y="140"/>
                  </a:lnTo>
                  <a:lnTo>
                    <a:pt x="160" y="146"/>
                  </a:lnTo>
                  <a:lnTo>
                    <a:pt x="164" y="150"/>
                  </a:lnTo>
                  <a:lnTo>
                    <a:pt x="166" y="150"/>
                  </a:lnTo>
                  <a:lnTo>
                    <a:pt x="166" y="150"/>
                  </a:lnTo>
                  <a:lnTo>
                    <a:pt x="175" y="158"/>
                  </a:lnTo>
                  <a:lnTo>
                    <a:pt x="190" y="171"/>
                  </a:lnTo>
                  <a:lnTo>
                    <a:pt x="206" y="189"/>
                  </a:lnTo>
                  <a:lnTo>
                    <a:pt x="222" y="211"/>
                  </a:lnTo>
                  <a:lnTo>
                    <a:pt x="231" y="222"/>
                  </a:lnTo>
                  <a:lnTo>
                    <a:pt x="236" y="232"/>
                  </a:lnTo>
                  <a:lnTo>
                    <a:pt x="241" y="243"/>
                  </a:lnTo>
                  <a:lnTo>
                    <a:pt x="246" y="253"/>
                  </a:lnTo>
                  <a:lnTo>
                    <a:pt x="247" y="262"/>
                  </a:lnTo>
                  <a:lnTo>
                    <a:pt x="246" y="272"/>
                  </a:lnTo>
                  <a:lnTo>
                    <a:pt x="243" y="278"/>
                  </a:lnTo>
                  <a:lnTo>
                    <a:pt x="240" y="282"/>
                  </a:lnTo>
                  <a:lnTo>
                    <a:pt x="236" y="285"/>
                  </a:lnTo>
                  <a:lnTo>
                    <a:pt x="236" y="285"/>
                  </a:lnTo>
                  <a:lnTo>
                    <a:pt x="221" y="293"/>
                  </a:lnTo>
                  <a:lnTo>
                    <a:pt x="205" y="300"/>
                  </a:lnTo>
                  <a:lnTo>
                    <a:pt x="187" y="304"/>
                  </a:lnTo>
                  <a:lnTo>
                    <a:pt x="171" y="307"/>
                  </a:lnTo>
                  <a:lnTo>
                    <a:pt x="155" y="310"/>
                  </a:lnTo>
                  <a:lnTo>
                    <a:pt x="141" y="310"/>
                  </a:lnTo>
                  <a:lnTo>
                    <a:pt x="124" y="310"/>
                  </a:lnTo>
                  <a:lnTo>
                    <a:pt x="124" y="310"/>
                  </a:lnTo>
                  <a:lnTo>
                    <a:pt x="113" y="310"/>
                  </a:lnTo>
                  <a:lnTo>
                    <a:pt x="95" y="310"/>
                  </a:lnTo>
                  <a:lnTo>
                    <a:pt x="74" y="307"/>
                  </a:lnTo>
                  <a:lnTo>
                    <a:pt x="51" y="303"/>
                  </a:lnTo>
                  <a:lnTo>
                    <a:pt x="51" y="282"/>
                  </a:lnTo>
                  <a:lnTo>
                    <a:pt x="51" y="282"/>
                  </a:lnTo>
                  <a:lnTo>
                    <a:pt x="63" y="285"/>
                  </a:lnTo>
                  <a:lnTo>
                    <a:pt x="72" y="287"/>
                  </a:lnTo>
                  <a:lnTo>
                    <a:pt x="83" y="287"/>
                  </a:lnTo>
                  <a:lnTo>
                    <a:pt x="83" y="287"/>
                  </a:lnTo>
                  <a:lnTo>
                    <a:pt x="83" y="287"/>
                  </a:lnTo>
                  <a:lnTo>
                    <a:pt x="72" y="284"/>
                  </a:lnTo>
                  <a:lnTo>
                    <a:pt x="61" y="280"/>
                  </a:lnTo>
                  <a:lnTo>
                    <a:pt x="51" y="274"/>
                  </a:lnTo>
                  <a:lnTo>
                    <a:pt x="51" y="211"/>
                  </a:lnTo>
                  <a:lnTo>
                    <a:pt x="51" y="211"/>
                  </a:lnTo>
                  <a:lnTo>
                    <a:pt x="60" y="199"/>
                  </a:lnTo>
                  <a:lnTo>
                    <a:pt x="68" y="189"/>
                  </a:lnTo>
                  <a:lnTo>
                    <a:pt x="76" y="180"/>
                  </a:lnTo>
                  <a:lnTo>
                    <a:pt x="76" y="180"/>
                  </a:lnTo>
                  <a:lnTo>
                    <a:pt x="68" y="186"/>
                  </a:lnTo>
                  <a:lnTo>
                    <a:pt x="51" y="203"/>
                  </a:lnTo>
                  <a:lnTo>
                    <a:pt x="51" y="178"/>
                  </a:lnTo>
                  <a:lnTo>
                    <a:pt x="51" y="178"/>
                  </a:lnTo>
                  <a:lnTo>
                    <a:pt x="68" y="159"/>
                  </a:lnTo>
                  <a:lnTo>
                    <a:pt x="80" y="150"/>
                  </a:lnTo>
                  <a:lnTo>
                    <a:pt x="80" y="150"/>
                  </a:lnTo>
                  <a:close/>
                  <a:moveTo>
                    <a:pt x="51" y="303"/>
                  </a:moveTo>
                  <a:lnTo>
                    <a:pt x="51" y="303"/>
                  </a:lnTo>
                  <a:lnTo>
                    <a:pt x="40" y="299"/>
                  </a:lnTo>
                  <a:lnTo>
                    <a:pt x="30" y="296"/>
                  </a:lnTo>
                  <a:lnTo>
                    <a:pt x="21" y="291"/>
                  </a:lnTo>
                  <a:lnTo>
                    <a:pt x="11" y="285"/>
                  </a:lnTo>
                  <a:lnTo>
                    <a:pt x="11" y="285"/>
                  </a:lnTo>
                  <a:lnTo>
                    <a:pt x="6" y="281"/>
                  </a:lnTo>
                  <a:lnTo>
                    <a:pt x="3" y="276"/>
                  </a:lnTo>
                  <a:lnTo>
                    <a:pt x="2" y="270"/>
                  </a:lnTo>
                  <a:lnTo>
                    <a:pt x="0" y="265"/>
                  </a:lnTo>
                  <a:lnTo>
                    <a:pt x="0" y="258"/>
                  </a:lnTo>
                  <a:lnTo>
                    <a:pt x="3" y="251"/>
                  </a:lnTo>
                  <a:lnTo>
                    <a:pt x="9" y="236"/>
                  </a:lnTo>
                  <a:lnTo>
                    <a:pt x="17" y="222"/>
                  </a:lnTo>
                  <a:lnTo>
                    <a:pt x="27" y="205"/>
                  </a:lnTo>
                  <a:lnTo>
                    <a:pt x="38" y="192"/>
                  </a:lnTo>
                  <a:lnTo>
                    <a:pt x="51" y="178"/>
                  </a:lnTo>
                  <a:lnTo>
                    <a:pt x="51" y="203"/>
                  </a:lnTo>
                  <a:lnTo>
                    <a:pt x="51" y="203"/>
                  </a:lnTo>
                  <a:lnTo>
                    <a:pt x="38" y="215"/>
                  </a:lnTo>
                  <a:lnTo>
                    <a:pt x="27" y="228"/>
                  </a:lnTo>
                  <a:lnTo>
                    <a:pt x="23" y="235"/>
                  </a:lnTo>
                  <a:lnTo>
                    <a:pt x="21" y="242"/>
                  </a:lnTo>
                  <a:lnTo>
                    <a:pt x="18" y="249"/>
                  </a:lnTo>
                  <a:lnTo>
                    <a:pt x="18" y="255"/>
                  </a:lnTo>
                  <a:lnTo>
                    <a:pt x="18" y="255"/>
                  </a:lnTo>
                  <a:lnTo>
                    <a:pt x="18" y="261"/>
                  </a:lnTo>
                  <a:lnTo>
                    <a:pt x="21" y="266"/>
                  </a:lnTo>
                  <a:lnTo>
                    <a:pt x="23" y="270"/>
                  </a:lnTo>
                  <a:lnTo>
                    <a:pt x="27" y="273"/>
                  </a:lnTo>
                  <a:lnTo>
                    <a:pt x="38" y="278"/>
                  </a:lnTo>
                  <a:lnTo>
                    <a:pt x="51" y="282"/>
                  </a:lnTo>
                  <a:lnTo>
                    <a:pt x="51" y="303"/>
                  </a:lnTo>
                  <a:lnTo>
                    <a:pt x="51" y="303"/>
                  </a:lnTo>
                  <a:close/>
                  <a:moveTo>
                    <a:pt x="51" y="211"/>
                  </a:moveTo>
                  <a:lnTo>
                    <a:pt x="51" y="211"/>
                  </a:lnTo>
                  <a:lnTo>
                    <a:pt x="44" y="222"/>
                  </a:lnTo>
                  <a:lnTo>
                    <a:pt x="38" y="232"/>
                  </a:lnTo>
                  <a:lnTo>
                    <a:pt x="34" y="243"/>
                  </a:lnTo>
                  <a:lnTo>
                    <a:pt x="33" y="253"/>
                  </a:lnTo>
                  <a:lnTo>
                    <a:pt x="33" y="253"/>
                  </a:lnTo>
                  <a:lnTo>
                    <a:pt x="36" y="259"/>
                  </a:lnTo>
                  <a:lnTo>
                    <a:pt x="38" y="265"/>
                  </a:lnTo>
                  <a:lnTo>
                    <a:pt x="44" y="270"/>
                  </a:lnTo>
                  <a:lnTo>
                    <a:pt x="51" y="274"/>
                  </a:lnTo>
                  <a:lnTo>
                    <a:pt x="51" y="211"/>
                  </a:lnTo>
                  <a:close/>
                </a:path>
              </a:pathLst>
            </a:custGeom>
            <a:grpFill/>
            <a:ln w="9525">
              <a:noFill/>
            </a:ln>
          </p:spPr>
          <p:txBody>
            <a:bodyPr/>
            <a:lstStyle/>
            <a:p>
              <a:endParaRPr lang="zh-CN" altLang="en-US" sz="2400"/>
            </a:p>
          </p:txBody>
        </p:sp>
        <p:grpSp>
          <p:nvGrpSpPr>
            <p:cNvPr id="74" name="组合 204"/>
            <p:cNvGrpSpPr/>
            <p:nvPr/>
          </p:nvGrpSpPr>
          <p:grpSpPr bwMode="auto">
            <a:xfrm>
              <a:off x="3378365" y="1169908"/>
              <a:ext cx="266377" cy="409225"/>
              <a:chOff x="0" y="0"/>
              <a:chExt cx="404813" cy="611188"/>
            </a:xfrm>
            <a:grpFill/>
          </p:grpSpPr>
          <p:sp>
            <p:nvSpPr>
              <p:cNvPr id="162" name="Freeform 117"/>
              <p:cNvSpPr>
                <a:spLocks noChangeArrowheads="1"/>
              </p:cNvSpPr>
              <p:nvPr/>
            </p:nvSpPr>
            <p:spPr bwMode="auto">
              <a:xfrm>
                <a:off x="123825" y="49212"/>
                <a:ext cx="139700" cy="139700"/>
              </a:xfrm>
              <a:custGeom>
                <a:avLst/>
                <a:gdLst>
                  <a:gd name="T0" fmla="*/ 88 w 88"/>
                  <a:gd name="T1" fmla="*/ 44 h 88"/>
                  <a:gd name="T2" fmla="*/ 88 w 88"/>
                  <a:gd name="T3" fmla="*/ 44 h 88"/>
                  <a:gd name="T4" fmla="*/ 86 w 88"/>
                  <a:gd name="T5" fmla="*/ 36 h 88"/>
                  <a:gd name="T6" fmla="*/ 83 w 88"/>
                  <a:gd name="T7" fmla="*/ 27 h 88"/>
                  <a:gd name="T8" fmla="*/ 79 w 88"/>
                  <a:gd name="T9" fmla="*/ 19 h 88"/>
                  <a:gd name="T10" fmla="*/ 74 w 88"/>
                  <a:gd name="T11" fmla="*/ 13 h 88"/>
                  <a:gd name="T12" fmla="*/ 67 w 88"/>
                  <a:gd name="T13" fmla="*/ 7 h 88"/>
                  <a:gd name="T14" fmla="*/ 60 w 88"/>
                  <a:gd name="T15" fmla="*/ 3 h 88"/>
                  <a:gd name="T16" fmla="*/ 52 w 88"/>
                  <a:gd name="T17" fmla="*/ 0 h 88"/>
                  <a:gd name="T18" fmla="*/ 43 w 88"/>
                  <a:gd name="T19" fmla="*/ 0 h 88"/>
                  <a:gd name="T20" fmla="*/ 43 w 88"/>
                  <a:gd name="T21" fmla="*/ 0 h 88"/>
                  <a:gd name="T22" fmla="*/ 35 w 88"/>
                  <a:gd name="T23" fmla="*/ 0 h 88"/>
                  <a:gd name="T24" fmla="*/ 27 w 88"/>
                  <a:gd name="T25" fmla="*/ 3 h 88"/>
                  <a:gd name="T26" fmla="*/ 18 w 88"/>
                  <a:gd name="T27" fmla="*/ 7 h 88"/>
                  <a:gd name="T28" fmla="*/ 12 w 88"/>
                  <a:gd name="T29" fmla="*/ 13 h 88"/>
                  <a:gd name="T30" fmla="*/ 6 w 88"/>
                  <a:gd name="T31" fmla="*/ 19 h 88"/>
                  <a:gd name="T32" fmla="*/ 2 w 88"/>
                  <a:gd name="T33" fmla="*/ 27 h 88"/>
                  <a:gd name="T34" fmla="*/ 0 w 88"/>
                  <a:gd name="T35" fmla="*/ 36 h 88"/>
                  <a:gd name="T36" fmla="*/ 0 w 88"/>
                  <a:gd name="T37" fmla="*/ 44 h 88"/>
                  <a:gd name="T38" fmla="*/ 0 w 88"/>
                  <a:gd name="T39" fmla="*/ 44 h 88"/>
                  <a:gd name="T40" fmla="*/ 0 w 88"/>
                  <a:gd name="T41" fmla="*/ 53 h 88"/>
                  <a:gd name="T42" fmla="*/ 2 w 88"/>
                  <a:gd name="T43" fmla="*/ 61 h 88"/>
                  <a:gd name="T44" fmla="*/ 6 w 88"/>
                  <a:gd name="T45" fmla="*/ 68 h 88"/>
                  <a:gd name="T46" fmla="*/ 12 w 88"/>
                  <a:gd name="T47" fmla="*/ 75 h 88"/>
                  <a:gd name="T48" fmla="*/ 18 w 88"/>
                  <a:gd name="T49" fmla="*/ 80 h 88"/>
                  <a:gd name="T50" fmla="*/ 27 w 88"/>
                  <a:gd name="T51" fmla="*/ 84 h 88"/>
                  <a:gd name="T52" fmla="*/ 35 w 88"/>
                  <a:gd name="T53" fmla="*/ 87 h 88"/>
                  <a:gd name="T54" fmla="*/ 43 w 88"/>
                  <a:gd name="T55" fmla="*/ 88 h 88"/>
                  <a:gd name="T56" fmla="*/ 43 w 88"/>
                  <a:gd name="T57" fmla="*/ 88 h 88"/>
                  <a:gd name="T58" fmla="*/ 52 w 88"/>
                  <a:gd name="T59" fmla="*/ 87 h 88"/>
                  <a:gd name="T60" fmla="*/ 60 w 88"/>
                  <a:gd name="T61" fmla="*/ 84 h 88"/>
                  <a:gd name="T62" fmla="*/ 67 w 88"/>
                  <a:gd name="T63" fmla="*/ 80 h 88"/>
                  <a:gd name="T64" fmla="*/ 74 w 88"/>
                  <a:gd name="T65" fmla="*/ 75 h 88"/>
                  <a:gd name="T66" fmla="*/ 79 w 88"/>
                  <a:gd name="T67" fmla="*/ 68 h 88"/>
                  <a:gd name="T68" fmla="*/ 83 w 88"/>
                  <a:gd name="T69" fmla="*/ 61 h 88"/>
                  <a:gd name="T70" fmla="*/ 86 w 88"/>
                  <a:gd name="T71" fmla="*/ 53 h 88"/>
                  <a:gd name="T72" fmla="*/ 88 w 88"/>
                  <a:gd name="T73" fmla="*/ 44 h 88"/>
                  <a:gd name="T74" fmla="*/ 88 w 88"/>
                  <a:gd name="T75" fmla="*/ 44 h 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8"/>
                  <a:gd name="T115" fmla="*/ 0 h 88"/>
                  <a:gd name="T116" fmla="*/ 88 w 88"/>
                  <a:gd name="T117" fmla="*/ 88 h 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8" h="88">
                    <a:moveTo>
                      <a:pt x="88" y="44"/>
                    </a:moveTo>
                    <a:lnTo>
                      <a:pt x="88" y="44"/>
                    </a:lnTo>
                    <a:lnTo>
                      <a:pt x="86" y="36"/>
                    </a:lnTo>
                    <a:lnTo>
                      <a:pt x="83" y="27"/>
                    </a:lnTo>
                    <a:lnTo>
                      <a:pt x="79" y="19"/>
                    </a:lnTo>
                    <a:lnTo>
                      <a:pt x="74" y="13"/>
                    </a:lnTo>
                    <a:lnTo>
                      <a:pt x="67" y="7"/>
                    </a:lnTo>
                    <a:lnTo>
                      <a:pt x="60" y="3"/>
                    </a:lnTo>
                    <a:lnTo>
                      <a:pt x="52" y="0"/>
                    </a:lnTo>
                    <a:lnTo>
                      <a:pt x="43" y="0"/>
                    </a:lnTo>
                    <a:lnTo>
                      <a:pt x="43" y="0"/>
                    </a:lnTo>
                    <a:lnTo>
                      <a:pt x="35" y="0"/>
                    </a:lnTo>
                    <a:lnTo>
                      <a:pt x="27" y="3"/>
                    </a:lnTo>
                    <a:lnTo>
                      <a:pt x="18" y="7"/>
                    </a:lnTo>
                    <a:lnTo>
                      <a:pt x="12" y="13"/>
                    </a:lnTo>
                    <a:lnTo>
                      <a:pt x="6" y="19"/>
                    </a:lnTo>
                    <a:lnTo>
                      <a:pt x="2" y="27"/>
                    </a:lnTo>
                    <a:lnTo>
                      <a:pt x="0" y="36"/>
                    </a:lnTo>
                    <a:lnTo>
                      <a:pt x="0" y="44"/>
                    </a:lnTo>
                    <a:lnTo>
                      <a:pt x="0" y="44"/>
                    </a:lnTo>
                    <a:lnTo>
                      <a:pt x="0" y="53"/>
                    </a:lnTo>
                    <a:lnTo>
                      <a:pt x="2" y="61"/>
                    </a:lnTo>
                    <a:lnTo>
                      <a:pt x="6" y="68"/>
                    </a:lnTo>
                    <a:lnTo>
                      <a:pt x="12" y="75"/>
                    </a:lnTo>
                    <a:lnTo>
                      <a:pt x="18" y="80"/>
                    </a:lnTo>
                    <a:lnTo>
                      <a:pt x="27" y="84"/>
                    </a:lnTo>
                    <a:lnTo>
                      <a:pt x="35" y="87"/>
                    </a:lnTo>
                    <a:lnTo>
                      <a:pt x="43" y="88"/>
                    </a:lnTo>
                    <a:lnTo>
                      <a:pt x="43" y="88"/>
                    </a:lnTo>
                    <a:lnTo>
                      <a:pt x="52" y="87"/>
                    </a:lnTo>
                    <a:lnTo>
                      <a:pt x="60" y="84"/>
                    </a:lnTo>
                    <a:lnTo>
                      <a:pt x="67" y="80"/>
                    </a:lnTo>
                    <a:lnTo>
                      <a:pt x="74" y="75"/>
                    </a:lnTo>
                    <a:lnTo>
                      <a:pt x="79" y="68"/>
                    </a:lnTo>
                    <a:lnTo>
                      <a:pt x="83" y="61"/>
                    </a:lnTo>
                    <a:lnTo>
                      <a:pt x="86" y="53"/>
                    </a:lnTo>
                    <a:lnTo>
                      <a:pt x="88" y="44"/>
                    </a:lnTo>
                    <a:lnTo>
                      <a:pt x="88" y="44"/>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63" name="Freeform 118"/>
              <p:cNvSpPr>
                <a:spLocks noChangeArrowheads="1"/>
              </p:cNvSpPr>
              <p:nvPr/>
            </p:nvSpPr>
            <p:spPr bwMode="auto">
              <a:xfrm>
                <a:off x="0" y="152400"/>
                <a:ext cx="212725" cy="458788"/>
              </a:xfrm>
              <a:custGeom>
                <a:avLst/>
                <a:gdLst>
                  <a:gd name="T0" fmla="*/ 134 w 134"/>
                  <a:gd name="T1" fmla="*/ 7 h 289"/>
                  <a:gd name="T2" fmla="*/ 134 w 134"/>
                  <a:gd name="T3" fmla="*/ 7 h 289"/>
                  <a:gd name="T4" fmla="*/ 88 w 134"/>
                  <a:gd name="T5" fmla="*/ 129 h 289"/>
                  <a:gd name="T6" fmla="*/ 42 w 134"/>
                  <a:gd name="T7" fmla="*/ 248 h 289"/>
                  <a:gd name="T8" fmla="*/ 42 w 134"/>
                  <a:gd name="T9" fmla="*/ 248 h 289"/>
                  <a:gd name="T10" fmla="*/ 22 w 134"/>
                  <a:gd name="T11" fmla="*/ 268 h 289"/>
                  <a:gd name="T12" fmla="*/ 8 w 134"/>
                  <a:gd name="T13" fmla="*/ 282 h 289"/>
                  <a:gd name="T14" fmla="*/ 3 w 134"/>
                  <a:gd name="T15" fmla="*/ 286 h 289"/>
                  <a:gd name="T16" fmla="*/ 0 w 134"/>
                  <a:gd name="T17" fmla="*/ 289 h 289"/>
                  <a:gd name="T18" fmla="*/ 0 w 134"/>
                  <a:gd name="T19" fmla="*/ 289 h 289"/>
                  <a:gd name="T20" fmla="*/ 3 w 134"/>
                  <a:gd name="T21" fmla="*/ 275 h 289"/>
                  <a:gd name="T22" fmla="*/ 15 w 134"/>
                  <a:gd name="T23" fmla="*/ 243 h 289"/>
                  <a:gd name="T24" fmla="*/ 50 w 134"/>
                  <a:gd name="T25" fmla="*/ 144 h 289"/>
                  <a:gd name="T26" fmla="*/ 105 w 134"/>
                  <a:gd name="T27" fmla="*/ 0 h 289"/>
                  <a:gd name="T28" fmla="*/ 134 w 134"/>
                  <a:gd name="T29" fmla="*/ 7 h 2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4"/>
                  <a:gd name="T46" fmla="*/ 0 h 289"/>
                  <a:gd name="T47" fmla="*/ 134 w 134"/>
                  <a:gd name="T48" fmla="*/ 289 h 2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4" h="289">
                    <a:moveTo>
                      <a:pt x="134" y="7"/>
                    </a:moveTo>
                    <a:lnTo>
                      <a:pt x="134" y="7"/>
                    </a:lnTo>
                    <a:lnTo>
                      <a:pt x="88" y="129"/>
                    </a:lnTo>
                    <a:lnTo>
                      <a:pt x="42" y="248"/>
                    </a:lnTo>
                    <a:lnTo>
                      <a:pt x="42" y="248"/>
                    </a:lnTo>
                    <a:lnTo>
                      <a:pt x="22" y="268"/>
                    </a:lnTo>
                    <a:lnTo>
                      <a:pt x="8" y="282"/>
                    </a:lnTo>
                    <a:lnTo>
                      <a:pt x="3" y="286"/>
                    </a:lnTo>
                    <a:lnTo>
                      <a:pt x="0" y="289"/>
                    </a:lnTo>
                    <a:lnTo>
                      <a:pt x="0" y="289"/>
                    </a:lnTo>
                    <a:lnTo>
                      <a:pt x="3" y="275"/>
                    </a:lnTo>
                    <a:lnTo>
                      <a:pt x="15" y="243"/>
                    </a:lnTo>
                    <a:lnTo>
                      <a:pt x="50" y="144"/>
                    </a:lnTo>
                    <a:lnTo>
                      <a:pt x="105" y="0"/>
                    </a:lnTo>
                    <a:lnTo>
                      <a:pt x="134" y="7"/>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64" name="Freeform 119"/>
              <p:cNvSpPr>
                <a:spLocks noChangeArrowheads="1"/>
              </p:cNvSpPr>
              <p:nvPr/>
            </p:nvSpPr>
            <p:spPr bwMode="auto">
              <a:xfrm>
                <a:off x="169863" y="152400"/>
                <a:ext cx="234950" cy="449263"/>
              </a:xfrm>
              <a:custGeom>
                <a:avLst/>
                <a:gdLst>
                  <a:gd name="T0" fmla="*/ 2 w 148"/>
                  <a:gd name="T1" fmla="*/ 13 h 283"/>
                  <a:gd name="T2" fmla="*/ 109 w 148"/>
                  <a:gd name="T3" fmla="*/ 244 h 283"/>
                  <a:gd name="T4" fmla="*/ 148 w 148"/>
                  <a:gd name="T5" fmla="*/ 283 h 283"/>
                  <a:gd name="T6" fmla="*/ 137 w 148"/>
                  <a:gd name="T7" fmla="*/ 229 h 283"/>
                  <a:gd name="T8" fmla="*/ 33 w 148"/>
                  <a:gd name="T9" fmla="*/ 0 h 283"/>
                  <a:gd name="T10" fmla="*/ 0 w 148"/>
                  <a:gd name="T11" fmla="*/ 10 h 283"/>
                  <a:gd name="T12" fmla="*/ 2 w 148"/>
                  <a:gd name="T13" fmla="*/ 13 h 283"/>
                  <a:gd name="T14" fmla="*/ 0 60000 65536"/>
                  <a:gd name="T15" fmla="*/ 0 60000 65536"/>
                  <a:gd name="T16" fmla="*/ 0 60000 65536"/>
                  <a:gd name="T17" fmla="*/ 0 60000 65536"/>
                  <a:gd name="T18" fmla="*/ 0 60000 65536"/>
                  <a:gd name="T19" fmla="*/ 0 60000 65536"/>
                  <a:gd name="T20" fmla="*/ 0 60000 65536"/>
                  <a:gd name="T21" fmla="*/ 0 w 148"/>
                  <a:gd name="T22" fmla="*/ 0 h 283"/>
                  <a:gd name="T23" fmla="*/ 148 w 148"/>
                  <a:gd name="T24" fmla="*/ 283 h 28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8" h="283">
                    <a:moveTo>
                      <a:pt x="2" y="13"/>
                    </a:moveTo>
                    <a:lnTo>
                      <a:pt x="109" y="244"/>
                    </a:lnTo>
                    <a:lnTo>
                      <a:pt x="148" y="283"/>
                    </a:lnTo>
                    <a:lnTo>
                      <a:pt x="137" y="229"/>
                    </a:lnTo>
                    <a:lnTo>
                      <a:pt x="33" y="0"/>
                    </a:lnTo>
                    <a:lnTo>
                      <a:pt x="0" y="10"/>
                    </a:lnTo>
                    <a:lnTo>
                      <a:pt x="2" y="13"/>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65" name="Freeform 120"/>
              <p:cNvSpPr>
                <a:spLocks noChangeArrowheads="1"/>
              </p:cNvSpPr>
              <p:nvPr/>
            </p:nvSpPr>
            <p:spPr bwMode="auto">
              <a:xfrm>
                <a:off x="174625" y="0"/>
                <a:ext cx="25400" cy="77788"/>
              </a:xfrm>
              <a:custGeom>
                <a:avLst/>
                <a:gdLst>
                  <a:gd name="T0" fmla="*/ 0 w 16"/>
                  <a:gd name="T1" fmla="*/ 41 h 49"/>
                  <a:gd name="T2" fmla="*/ 0 w 16"/>
                  <a:gd name="T3" fmla="*/ 41 h 49"/>
                  <a:gd name="T4" fmla="*/ 0 w 16"/>
                  <a:gd name="T5" fmla="*/ 44 h 49"/>
                  <a:gd name="T6" fmla="*/ 3 w 16"/>
                  <a:gd name="T7" fmla="*/ 46 h 49"/>
                  <a:gd name="T8" fmla="*/ 4 w 16"/>
                  <a:gd name="T9" fmla="*/ 48 h 49"/>
                  <a:gd name="T10" fmla="*/ 8 w 16"/>
                  <a:gd name="T11" fmla="*/ 49 h 49"/>
                  <a:gd name="T12" fmla="*/ 8 w 16"/>
                  <a:gd name="T13" fmla="*/ 49 h 49"/>
                  <a:gd name="T14" fmla="*/ 11 w 16"/>
                  <a:gd name="T15" fmla="*/ 48 h 49"/>
                  <a:gd name="T16" fmla="*/ 14 w 16"/>
                  <a:gd name="T17" fmla="*/ 46 h 49"/>
                  <a:gd name="T18" fmla="*/ 15 w 16"/>
                  <a:gd name="T19" fmla="*/ 44 h 49"/>
                  <a:gd name="T20" fmla="*/ 16 w 16"/>
                  <a:gd name="T21" fmla="*/ 41 h 49"/>
                  <a:gd name="T22" fmla="*/ 16 w 16"/>
                  <a:gd name="T23" fmla="*/ 8 h 49"/>
                  <a:gd name="T24" fmla="*/ 16 w 16"/>
                  <a:gd name="T25" fmla="*/ 8 h 49"/>
                  <a:gd name="T26" fmla="*/ 15 w 16"/>
                  <a:gd name="T27" fmla="*/ 6 h 49"/>
                  <a:gd name="T28" fmla="*/ 14 w 16"/>
                  <a:gd name="T29" fmla="*/ 3 h 49"/>
                  <a:gd name="T30" fmla="*/ 11 w 16"/>
                  <a:gd name="T31" fmla="*/ 0 h 49"/>
                  <a:gd name="T32" fmla="*/ 8 w 16"/>
                  <a:gd name="T33" fmla="*/ 0 h 49"/>
                  <a:gd name="T34" fmla="*/ 8 w 16"/>
                  <a:gd name="T35" fmla="*/ 0 h 49"/>
                  <a:gd name="T36" fmla="*/ 4 w 16"/>
                  <a:gd name="T37" fmla="*/ 0 h 49"/>
                  <a:gd name="T38" fmla="*/ 3 w 16"/>
                  <a:gd name="T39" fmla="*/ 3 h 49"/>
                  <a:gd name="T40" fmla="*/ 0 w 16"/>
                  <a:gd name="T41" fmla="*/ 6 h 49"/>
                  <a:gd name="T42" fmla="*/ 0 w 16"/>
                  <a:gd name="T43" fmla="*/ 8 h 49"/>
                  <a:gd name="T44" fmla="*/ 0 w 16"/>
                  <a:gd name="T45" fmla="*/ 41 h 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
                  <a:gd name="T70" fmla="*/ 0 h 49"/>
                  <a:gd name="T71" fmla="*/ 16 w 16"/>
                  <a:gd name="T72" fmla="*/ 49 h 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 h="49">
                    <a:moveTo>
                      <a:pt x="0" y="41"/>
                    </a:moveTo>
                    <a:lnTo>
                      <a:pt x="0" y="41"/>
                    </a:lnTo>
                    <a:lnTo>
                      <a:pt x="0" y="44"/>
                    </a:lnTo>
                    <a:lnTo>
                      <a:pt x="3" y="46"/>
                    </a:lnTo>
                    <a:lnTo>
                      <a:pt x="4" y="48"/>
                    </a:lnTo>
                    <a:lnTo>
                      <a:pt x="8" y="49"/>
                    </a:lnTo>
                    <a:lnTo>
                      <a:pt x="8" y="49"/>
                    </a:lnTo>
                    <a:lnTo>
                      <a:pt x="11" y="48"/>
                    </a:lnTo>
                    <a:lnTo>
                      <a:pt x="14" y="46"/>
                    </a:lnTo>
                    <a:lnTo>
                      <a:pt x="15" y="44"/>
                    </a:lnTo>
                    <a:lnTo>
                      <a:pt x="16" y="41"/>
                    </a:lnTo>
                    <a:lnTo>
                      <a:pt x="16" y="8"/>
                    </a:lnTo>
                    <a:lnTo>
                      <a:pt x="16" y="8"/>
                    </a:lnTo>
                    <a:lnTo>
                      <a:pt x="15" y="6"/>
                    </a:lnTo>
                    <a:lnTo>
                      <a:pt x="14" y="3"/>
                    </a:lnTo>
                    <a:lnTo>
                      <a:pt x="11" y="0"/>
                    </a:lnTo>
                    <a:lnTo>
                      <a:pt x="8" y="0"/>
                    </a:lnTo>
                    <a:lnTo>
                      <a:pt x="8" y="0"/>
                    </a:lnTo>
                    <a:lnTo>
                      <a:pt x="4" y="0"/>
                    </a:lnTo>
                    <a:lnTo>
                      <a:pt x="3" y="3"/>
                    </a:lnTo>
                    <a:lnTo>
                      <a:pt x="0" y="6"/>
                    </a:lnTo>
                    <a:lnTo>
                      <a:pt x="0" y="8"/>
                    </a:lnTo>
                    <a:lnTo>
                      <a:pt x="0" y="41"/>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grpSp>
        <p:grpSp>
          <p:nvGrpSpPr>
            <p:cNvPr id="75" name="组合 201"/>
            <p:cNvGrpSpPr/>
            <p:nvPr/>
          </p:nvGrpSpPr>
          <p:grpSpPr bwMode="auto">
            <a:xfrm>
              <a:off x="3975630" y="942444"/>
              <a:ext cx="394361" cy="402846"/>
              <a:chOff x="0" y="0"/>
              <a:chExt cx="601663" cy="601663"/>
            </a:xfrm>
            <a:grpFill/>
          </p:grpSpPr>
          <p:sp>
            <p:nvSpPr>
              <p:cNvPr id="157" name="Freeform 121"/>
              <p:cNvSpPr>
                <a:spLocks noEditPoints="1" noChangeArrowheads="1"/>
              </p:cNvSpPr>
              <p:nvPr/>
            </p:nvSpPr>
            <p:spPr bwMode="auto">
              <a:xfrm>
                <a:off x="188912" y="0"/>
                <a:ext cx="223838" cy="601663"/>
              </a:xfrm>
              <a:custGeom>
                <a:avLst/>
                <a:gdLst>
                  <a:gd name="T0" fmla="*/ 71 w 141"/>
                  <a:gd name="T1" fmla="*/ 0 h 379"/>
                  <a:gd name="T2" fmla="*/ 84 w 141"/>
                  <a:gd name="T3" fmla="*/ 4 h 379"/>
                  <a:gd name="T4" fmla="*/ 98 w 141"/>
                  <a:gd name="T5" fmla="*/ 15 h 379"/>
                  <a:gd name="T6" fmla="*/ 110 w 141"/>
                  <a:gd name="T7" fmla="*/ 33 h 379"/>
                  <a:gd name="T8" fmla="*/ 119 w 141"/>
                  <a:gd name="T9" fmla="*/ 56 h 379"/>
                  <a:gd name="T10" fmla="*/ 136 w 141"/>
                  <a:gd name="T11" fmla="*/ 117 h 379"/>
                  <a:gd name="T12" fmla="*/ 141 w 141"/>
                  <a:gd name="T13" fmla="*/ 190 h 379"/>
                  <a:gd name="T14" fmla="*/ 140 w 141"/>
                  <a:gd name="T15" fmla="*/ 228 h 379"/>
                  <a:gd name="T16" fmla="*/ 129 w 141"/>
                  <a:gd name="T17" fmla="*/ 295 h 379"/>
                  <a:gd name="T18" fmla="*/ 115 w 141"/>
                  <a:gd name="T19" fmla="*/ 336 h 379"/>
                  <a:gd name="T20" fmla="*/ 105 w 141"/>
                  <a:gd name="T21" fmla="*/ 356 h 379"/>
                  <a:gd name="T22" fmla="*/ 91 w 141"/>
                  <a:gd name="T23" fmla="*/ 371 h 379"/>
                  <a:gd name="T24" fmla="*/ 77 w 141"/>
                  <a:gd name="T25" fmla="*/ 378 h 379"/>
                  <a:gd name="T26" fmla="*/ 71 w 141"/>
                  <a:gd name="T27" fmla="*/ 379 h 379"/>
                  <a:gd name="T28" fmla="*/ 71 w 141"/>
                  <a:gd name="T29" fmla="*/ 348 h 379"/>
                  <a:gd name="T30" fmla="*/ 71 w 141"/>
                  <a:gd name="T31" fmla="*/ 348 h 379"/>
                  <a:gd name="T32" fmla="*/ 83 w 141"/>
                  <a:gd name="T33" fmla="*/ 346 h 379"/>
                  <a:gd name="T34" fmla="*/ 94 w 141"/>
                  <a:gd name="T35" fmla="*/ 336 h 379"/>
                  <a:gd name="T36" fmla="*/ 103 w 141"/>
                  <a:gd name="T37" fmla="*/ 321 h 379"/>
                  <a:gd name="T38" fmla="*/ 119 w 141"/>
                  <a:gd name="T39" fmla="*/ 279 h 379"/>
                  <a:gd name="T40" fmla="*/ 128 w 141"/>
                  <a:gd name="T41" fmla="*/ 222 h 379"/>
                  <a:gd name="T42" fmla="*/ 129 w 141"/>
                  <a:gd name="T43" fmla="*/ 190 h 379"/>
                  <a:gd name="T44" fmla="*/ 125 w 141"/>
                  <a:gd name="T45" fmla="*/ 128 h 379"/>
                  <a:gd name="T46" fmla="*/ 113 w 141"/>
                  <a:gd name="T47" fmla="*/ 77 h 379"/>
                  <a:gd name="T48" fmla="*/ 99 w 141"/>
                  <a:gd name="T49" fmla="*/ 50 h 379"/>
                  <a:gd name="T50" fmla="*/ 88 w 141"/>
                  <a:gd name="T51" fmla="*/ 38 h 379"/>
                  <a:gd name="T52" fmla="*/ 76 w 141"/>
                  <a:gd name="T53" fmla="*/ 31 h 379"/>
                  <a:gd name="T54" fmla="*/ 71 w 141"/>
                  <a:gd name="T55" fmla="*/ 31 h 379"/>
                  <a:gd name="T56" fmla="*/ 71 w 141"/>
                  <a:gd name="T57" fmla="*/ 0 h 379"/>
                  <a:gd name="T58" fmla="*/ 71 w 141"/>
                  <a:gd name="T59" fmla="*/ 379 h 379"/>
                  <a:gd name="T60" fmla="*/ 57 w 141"/>
                  <a:gd name="T61" fmla="*/ 375 h 379"/>
                  <a:gd name="T62" fmla="*/ 44 w 141"/>
                  <a:gd name="T63" fmla="*/ 365 h 379"/>
                  <a:gd name="T64" fmla="*/ 31 w 141"/>
                  <a:gd name="T65" fmla="*/ 347 h 379"/>
                  <a:gd name="T66" fmla="*/ 22 w 141"/>
                  <a:gd name="T67" fmla="*/ 324 h 379"/>
                  <a:gd name="T68" fmla="*/ 7 w 141"/>
                  <a:gd name="T69" fmla="*/ 264 h 379"/>
                  <a:gd name="T70" fmla="*/ 0 w 141"/>
                  <a:gd name="T71" fmla="*/ 190 h 379"/>
                  <a:gd name="T72" fmla="*/ 3 w 141"/>
                  <a:gd name="T73" fmla="*/ 152 h 379"/>
                  <a:gd name="T74" fmla="*/ 12 w 141"/>
                  <a:gd name="T75" fmla="*/ 84 h 379"/>
                  <a:gd name="T76" fmla="*/ 26 w 141"/>
                  <a:gd name="T77" fmla="*/ 44 h 379"/>
                  <a:gd name="T78" fmla="*/ 37 w 141"/>
                  <a:gd name="T79" fmla="*/ 23 h 379"/>
                  <a:gd name="T80" fmla="*/ 50 w 141"/>
                  <a:gd name="T81" fmla="*/ 8 h 379"/>
                  <a:gd name="T82" fmla="*/ 64 w 141"/>
                  <a:gd name="T83" fmla="*/ 2 h 379"/>
                  <a:gd name="T84" fmla="*/ 71 w 141"/>
                  <a:gd name="T85" fmla="*/ 31 h 379"/>
                  <a:gd name="T86" fmla="*/ 65 w 141"/>
                  <a:gd name="T87" fmla="*/ 31 h 379"/>
                  <a:gd name="T88" fmla="*/ 53 w 141"/>
                  <a:gd name="T89" fmla="*/ 38 h 379"/>
                  <a:gd name="T90" fmla="*/ 42 w 141"/>
                  <a:gd name="T91" fmla="*/ 50 h 379"/>
                  <a:gd name="T92" fmla="*/ 29 w 141"/>
                  <a:gd name="T93" fmla="*/ 77 h 379"/>
                  <a:gd name="T94" fmla="*/ 17 w 141"/>
                  <a:gd name="T95" fmla="*/ 128 h 379"/>
                  <a:gd name="T96" fmla="*/ 12 w 141"/>
                  <a:gd name="T97" fmla="*/ 190 h 379"/>
                  <a:gd name="T98" fmla="*/ 14 w 141"/>
                  <a:gd name="T99" fmla="*/ 222 h 379"/>
                  <a:gd name="T100" fmla="*/ 22 w 141"/>
                  <a:gd name="T101" fmla="*/ 279 h 379"/>
                  <a:gd name="T102" fmla="*/ 38 w 141"/>
                  <a:gd name="T103" fmla="*/ 321 h 379"/>
                  <a:gd name="T104" fmla="*/ 48 w 141"/>
                  <a:gd name="T105" fmla="*/ 336 h 379"/>
                  <a:gd name="T106" fmla="*/ 59 w 141"/>
                  <a:gd name="T107" fmla="*/ 346 h 379"/>
                  <a:gd name="T108" fmla="*/ 71 w 141"/>
                  <a:gd name="T109" fmla="*/ 348 h 37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41"/>
                  <a:gd name="T166" fmla="*/ 0 h 379"/>
                  <a:gd name="T167" fmla="*/ 141 w 141"/>
                  <a:gd name="T168" fmla="*/ 379 h 37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41" h="379">
                    <a:moveTo>
                      <a:pt x="71" y="0"/>
                    </a:moveTo>
                    <a:lnTo>
                      <a:pt x="71" y="0"/>
                    </a:lnTo>
                    <a:lnTo>
                      <a:pt x="77" y="2"/>
                    </a:lnTo>
                    <a:lnTo>
                      <a:pt x="84" y="4"/>
                    </a:lnTo>
                    <a:lnTo>
                      <a:pt x="91" y="8"/>
                    </a:lnTo>
                    <a:lnTo>
                      <a:pt x="98" y="15"/>
                    </a:lnTo>
                    <a:lnTo>
                      <a:pt x="105" y="23"/>
                    </a:lnTo>
                    <a:lnTo>
                      <a:pt x="110" y="33"/>
                    </a:lnTo>
                    <a:lnTo>
                      <a:pt x="115" y="44"/>
                    </a:lnTo>
                    <a:lnTo>
                      <a:pt x="119" y="56"/>
                    </a:lnTo>
                    <a:lnTo>
                      <a:pt x="129" y="84"/>
                    </a:lnTo>
                    <a:lnTo>
                      <a:pt x="136" y="117"/>
                    </a:lnTo>
                    <a:lnTo>
                      <a:pt x="140" y="152"/>
                    </a:lnTo>
                    <a:lnTo>
                      <a:pt x="141" y="190"/>
                    </a:lnTo>
                    <a:lnTo>
                      <a:pt x="141" y="190"/>
                    </a:lnTo>
                    <a:lnTo>
                      <a:pt x="140" y="228"/>
                    </a:lnTo>
                    <a:lnTo>
                      <a:pt x="136" y="264"/>
                    </a:lnTo>
                    <a:lnTo>
                      <a:pt x="129" y="295"/>
                    </a:lnTo>
                    <a:lnTo>
                      <a:pt x="119" y="324"/>
                    </a:lnTo>
                    <a:lnTo>
                      <a:pt x="115" y="336"/>
                    </a:lnTo>
                    <a:lnTo>
                      <a:pt x="110" y="347"/>
                    </a:lnTo>
                    <a:lnTo>
                      <a:pt x="105" y="356"/>
                    </a:lnTo>
                    <a:lnTo>
                      <a:pt x="98" y="365"/>
                    </a:lnTo>
                    <a:lnTo>
                      <a:pt x="91" y="371"/>
                    </a:lnTo>
                    <a:lnTo>
                      <a:pt x="84" y="375"/>
                    </a:lnTo>
                    <a:lnTo>
                      <a:pt x="77" y="378"/>
                    </a:lnTo>
                    <a:lnTo>
                      <a:pt x="71" y="379"/>
                    </a:lnTo>
                    <a:lnTo>
                      <a:pt x="71" y="379"/>
                    </a:lnTo>
                    <a:lnTo>
                      <a:pt x="71" y="348"/>
                    </a:lnTo>
                    <a:lnTo>
                      <a:pt x="71" y="348"/>
                    </a:lnTo>
                    <a:lnTo>
                      <a:pt x="71" y="348"/>
                    </a:lnTo>
                    <a:lnTo>
                      <a:pt x="71" y="348"/>
                    </a:lnTo>
                    <a:lnTo>
                      <a:pt x="76" y="348"/>
                    </a:lnTo>
                    <a:lnTo>
                      <a:pt x="83" y="346"/>
                    </a:lnTo>
                    <a:lnTo>
                      <a:pt x="88" y="342"/>
                    </a:lnTo>
                    <a:lnTo>
                      <a:pt x="94" y="336"/>
                    </a:lnTo>
                    <a:lnTo>
                      <a:pt x="99" y="329"/>
                    </a:lnTo>
                    <a:lnTo>
                      <a:pt x="103" y="321"/>
                    </a:lnTo>
                    <a:lnTo>
                      <a:pt x="113" y="302"/>
                    </a:lnTo>
                    <a:lnTo>
                      <a:pt x="119" y="279"/>
                    </a:lnTo>
                    <a:lnTo>
                      <a:pt x="125" y="252"/>
                    </a:lnTo>
                    <a:lnTo>
                      <a:pt x="128" y="222"/>
                    </a:lnTo>
                    <a:lnTo>
                      <a:pt x="129" y="190"/>
                    </a:lnTo>
                    <a:lnTo>
                      <a:pt x="129" y="190"/>
                    </a:lnTo>
                    <a:lnTo>
                      <a:pt x="128" y="157"/>
                    </a:lnTo>
                    <a:lnTo>
                      <a:pt x="125" y="128"/>
                    </a:lnTo>
                    <a:lnTo>
                      <a:pt x="119" y="102"/>
                    </a:lnTo>
                    <a:lnTo>
                      <a:pt x="113" y="77"/>
                    </a:lnTo>
                    <a:lnTo>
                      <a:pt x="103" y="59"/>
                    </a:lnTo>
                    <a:lnTo>
                      <a:pt x="99" y="50"/>
                    </a:lnTo>
                    <a:lnTo>
                      <a:pt x="94" y="44"/>
                    </a:lnTo>
                    <a:lnTo>
                      <a:pt x="88" y="38"/>
                    </a:lnTo>
                    <a:lnTo>
                      <a:pt x="83" y="34"/>
                    </a:lnTo>
                    <a:lnTo>
                      <a:pt x="76" y="31"/>
                    </a:lnTo>
                    <a:lnTo>
                      <a:pt x="71" y="31"/>
                    </a:lnTo>
                    <a:lnTo>
                      <a:pt x="71" y="31"/>
                    </a:lnTo>
                    <a:lnTo>
                      <a:pt x="71" y="0"/>
                    </a:lnTo>
                    <a:lnTo>
                      <a:pt x="71" y="0"/>
                    </a:lnTo>
                    <a:close/>
                    <a:moveTo>
                      <a:pt x="71" y="379"/>
                    </a:moveTo>
                    <a:lnTo>
                      <a:pt x="71" y="379"/>
                    </a:lnTo>
                    <a:lnTo>
                      <a:pt x="64" y="378"/>
                    </a:lnTo>
                    <a:lnTo>
                      <a:pt x="57" y="375"/>
                    </a:lnTo>
                    <a:lnTo>
                      <a:pt x="50" y="371"/>
                    </a:lnTo>
                    <a:lnTo>
                      <a:pt x="44" y="365"/>
                    </a:lnTo>
                    <a:lnTo>
                      <a:pt x="37" y="356"/>
                    </a:lnTo>
                    <a:lnTo>
                      <a:pt x="31" y="347"/>
                    </a:lnTo>
                    <a:lnTo>
                      <a:pt x="26" y="336"/>
                    </a:lnTo>
                    <a:lnTo>
                      <a:pt x="22" y="324"/>
                    </a:lnTo>
                    <a:lnTo>
                      <a:pt x="12" y="295"/>
                    </a:lnTo>
                    <a:lnTo>
                      <a:pt x="7" y="264"/>
                    </a:lnTo>
                    <a:lnTo>
                      <a:pt x="3" y="228"/>
                    </a:lnTo>
                    <a:lnTo>
                      <a:pt x="0" y="190"/>
                    </a:lnTo>
                    <a:lnTo>
                      <a:pt x="0" y="190"/>
                    </a:lnTo>
                    <a:lnTo>
                      <a:pt x="3" y="152"/>
                    </a:lnTo>
                    <a:lnTo>
                      <a:pt x="7" y="117"/>
                    </a:lnTo>
                    <a:lnTo>
                      <a:pt x="12" y="84"/>
                    </a:lnTo>
                    <a:lnTo>
                      <a:pt x="22" y="56"/>
                    </a:lnTo>
                    <a:lnTo>
                      <a:pt x="26" y="44"/>
                    </a:lnTo>
                    <a:lnTo>
                      <a:pt x="31" y="33"/>
                    </a:lnTo>
                    <a:lnTo>
                      <a:pt x="37" y="23"/>
                    </a:lnTo>
                    <a:lnTo>
                      <a:pt x="44" y="15"/>
                    </a:lnTo>
                    <a:lnTo>
                      <a:pt x="50" y="8"/>
                    </a:lnTo>
                    <a:lnTo>
                      <a:pt x="57" y="4"/>
                    </a:lnTo>
                    <a:lnTo>
                      <a:pt x="64" y="2"/>
                    </a:lnTo>
                    <a:lnTo>
                      <a:pt x="71" y="0"/>
                    </a:lnTo>
                    <a:lnTo>
                      <a:pt x="71" y="31"/>
                    </a:lnTo>
                    <a:lnTo>
                      <a:pt x="71" y="31"/>
                    </a:lnTo>
                    <a:lnTo>
                      <a:pt x="65" y="31"/>
                    </a:lnTo>
                    <a:lnTo>
                      <a:pt x="59" y="34"/>
                    </a:lnTo>
                    <a:lnTo>
                      <a:pt x="53" y="38"/>
                    </a:lnTo>
                    <a:lnTo>
                      <a:pt x="48" y="44"/>
                    </a:lnTo>
                    <a:lnTo>
                      <a:pt x="42" y="50"/>
                    </a:lnTo>
                    <a:lnTo>
                      <a:pt x="38" y="59"/>
                    </a:lnTo>
                    <a:lnTo>
                      <a:pt x="29" y="77"/>
                    </a:lnTo>
                    <a:lnTo>
                      <a:pt x="22" y="102"/>
                    </a:lnTo>
                    <a:lnTo>
                      <a:pt x="17" y="128"/>
                    </a:lnTo>
                    <a:lnTo>
                      <a:pt x="14" y="157"/>
                    </a:lnTo>
                    <a:lnTo>
                      <a:pt x="12" y="190"/>
                    </a:lnTo>
                    <a:lnTo>
                      <a:pt x="12" y="190"/>
                    </a:lnTo>
                    <a:lnTo>
                      <a:pt x="14" y="222"/>
                    </a:lnTo>
                    <a:lnTo>
                      <a:pt x="17" y="252"/>
                    </a:lnTo>
                    <a:lnTo>
                      <a:pt x="22" y="279"/>
                    </a:lnTo>
                    <a:lnTo>
                      <a:pt x="29" y="302"/>
                    </a:lnTo>
                    <a:lnTo>
                      <a:pt x="38" y="321"/>
                    </a:lnTo>
                    <a:lnTo>
                      <a:pt x="42" y="329"/>
                    </a:lnTo>
                    <a:lnTo>
                      <a:pt x="48" y="336"/>
                    </a:lnTo>
                    <a:lnTo>
                      <a:pt x="53" y="342"/>
                    </a:lnTo>
                    <a:lnTo>
                      <a:pt x="59" y="346"/>
                    </a:lnTo>
                    <a:lnTo>
                      <a:pt x="65" y="348"/>
                    </a:lnTo>
                    <a:lnTo>
                      <a:pt x="71" y="348"/>
                    </a:lnTo>
                    <a:lnTo>
                      <a:pt x="71" y="379"/>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58" name="Freeform 122"/>
              <p:cNvSpPr>
                <a:spLocks noEditPoints="1" noChangeArrowheads="1"/>
              </p:cNvSpPr>
              <p:nvPr/>
            </p:nvSpPr>
            <p:spPr bwMode="auto">
              <a:xfrm>
                <a:off x="0" y="192087"/>
                <a:ext cx="601663" cy="220663"/>
              </a:xfrm>
              <a:custGeom>
                <a:avLst/>
                <a:gdLst>
                  <a:gd name="T0" fmla="*/ 190 w 379"/>
                  <a:gd name="T1" fmla="*/ 0 h 139"/>
                  <a:gd name="T2" fmla="*/ 228 w 379"/>
                  <a:gd name="T3" fmla="*/ 1 h 139"/>
                  <a:gd name="T4" fmla="*/ 295 w 379"/>
                  <a:gd name="T5" fmla="*/ 11 h 139"/>
                  <a:gd name="T6" fmla="*/ 336 w 379"/>
                  <a:gd name="T7" fmla="*/ 24 h 139"/>
                  <a:gd name="T8" fmla="*/ 356 w 379"/>
                  <a:gd name="T9" fmla="*/ 35 h 139"/>
                  <a:gd name="T10" fmla="*/ 371 w 379"/>
                  <a:gd name="T11" fmla="*/ 49 h 139"/>
                  <a:gd name="T12" fmla="*/ 378 w 379"/>
                  <a:gd name="T13" fmla="*/ 62 h 139"/>
                  <a:gd name="T14" fmla="*/ 379 w 379"/>
                  <a:gd name="T15" fmla="*/ 69 h 139"/>
                  <a:gd name="T16" fmla="*/ 375 w 379"/>
                  <a:gd name="T17" fmla="*/ 82 h 139"/>
                  <a:gd name="T18" fmla="*/ 364 w 379"/>
                  <a:gd name="T19" fmla="*/ 96 h 139"/>
                  <a:gd name="T20" fmla="*/ 347 w 379"/>
                  <a:gd name="T21" fmla="*/ 108 h 139"/>
                  <a:gd name="T22" fmla="*/ 324 w 379"/>
                  <a:gd name="T23" fmla="*/ 119 h 139"/>
                  <a:gd name="T24" fmla="*/ 264 w 379"/>
                  <a:gd name="T25" fmla="*/ 134 h 139"/>
                  <a:gd name="T26" fmla="*/ 190 w 379"/>
                  <a:gd name="T27" fmla="*/ 139 h 139"/>
                  <a:gd name="T28" fmla="*/ 190 w 379"/>
                  <a:gd name="T29" fmla="*/ 127 h 139"/>
                  <a:gd name="T30" fmla="*/ 190 w 379"/>
                  <a:gd name="T31" fmla="*/ 127 h 139"/>
                  <a:gd name="T32" fmla="*/ 252 w 379"/>
                  <a:gd name="T33" fmla="*/ 123 h 139"/>
                  <a:gd name="T34" fmla="*/ 302 w 379"/>
                  <a:gd name="T35" fmla="*/ 111 h 139"/>
                  <a:gd name="T36" fmla="*/ 329 w 379"/>
                  <a:gd name="T37" fmla="*/ 97 h 139"/>
                  <a:gd name="T38" fmla="*/ 341 w 379"/>
                  <a:gd name="T39" fmla="*/ 86 h 139"/>
                  <a:gd name="T40" fmla="*/ 348 w 379"/>
                  <a:gd name="T41" fmla="*/ 74 h 139"/>
                  <a:gd name="T42" fmla="*/ 348 w 379"/>
                  <a:gd name="T43" fmla="*/ 69 h 139"/>
                  <a:gd name="T44" fmla="*/ 348 w 379"/>
                  <a:gd name="T45" fmla="*/ 63 h 139"/>
                  <a:gd name="T46" fmla="*/ 341 w 379"/>
                  <a:gd name="T47" fmla="*/ 51 h 139"/>
                  <a:gd name="T48" fmla="*/ 329 w 379"/>
                  <a:gd name="T49" fmla="*/ 40 h 139"/>
                  <a:gd name="T50" fmla="*/ 302 w 379"/>
                  <a:gd name="T51" fmla="*/ 28 h 139"/>
                  <a:gd name="T52" fmla="*/ 252 w 379"/>
                  <a:gd name="T53" fmla="*/ 15 h 139"/>
                  <a:gd name="T54" fmla="*/ 190 w 379"/>
                  <a:gd name="T55" fmla="*/ 11 h 139"/>
                  <a:gd name="T56" fmla="*/ 190 w 379"/>
                  <a:gd name="T57" fmla="*/ 0 h 139"/>
                  <a:gd name="T58" fmla="*/ 0 w 379"/>
                  <a:gd name="T59" fmla="*/ 69 h 139"/>
                  <a:gd name="T60" fmla="*/ 4 w 379"/>
                  <a:gd name="T61" fmla="*/ 55 h 139"/>
                  <a:gd name="T62" fmla="*/ 15 w 379"/>
                  <a:gd name="T63" fmla="*/ 42 h 139"/>
                  <a:gd name="T64" fmla="*/ 33 w 379"/>
                  <a:gd name="T65" fmla="*/ 30 h 139"/>
                  <a:gd name="T66" fmla="*/ 56 w 379"/>
                  <a:gd name="T67" fmla="*/ 20 h 139"/>
                  <a:gd name="T68" fmla="*/ 117 w 379"/>
                  <a:gd name="T69" fmla="*/ 5 h 139"/>
                  <a:gd name="T70" fmla="*/ 190 w 379"/>
                  <a:gd name="T71" fmla="*/ 0 h 139"/>
                  <a:gd name="T72" fmla="*/ 190 w 379"/>
                  <a:gd name="T73" fmla="*/ 11 h 139"/>
                  <a:gd name="T74" fmla="*/ 127 w 379"/>
                  <a:gd name="T75" fmla="*/ 15 h 139"/>
                  <a:gd name="T76" fmla="*/ 77 w 379"/>
                  <a:gd name="T77" fmla="*/ 28 h 139"/>
                  <a:gd name="T78" fmla="*/ 50 w 379"/>
                  <a:gd name="T79" fmla="*/ 40 h 139"/>
                  <a:gd name="T80" fmla="*/ 38 w 379"/>
                  <a:gd name="T81" fmla="*/ 51 h 139"/>
                  <a:gd name="T82" fmla="*/ 31 w 379"/>
                  <a:gd name="T83" fmla="*/ 63 h 139"/>
                  <a:gd name="T84" fmla="*/ 31 w 379"/>
                  <a:gd name="T85" fmla="*/ 69 h 139"/>
                  <a:gd name="T86" fmla="*/ 34 w 379"/>
                  <a:gd name="T87" fmla="*/ 81 h 139"/>
                  <a:gd name="T88" fmla="*/ 43 w 379"/>
                  <a:gd name="T89" fmla="*/ 92 h 139"/>
                  <a:gd name="T90" fmla="*/ 58 w 379"/>
                  <a:gd name="T91" fmla="*/ 101 h 139"/>
                  <a:gd name="T92" fmla="*/ 102 w 379"/>
                  <a:gd name="T93" fmla="*/ 118 h 139"/>
                  <a:gd name="T94" fmla="*/ 157 w 379"/>
                  <a:gd name="T95" fmla="*/ 126 h 139"/>
                  <a:gd name="T96" fmla="*/ 190 w 379"/>
                  <a:gd name="T97" fmla="*/ 139 h 139"/>
                  <a:gd name="T98" fmla="*/ 152 w 379"/>
                  <a:gd name="T99" fmla="*/ 138 h 139"/>
                  <a:gd name="T100" fmla="*/ 84 w 379"/>
                  <a:gd name="T101" fmla="*/ 127 h 139"/>
                  <a:gd name="T102" fmla="*/ 43 w 379"/>
                  <a:gd name="T103" fmla="*/ 114 h 139"/>
                  <a:gd name="T104" fmla="*/ 23 w 379"/>
                  <a:gd name="T105" fmla="*/ 103 h 139"/>
                  <a:gd name="T106" fmla="*/ 8 w 379"/>
                  <a:gd name="T107" fmla="*/ 89 h 139"/>
                  <a:gd name="T108" fmla="*/ 1 w 379"/>
                  <a:gd name="T109" fmla="*/ 76 h 139"/>
                  <a:gd name="T110" fmla="*/ 0 w 379"/>
                  <a:gd name="T111" fmla="*/ 69 h 13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79"/>
                  <a:gd name="T169" fmla="*/ 0 h 139"/>
                  <a:gd name="T170" fmla="*/ 379 w 379"/>
                  <a:gd name="T171" fmla="*/ 139 h 13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79" h="139">
                    <a:moveTo>
                      <a:pt x="190" y="0"/>
                    </a:moveTo>
                    <a:lnTo>
                      <a:pt x="190" y="0"/>
                    </a:lnTo>
                    <a:lnTo>
                      <a:pt x="190" y="0"/>
                    </a:lnTo>
                    <a:lnTo>
                      <a:pt x="228" y="1"/>
                    </a:lnTo>
                    <a:lnTo>
                      <a:pt x="264" y="5"/>
                    </a:lnTo>
                    <a:lnTo>
                      <a:pt x="295" y="11"/>
                    </a:lnTo>
                    <a:lnTo>
                      <a:pt x="324" y="20"/>
                    </a:lnTo>
                    <a:lnTo>
                      <a:pt x="336" y="24"/>
                    </a:lnTo>
                    <a:lnTo>
                      <a:pt x="347" y="30"/>
                    </a:lnTo>
                    <a:lnTo>
                      <a:pt x="356" y="35"/>
                    </a:lnTo>
                    <a:lnTo>
                      <a:pt x="364" y="42"/>
                    </a:lnTo>
                    <a:lnTo>
                      <a:pt x="371" y="49"/>
                    </a:lnTo>
                    <a:lnTo>
                      <a:pt x="375" y="55"/>
                    </a:lnTo>
                    <a:lnTo>
                      <a:pt x="378" y="62"/>
                    </a:lnTo>
                    <a:lnTo>
                      <a:pt x="379" y="69"/>
                    </a:lnTo>
                    <a:lnTo>
                      <a:pt x="379" y="69"/>
                    </a:lnTo>
                    <a:lnTo>
                      <a:pt x="378" y="76"/>
                    </a:lnTo>
                    <a:lnTo>
                      <a:pt x="375" y="82"/>
                    </a:lnTo>
                    <a:lnTo>
                      <a:pt x="371" y="89"/>
                    </a:lnTo>
                    <a:lnTo>
                      <a:pt x="364" y="96"/>
                    </a:lnTo>
                    <a:lnTo>
                      <a:pt x="356" y="103"/>
                    </a:lnTo>
                    <a:lnTo>
                      <a:pt x="347" y="108"/>
                    </a:lnTo>
                    <a:lnTo>
                      <a:pt x="336" y="114"/>
                    </a:lnTo>
                    <a:lnTo>
                      <a:pt x="324" y="119"/>
                    </a:lnTo>
                    <a:lnTo>
                      <a:pt x="295" y="127"/>
                    </a:lnTo>
                    <a:lnTo>
                      <a:pt x="264" y="134"/>
                    </a:lnTo>
                    <a:lnTo>
                      <a:pt x="228" y="138"/>
                    </a:lnTo>
                    <a:lnTo>
                      <a:pt x="190" y="139"/>
                    </a:lnTo>
                    <a:lnTo>
                      <a:pt x="190" y="139"/>
                    </a:lnTo>
                    <a:lnTo>
                      <a:pt x="190" y="127"/>
                    </a:lnTo>
                    <a:lnTo>
                      <a:pt x="190" y="127"/>
                    </a:lnTo>
                    <a:lnTo>
                      <a:pt x="190" y="127"/>
                    </a:lnTo>
                    <a:lnTo>
                      <a:pt x="222" y="126"/>
                    </a:lnTo>
                    <a:lnTo>
                      <a:pt x="252" y="123"/>
                    </a:lnTo>
                    <a:lnTo>
                      <a:pt x="279" y="118"/>
                    </a:lnTo>
                    <a:lnTo>
                      <a:pt x="302" y="111"/>
                    </a:lnTo>
                    <a:lnTo>
                      <a:pt x="321" y="101"/>
                    </a:lnTo>
                    <a:lnTo>
                      <a:pt x="329" y="97"/>
                    </a:lnTo>
                    <a:lnTo>
                      <a:pt x="336" y="92"/>
                    </a:lnTo>
                    <a:lnTo>
                      <a:pt x="341" y="86"/>
                    </a:lnTo>
                    <a:lnTo>
                      <a:pt x="345" y="81"/>
                    </a:lnTo>
                    <a:lnTo>
                      <a:pt x="348" y="74"/>
                    </a:lnTo>
                    <a:lnTo>
                      <a:pt x="348" y="69"/>
                    </a:lnTo>
                    <a:lnTo>
                      <a:pt x="348" y="69"/>
                    </a:lnTo>
                    <a:lnTo>
                      <a:pt x="348" y="69"/>
                    </a:lnTo>
                    <a:lnTo>
                      <a:pt x="348" y="63"/>
                    </a:lnTo>
                    <a:lnTo>
                      <a:pt x="345" y="57"/>
                    </a:lnTo>
                    <a:lnTo>
                      <a:pt x="341" y="51"/>
                    </a:lnTo>
                    <a:lnTo>
                      <a:pt x="336" y="46"/>
                    </a:lnTo>
                    <a:lnTo>
                      <a:pt x="329" y="40"/>
                    </a:lnTo>
                    <a:lnTo>
                      <a:pt x="321" y="36"/>
                    </a:lnTo>
                    <a:lnTo>
                      <a:pt x="302" y="28"/>
                    </a:lnTo>
                    <a:lnTo>
                      <a:pt x="279" y="20"/>
                    </a:lnTo>
                    <a:lnTo>
                      <a:pt x="252" y="15"/>
                    </a:lnTo>
                    <a:lnTo>
                      <a:pt x="222" y="12"/>
                    </a:lnTo>
                    <a:lnTo>
                      <a:pt x="190" y="11"/>
                    </a:lnTo>
                    <a:lnTo>
                      <a:pt x="190" y="11"/>
                    </a:lnTo>
                    <a:lnTo>
                      <a:pt x="190" y="0"/>
                    </a:lnTo>
                    <a:close/>
                    <a:moveTo>
                      <a:pt x="0" y="69"/>
                    </a:moveTo>
                    <a:lnTo>
                      <a:pt x="0" y="69"/>
                    </a:lnTo>
                    <a:lnTo>
                      <a:pt x="1" y="62"/>
                    </a:lnTo>
                    <a:lnTo>
                      <a:pt x="4" y="55"/>
                    </a:lnTo>
                    <a:lnTo>
                      <a:pt x="8" y="49"/>
                    </a:lnTo>
                    <a:lnTo>
                      <a:pt x="15" y="42"/>
                    </a:lnTo>
                    <a:lnTo>
                      <a:pt x="23" y="36"/>
                    </a:lnTo>
                    <a:lnTo>
                      <a:pt x="33" y="30"/>
                    </a:lnTo>
                    <a:lnTo>
                      <a:pt x="43" y="24"/>
                    </a:lnTo>
                    <a:lnTo>
                      <a:pt x="56" y="20"/>
                    </a:lnTo>
                    <a:lnTo>
                      <a:pt x="84" y="11"/>
                    </a:lnTo>
                    <a:lnTo>
                      <a:pt x="117" y="5"/>
                    </a:lnTo>
                    <a:lnTo>
                      <a:pt x="152" y="1"/>
                    </a:lnTo>
                    <a:lnTo>
                      <a:pt x="190" y="0"/>
                    </a:lnTo>
                    <a:lnTo>
                      <a:pt x="190" y="11"/>
                    </a:lnTo>
                    <a:lnTo>
                      <a:pt x="190" y="11"/>
                    </a:lnTo>
                    <a:lnTo>
                      <a:pt x="157" y="12"/>
                    </a:lnTo>
                    <a:lnTo>
                      <a:pt x="127" y="15"/>
                    </a:lnTo>
                    <a:lnTo>
                      <a:pt x="102" y="20"/>
                    </a:lnTo>
                    <a:lnTo>
                      <a:pt x="77" y="28"/>
                    </a:lnTo>
                    <a:lnTo>
                      <a:pt x="58" y="36"/>
                    </a:lnTo>
                    <a:lnTo>
                      <a:pt x="50" y="40"/>
                    </a:lnTo>
                    <a:lnTo>
                      <a:pt x="43" y="46"/>
                    </a:lnTo>
                    <a:lnTo>
                      <a:pt x="38" y="51"/>
                    </a:lnTo>
                    <a:lnTo>
                      <a:pt x="34" y="57"/>
                    </a:lnTo>
                    <a:lnTo>
                      <a:pt x="31" y="63"/>
                    </a:lnTo>
                    <a:lnTo>
                      <a:pt x="31" y="69"/>
                    </a:lnTo>
                    <a:lnTo>
                      <a:pt x="31" y="69"/>
                    </a:lnTo>
                    <a:lnTo>
                      <a:pt x="31" y="74"/>
                    </a:lnTo>
                    <a:lnTo>
                      <a:pt x="34" y="81"/>
                    </a:lnTo>
                    <a:lnTo>
                      <a:pt x="38" y="86"/>
                    </a:lnTo>
                    <a:lnTo>
                      <a:pt x="43" y="92"/>
                    </a:lnTo>
                    <a:lnTo>
                      <a:pt x="50" y="97"/>
                    </a:lnTo>
                    <a:lnTo>
                      <a:pt x="58" y="101"/>
                    </a:lnTo>
                    <a:lnTo>
                      <a:pt x="77" y="111"/>
                    </a:lnTo>
                    <a:lnTo>
                      <a:pt x="102" y="118"/>
                    </a:lnTo>
                    <a:lnTo>
                      <a:pt x="127" y="123"/>
                    </a:lnTo>
                    <a:lnTo>
                      <a:pt x="157" y="126"/>
                    </a:lnTo>
                    <a:lnTo>
                      <a:pt x="190" y="127"/>
                    </a:lnTo>
                    <a:lnTo>
                      <a:pt x="190" y="139"/>
                    </a:lnTo>
                    <a:lnTo>
                      <a:pt x="190" y="139"/>
                    </a:lnTo>
                    <a:lnTo>
                      <a:pt x="152" y="138"/>
                    </a:lnTo>
                    <a:lnTo>
                      <a:pt x="117" y="134"/>
                    </a:lnTo>
                    <a:lnTo>
                      <a:pt x="84" y="127"/>
                    </a:lnTo>
                    <a:lnTo>
                      <a:pt x="56" y="119"/>
                    </a:lnTo>
                    <a:lnTo>
                      <a:pt x="43" y="114"/>
                    </a:lnTo>
                    <a:lnTo>
                      <a:pt x="33" y="108"/>
                    </a:lnTo>
                    <a:lnTo>
                      <a:pt x="23" y="103"/>
                    </a:lnTo>
                    <a:lnTo>
                      <a:pt x="15" y="96"/>
                    </a:lnTo>
                    <a:lnTo>
                      <a:pt x="8" y="89"/>
                    </a:lnTo>
                    <a:lnTo>
                      <a:pt x="4" y="82"/>
                    </a:lnTo>
                    <a:lnTo>
                      <a:pt x="1" y="76"/>
                    </a:lnTo>
                    <a:lnTo>
                      <a:pt x="0" y="69"/>
                    </a:lnTo>
                    <a:lnTo>
                      <a:pt x="0" y="69"/>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59" name="Freeform 123"/>
              <p:cNvSpPr>
                <a:spLocks noEditPoints="1" noChangeArrowheads="1"/>
              </p:cNvSpPr>
              <p:nvPr/>
            </p:nvSpPr>
            <p:spPr bwMode="auto">
              <a:xfrm>
                <a:off x="76200" y="76200"/>
                <a:ext cx="450850" cy="452438"/>
              </a:xfrm>
              <a:custGeom>
                <a:avLst/>
                <a:gdLst>
                  <a:gd name="T0" fmla="*/ 142 w 284"/>
                  <a:gd name="T1" fmla="*/ 50 h 285"/>
                  <a:gd name="T2" fmla="*/ 190 w 284"/>
                  <a:gd name="T3" fmla="*/ 93 h 285"/>
                  <a:gd name="T4" fmla="*/ 218 w 284"/>
                  <a:gd name="T5" fmla="*/ 120 h 285"/>
                  <a:gd name="T6" fmla="*/ 258 w 284"/>
                  <a:gd name="T7" fmla="*/ 176 h 285"/>
                  <a:gd name="T8" fmla="*/ 277 w 284"/>
                  <a:gd name="T9" fmla="*/ 214 h 285"/>
                  <a:gd name="T10" fmla="*/ 283 w 284"/>
                  <a:gd name="T11" fmla="*/ 237 h 285"/>
                  <a:gd name="T12" fmla="*/ 284 w 284"/>
                  <a:gd name="T13" fmla="*/ 256 h 285"/>
                  <a:gd name="T14" fmla="*/ 280 w 284"/>
                  <a:gd name="T15" fmla="*/ 271 h 285"/>
                  <a:gd name="T16" fmla="*/ 276 w 284"/>
                  <a:gd name="T17" fmla="*/ 276 h 285"/>
                  <a:gd name="T18" fmla="*/ 266 w 284"/>
                  <a:gd name="T19" fmla="*/ 283 h 285"/>
                  <a:gd name="T20" fmla="*/ 254 w 284"/>
                  <a:gd name="T21" fmla="*/ 285 h 285"/>
                  <a:gd name="T22" fmla="*/ 223 w 284"/>
                  <a:gd name="T23" fmla="*/ 280 h 285"/>
                  <a:gd name="T24" fmla="*/ 184 w 284"/>
                  <a:gd name="T25" fmla="*/ 262 h 285"/>
                  <a:gd name="T26" fmla="*/ 142 w 284"/>
                  <a:gd name="T27" fmla="*/ 235 h 285"/>
                  <a:gd name="T28" fmla="*/ 142 w 284"/>
                  <a:gd name="T29" fmla="*/ 219 h 285"/>
                  <a:gd name="T30" fmla="*/ 177 w 284"/>
                  <a:gd name="T31" fmla="*/ 243 h 285"/>
                  <a:gd name="T32" fmla="*/ 209 w 284"/>
                  <a:gd name="T33" fmla="*/ 257 h 285"/>
                  <a:gd name="T34" fmla="*/ 235 w 284"/>
                  <a:gd name="T35" fmla="*/ 261 h 285"/>
                  <a:gd name="T36" fmla="*/ 246 w 284"/>
                  <a:gd name="T37" fmla="*/ 260 h 285"/>
                  <a:gd name="T38" fmla="*/ 254 w 284"/>
                  <a:gd name="T39" fmla="*/ 254 h 285"/>
                  <a:gd name="T40" fmla="*/ 254 w 284"/>
                  <a:gd name="T41" fmla="*/ 254 h 285"/>
                  <a:gd name="T42" fmla="*/ 260 w 284"/>
                  <a:gd name="T43" fmla="*/ 243 h 285"/>
                  <a:gd name="T44" fmla="*/ 261 w 284"/>
                  <a:gd name="T45" fmla="*/ 230 h 285"/>
                  <a:gd name="T46" fmla="*/ 258 w 284"/>
                  <a:gd name="T47" fmla="*/ 212 h 285"/>
                  <a:gd name="T48" fmla="*/ 239 w 284"/>
                  <a:gd name="T49" fmla="*/ 170 h 285"/>
                  <a:gd name="T50" fmla="*/ 205 w 284"/>
                  <a:gd name="T51" fmla="*/ 124 h 285"/>
                  <a:gd name="T52" fmla="*/ 184 w 284"/>
                  <a:gd name="T53" fmla="*/ 101 h 285"/>
                  <a:gd name="T54" fmla="*/ 142 w 284"/>
                  <a:gd name="T55" fmla="*/ 65 h 285"/>
                  <a:gd name="T56" fmla="*/ 8 w 284"/>
                  <a:gd name="T57" fmla="*/ 8 h 285"/>
                  <a:gd name="T58" fmla="*/ 12 w 284"/>
                  <a:gd name="T59" fmla="*/ 5 h 285"/>
                  <a:gd name="T60" fmla="*/ 23 w 284"/>
                  <a:gd name="T61" fmla="*/ 0 h 285"/>
                  <a:gd name="T62" fmla="*/ 44 w 284"/>
                  <a:gd name="T63" fmla="*/ 0 h 285"/>
                  <a:gd name="T64" fmla="*/ 79 w 284"/>
                  <a:gd name="T65" fmla="*/ 11 h 285"/>
                  <a:gd name="T66" fmla="*/ 120 w 284"/>
                  <a:gd name="T67" fmla="*/ 34 h 285"/>
                  <a:gd name="T68" fmla="*/ 142 w 284"/>
                  <a:gd name="T69" fmla="*/ 65 h 285"/>
                  <a:gd name="T70" fmla="*/ 124 w 284"/>
                  <a:gd name="T71" fmla="*/ 51 h 285"/>
                  <a:gd name="T72" fmla="*/ 89 w 284"/>
                  <a:gd name="T73" fmla="*/ 32 h 285"/>
                  <a:gd name="T74" fmla="*/ 60 w 284"/>
                  <a:gd name="T75" fmla="*/ 23 h 285"/>
                  <a:gd name="T76" fmla="*/ 43 w 284"/>
                  <a:gd name="T77" fmla="*/ 23 h 285"/>
                  <a:gd name="T78" fmla="*/ 33 w 284"/>
                  <a:gd name="T79" fmla="*/ 27 h 285"/>
                  <a:gd name="T80" fmla="*/ 29 w 284"/>
                  <a:gd name="T81" fmla="*/ 29 h 285"/>
                  <a:gd name="T82" fmla="*/ 24 w 284"/>
                  <a:gd name="T83" fmla="*/ 40 h 285"/>
                  <a:gd name="T84" fmla="*/ 23 w 284"/>
                  <a:gd name="T85" fmla="*/ 55 h 285"/>
                  <a:gd name="T86" fmla="*/ 25 w 284"/>
                  <a:gd name="T87" fmla="*/ 71 h 285"/>
                  <a:gd name="T88" fmla="*/ 44 w 284"/>
                  <a:gd name="T89" fmla="*/ 113 h 285"/>
                  <a:gd name="T90" fmla="*/ 78 w 284"/>
                  <a:gd name="T91" fmla="*/ 159 h 285"/>
                  <a:gd name="T92" fmla="*/ 100 w 284"/>
                  <a:gd name="T93" fmla="*/ 184 h 285"/>
                  <a:gd name="T94" fmla="*/ 142 w 284"/>
                  <a:gd name="T95" fmla="*/ 219 h 285"/>
                  <a:gd name="T96" fmla="*/ 142 w 284"/>
                  <a:gd name="T97" fmla="*/ 235 h 285"/>
                  <a:gd name="T98" fmla="*/ 93 w 284"/>
                  <a:gd name="T99" fmla="*/ 192 h 285"/>
                  <a:gd name="T100" fmla="*/ 66 w 284"/>
                  <a:gd name="T101" fmla="*/ 164 h 285"/>
                  <a:gd name="T102" fmla="*/ 25 w 284"/>
                  <a:gd name="T103" fmla="*/ 108 h 285"/>
                  <a:gd name="T104" fmla="*/ 6 w 284"/>
                  <a:gd name="T105" fmla="*/ 70 h 285"/>
                  <a:gd name="T106" fmla="*/ 1 w 284"/>
                  <a:gd name="T107" fmla="*/ 47 h 285"/>
                  <a:gd name="T108" fmla="*/ 0 w 284"/>
                  <a:gd name="T109" fmla="*/ 28 h 285"/>
                  <a:gd name="T110" fmla="*/ 4 w 284"/>
                  <a:gd name="T111" fmla="*/ 13 h 285"/>
                  <a:gd name="T112" fmla="*/ 8 w 284"/>
                  <a:gd name="T113" fmla="*/ 8 h 2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84"/>
                  <a:gd name="T172" fmla="*/ 0 h 285"/>
                  <a:gd name="T173" fmla="*/ 284 w 284"/>
                  <a:gd name="T174" fmla="*/ 285 h 28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84" h="285">
                    <a:moveTo>
                      <a:pt x="142" y="50"/>
                    </a:moveTo>
                    <a:lnTo>
                      <a:pt x="142" y="50"/>
                    </a:lnTo>
                    <a:lnTo>
                      <a:pt x="166" y="70"/>
                    </a:lnTo>
                    <a:lnTo>
                      <a:pt x="190" y="93"/>
                    </a:lnTo>
                    <a:lnTo>
                      <a:pt x="190" y="93"/>
                    </a:lnTo>
                    <a:lnTo>
                      <a:pt x="218" y="120"/>
                    </a:lnTo>
                    <a:lnTo>
                      <a:pt x="239" y="149"/>
                    </a:lnTo>
                    <a:lnTo>
                      <a:pt x="258" y="176"/>
                    </a:lnTo>
                    <a:lnTo>
                      <a:pt x="272" y="201"/>
                    </a:lnTo>
                    <a:lnTo>
                      <a:pt x="277" y="214"/>
                    </a:lnTo>
                    <a:lnTo>
                      <a:pt x="280" y="226"/>
                    </a:lnTo>
                    <a:lnTo>
                      <a:pt x="283" y="237"/>
                    </a:lnTo>
                    <a:lnTo>
                      <a:pt x="284" y="246"/>
                    </a:lnTo>
                    <a:lnTo>
                      <a:pt x="284" y="256"/>
                    </a:lnTo>
                    <a:lnTo>
                      <a:pt x="283" y="264"/>
                    </a:lnTo>
                    <a:lnTo>
                      <a:pt x="280" y="271"/>
                    </a:lnTo>
                    <a:lnTo>
                      <a:pt x="276" y="276"/>
                    </a:lnTo>
                    <a:lnTo>
                      <a:pt x="276" y="276"/>
                    </a:lnTo>
                    <a:lnTo>
                      <a:pt x="272" y="280"/>
                    </a:lnTo>
                    <a:lnTo>
                      <a:pt x="266" y="283"/>
                    </a:lnTo>
                    <a:lnTo>
                      <a:pt x="261" y="284"/>
                    </a:lnTo>
                    <a:lnTo>
                      <a:pt x="254" y="285"/>
                    </a:lnTo>
                    <a:lnTo>
                      <a:pt x="239" y="284"/>
                    </a:lnTo>
                    <a:lnTo>
                      <a:pt x="223" y="280"/>
                    </a:lnTo>
                    <a:lnTo>
                      <a:pt x="204" y="273"/>
                    </a:lnTo>
                    <a:lnTo>
                      <a:pt x="184" y="262"/>
                    </a:lnTo>
                    <a:lnTo>
                      <a:pt x="163" y="250"/>
                    </a:lnTo>
                    <a:lnTo>
                      <a:pt x="142" y="235"/>
                    </a:lnTo>
                    <a:lnTo>
                      <a:pt x="142" y="219"/>
                    </a:lnTo>
                    <a:lnTo>
                      <a:pt x="142" y="219"/>
                    </a:lnTo>
                    <a:lnTo>
                      <a:pt x="159" y="233"/>
                    </a:lnTo>
                    <a:lnTo>
                      <a:pt x="177" y="243"/>
                    </a:lnTo>
                    <a:lnTo>
                      <a:pt x="195" y="252"/>
                    </a:lnTo>
                    <a:lnTo>
                      <a:pt x="209" y="257"/>
                    </a:lnTo>
                    <a:lnTo>
                      <a:pt x="223" y="261"/>
                    </a:lnTo>
                    <a:lnTo>
                      <a:pt x="235" y="261"/>
                    </a:lnTo>
                    <a:lnTo>
                      <a:pt x="241" y="261"/>
                    </a:lnTo>
                    <a:lnTo>
                      <a:pt x="246" y="260"/>
                    </a:lnTo>
                    <a:lnTo>
                      <a:pt x="250" y="257"/>
                    </a:lnTo>
                    <a:lnTo>
                      <a:pt x="254" y="254"/>
                    </a:lnTo>
                    <a:lnTo>
                      <a:pt x="254" y="254"/>
                    </a:lnTo>
                    <a:lnTo>
                      <a:pt x="254" y="254"/>
                    </a:lnTo>
                    <a:lnTo>
                      <a:pt x="258" y="249"/>
                    </a:lnTo>
                    <a:lnTo>
                      <a:pt x="260" y="243"/>
                    </a:lnTo>
                    <a:lnTo>
                      <a:pt x="261" y="237"/>
                    </a:lnTo>
                    <a:lnTo>
                      <a:pt x="261" y="230"/>
                    </a:lnTo>
                    <a:lnTo>
                      <a:pt x="260" y="220"/>
                    </a:lnTo>
                    <a:lnTo>
                      <a:pt x="258" y="212"/>
                    </a:lnTo>
                    <a:lnTo>
                      <a:pt x="250" y="192"/>
                    </a:lnTo>
                    <a:lnTo>
                      <a:pt x="239" y="170"/>
                    </a:lnTo>
                    <a:lnTo>
                      <a:pt x="223" y="147"/>
                    </a:lnTo>
                    <a:lnTo>
                      <a:pt x="205" y="124"/>
                    </a:lnTo>
                    <a:lnTo>
                      <a:pt x="184" y="101"/>
                    </a:lnTo>
                    <a:lnTo>
                      <a:pt x="184" y="101"/>
                    </a:lnTo>
                    <a:lnTo>
                      <a:pt x="162" y="81"/>
                    </a:lnTo>
                    <a:lnTo>
                      <a:pt x="142" y="65"/>
                    </a:lnTo>
                    <a:lnTo>
                      <a:pt x="142" y="50"/>
                    </a:lnTo>
                    <a:close/>
                    <a:moveTo>
                      <a:pt x="8" y="8"/>
                    </a:moveTo>
                    <a:lnTo>
                      <a:pt x="8" y="8"/>
                    </a:lnTo>
                    <a:lnTo>
                      <a:pt x="12" y="5"/>
                    </a:lnTo>
                    <a:lnTo>
                      <a:pt x="17" y="2"/>
                    </a:lnTo>
                    <a:lnTo>
                      <a:pt x="23" y="0"/>
                    </a:lnTo>
                    <a:lnTo>
                      <a:pt x="29" y="0"/>
                    </a:lnTo>
                    <a:lnTo>
                      <a:pt x="44" y="0"/>
                    </a:lnTo>
                    <a:lnTo>
                      <a:pt x="60" y="4"/>
                    </a:lnTo>
                    <a:lnTo>
                      <a:pt x="79" y="11"/>
                    </a:lnTo>
                    <a:lnTo>
                      <a:pt x="100" y="21"/>
                    </a:lnTo>
                    <a:lnTo>
                      <a:pt x="120" y="34"/>
                    </a:lnTo>
                    <a:lnTo>
                      <a:pt x="142" y="50"/>
                    </a:lnTo>
                    <a:lnTo>
                      <a:pt x="142" y="65"/>
                    </a:lnTo>
                    <a:lnTo>
                      <a:pt x="142" y="65"/>
                    </a:lnTo>
                    <a:lnTo>
                      <a:pt x="124" y="51"/>
                    </a:lnTo>
                    <a:lnTo>
                      <a:pt x="107" y="40"/>
                    </a:lnTo>
                    <a:lnTo>
                      <a:pt x="89" y="32"/>
                    </a:lnTo>
                    <a:lnTo>
                      <a:pt x="74" y="27"/>
                    </a:lnTo>
                    <a:lnTo>
                      <a:pt x="60" y="23"/>
                    </a:lnTo>
                    <a:lnTo>
                      <a:pt x="48" y="23"/>
                    </a:lnTo>
                    <a:lnTo>
                      <a:pt x="43" y="23"/>
                    </a:lnTo>
                    <a:lnTo>
                      <a:pt x="37" y="24"/>
                    </a:lnTo>
                    <a:lnTo>
                      <a:pt x="33" y="27"/>
                    </a:lnTo>
                    <a:lnTo>
                      <a:pt x="29" y="29"/>
                    </a:lnTo>
                    <a:lnTo>
                      <a:pt x="29" y="29"/>
                    </a:lnTo>
                    <a:lnTo>
                      <a:pt x="25" y="35"/>
                    </a:lnTo>
                    <a:lnTo>
                      <a:pt x="24" y="40"/>
                    </a:lnTo>
                    <a:lnTo>
                      <a:pt x="23" y="47"/>
                    </a:lnTo>
                    <a:lnTo>
                      <a:pt x="23" y="55"/>
                    </a:lnTo>
                    <a:lnTo>
                      <a:pt x="24" y="63"/>
                    </a:lnTo>
                    <a:lnTo>
                      <a:pt x="25" y="71"/>
                    </a:lnTo>
                    <a:lnTo>
                      <a:pt x="33" y="92"/>
                    </a:lnTo>
                    <a:lnTo>
                      <a:pt x="44" y="113"/>
                    </a:lnTo>
                    <a:lnTo>
                      <a:pt x="60" y="136"/>
                    </a:lnTo>
                    <a:lnTo>
                      <a:pt x="78" y="159"/>
                    </a:lnTo>
                    <a:lnTo>
                      <a:pt x="100" y="184"/>
                    </a:lnTo>
                    <a:lnTo>
                      <a:pt x="100" y="184"/>
                    </a:lnTo>
                    <a:lnTo>
                      <a:pt x="121" y="203"/>
                    </a:lnTo>
                    <a:lnTo>
                      <a:pt x="142" y="219"/>
                    </a:lnTo>
                    <a:lnTo>
                      <a:pt x="142" y="235"/>
                    </a:lnTo>
                    <a:lnTo>
                      <a:pt x="142" y="235"/>
                    </a:lnTo>
                    <a:lnTo>
                      <a:pt x="117" y="215"/>
                    </a:lnTo>
                    <a:lnTo>
                      <a:pt x="93" y="192"/>
                    </a:lnTo>
                    <a:lnTo>
                      <a:pt x="93" y="192"/>
                    </a:lnTo>
                    <a:lnTo>
                      <a:pt x="66" y="164"/>
                    </a:lnTo>
                    <a:lnTo>
                      <a:pt x="44" y="135"/>
                    </a:lnTo>
                    <a:lnTo>
                      <a:pt x="25" y="108"/>
                    </a:lnTo>
                    <a:lnTo>
                      <a:pt x="12" y="82"/>
                    </a:lnTo>
                    <a:lnTo>
                      <a:pt x="6" y="70"/>
                    </a:lnTo>
                    <a:lnTo>
                      <a:pt x="4" y="58"/>
                    </a:lnTo>
                    <a:lnTo>
                      <a:pt x="1" y="47"/>
                    </a:lnTo>
                    <a:lnTo>
                      <a:pt x="0" y="38"/>
                    </a:lnTo>
                    <a:lnTo>
                      <a:pt x="0" y="28"/>
                    </a:lnTo>
                    <a:lnTo>
                      <a:pt x="1" y="20"/>
                    </a:lnTo>
                    <a:lnTo>
                      <a:pt x="4" y="13"/>
                    </a:lnTo>
                    <a:lnTo>
                      <a:pt x="8" y="8"/>
                    </a:lnTo>
                    <a:lnTo>
                      <a:pt x="8" y="8"/>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60" name="Freeform 124"/>
              <p:cNvSpPr>
                <a:spLocks noEditPoints="1" noChangeArrowheads="1"/>
              </p:cNvSpPr>
              <p:nvPr/>
            </p:nvSpPr>
            <p:spPr bwMode="auto">
              <a:xfrm>
                <a:off x="76200" y="76200"/>
                <a:ext cx="450850" cy="452438"/>
              </a:xfrm>
              <a:custGeom>
                <a:avLst/>
                <a:gdLst>
                  <a:gd name="T0" fmla="*/ 142 w 284"/>
                  <a:gd name="T1" fmla="*/ 50 h 285"/>
                  <a:gd name="T2" fmla="*/ 184 w 284"/>
                  <a:gd name="T3" fmla="*/ 21 h 285"/>
                  <a:gd name="T4" fmla="*/ 223 w 284"/>
                  <a:gd name="T5" fmla="*/ 4 h 285"/>
                  <a:gd name="T6" fmla="*/ 254 w 284"/>
                  <a:gd name="T7" fmla="*/ 0 h 285"/>
                  <a:gd name="T8" fmla="*/ 266 w 284"/>
                  <a:gd name="T9" fmla="*/ 2 h 285"/>
                  <a:gd name="T10" fmla="*/ 276 w 284"/>
                  <a:gd name="T11" fmla="*/ 8 h 285"/>
                  <a:gd name="T12" fmla="*/ 280 w 284"/>
                  <a:gd name="T13" fmla="*/ 13 h 285"/>
                  <a:gd name="T14" fmla="*/ 284 w 284"/>
                  <a:gd name="T15" fmla="*/ 28 h 285"/>
                  <a:gd name="T16" fmla="*/ 283 w 284"/>
                  <a:gd name="T17" fmla="*/ 47 h 285"/>
                  <a:gd name="T18" fmla="*/ 277 w 284"/>
                  <a:gd name="T19" fmla="*/ 70 h 285"/>
                  <a:gd name="T20" fmla="*/ 258 w 284"/>
                  <a:gd name="T21" fmla="*/ 108 h 285"/>
                  <a:gd name="T22" fmla="*/ 218 w 284"/>
                  <a:gd name="T23" fmla="*/ 164 h 285"/>
                  <a:gd name="T24" fmla="*/ 190 w 284"/>
                  <a:gd name="T25" fmla="*/ 192 h 285"/>
                  <a:gd name="T26" fmla="*/ 142 w 284"/>
                  <a:gd name="T27" fmla="*/ 235 h 285"/>
                  <a:gd name="T28" fmla="*/ 142 w 284"/>
                  <a:gd name="T29" fmla="*/ 219 h 285"/>
                  <a:gd name="T30" fmla="*/ 184 w 284"/>
                  <a:gd name="T31" fmla="*/ 184 h 285"/>
                  <a:gd name="T32" fmla="*/ 205 w 284"/>
                  <a:gd name="T33" fmla="*/ 159 h 285"/>
                  <a:gd name="T34" fmla="*/ 239 w 284"/>
                  <a:gd name="T35" fmla="*/ 113 h 285"/>
                  <a:gd name="T36" fmla="*/ 258 w 284"/>
                  <a:gd name="T37" fmla="*/ 71 h 285"/>
                  <a:gd name="T38" fmla="*/ 261 w 284"/>
                  <a:gd name="T39" fmla="*/ 55 h 285"/>
                  <a:gd name="T40" fmla="*/ 260 w 284"/>
                  <a:gd name="T41" fmla="*/ 40 h 285"/>
                  <a:gd name="T42" fmla="*/ 254 w 284"/>
                  <a:gd name="T43" fmla="*/ 29 h 285"/>
                  <a:gd name="T44" fmla="*/ 254 w 284"/>
                  <a:gd name="T45" fmla="*/ 29 h 285"/>
                  <a:gd name="T46" fmla="*/ 246 w 284"/>
                  <a:gd name="T47" fmla="*/ 24 h 285"/>
                  <a:gd name="T48" fmla="*/ 235 w 284"/>
                  <a:gd name="T49" fmla="*/ 23 h 285"/>
                  <a:gd name="T50" fmla="*/ 209 w 284"/>
                  <a:gd name="T51" fmla="*/ 27 h 285"/>
                  <a:gd name="T52" fmla="*/ 177 w 284"/>
                  <a:gd name="T53" fmla="*/ 40 h 285"/>
                  <a:gd name="T54" fmla="*/ 142 w 284"/>
                  <a:gd name="T55" fmla="*/ 65 h 285"/>
                  <a:gd name="T56" fmla="*/ 8 w 284"/>
                  <a:gd name="T57" fmla="*/ 276 h 285"/>
                  <a:gd name="T58" fmla="*/ 4 w 284"/>
                  <a:gd name="T59" fmla="*/ 271 h 285"/>
                  <a:gd name="T60" fmla="*/ 0 w 284"/>
                  <a:gd name="T61" fmla="*/ 256 h 285"/>
                  <a:gd name="T62" fmla="*/ 1 w 284"/>
                  <a:gd name="T63" fmla="*/ 237 h 285"/>
                  <a:gd name="T64" fmla="*/ 6 w 284"/>
                  <a:gd name="T65" fmla="*/ 214 h 285"/>
                  <a:gd name="T66" fmla="*/ 25 w 284"/>
                  <a:gd name="T67" fmla="*/ 176 h 285"/>
                  <a:gd name="T68" fmla="*/ 66 w 284"/>
                  <a:gd name="T69" fmla="*/ 120 h 285"/>
                  <a:gd name="T70" fmla="*/ 93 w 284"/>
                  <a:gd name="T71" fmla="*/ 93 h 285"/>
                  <a:gd name="T72" fmla="*/ 142 w 284"/>
                  <a:gd name="T73" fmla="*/ 50 h 285"/>
                  <a:gd name="T74" fmla="*/ 142 w 284"/>
                  <a:gd name="T75" fmla="*/ 65 h 285"/>
                  <a:gd name="T76" fmla="*/ 100 w 284"/>
                  <a:gd name="T77" fmla="*/ 101 h 285"/>
                  <a:gd name="T78" fmla="*/ 78 w 284"/>
                  <a:gd name="T79" fmla="*/ 124 h 285"/>
                  <a:gd name="T80" fmla="*/ 44 w 284"/>
                  <a:gd name="T81" fmla="*/ 170 h 285"/>
                  <a:gd name="T82" fmla="*/ 25 w 284"/>
                  <a:gd name="T83" fmla="*/ 212 h 285"/>
                  <a:gd name="T84" fmla="*/ 23 w 284"/>
                  <a:gd name="T85" fmla="*/ 230 h 285"/>
                  <a:gd name="T86" fmla="*/ 24 w 284"/>
                  <a:gd name="T87" fmla="*/ 243 h 285"/>
                  <a:gd name="T88" fmla="*/ 29 w 284"/>
                  <a:gd name="T89" fmla="*/ 254 h 285"/>
                  <a:gd name="T90" fmla="*/ 33 w 284"/>
                  <a:gd name="T91" fmla="*/ 257 h 285"/>
                  <a:gd name="T92" fmla="*/ 43 w 284"/>
                  <a:gd name="T93" fmla="*/ 261 h 285"/>
                  <a:gd name="T94" fmla="*/ 60 w 284"/>
                  <a:gd name="T95" fmla="*/ 261 h 285"/>
                  <a:gd name="T96" fmla="*/ 89 w 284"/>
                  <a:gd name="T97" fmla="*/ 252 h 285"/>
                  <a:gd name="T98" fmla="*/ 124 w 284"/>
                  <a:gd name="T99" fmla="*/ 233 h 285"/>
                  <a:gd name="T100" fmla="*/ 142 w 284"/>
                  <a:gd name="T101" fmla="*/ 235 h 285"/>
                  <a:gd name="T102" fmla="*/ 120 w 284"/>
                  <a:gd name="T103" fmla="*/ 250 h 285"/>
                  <a:gd name="T104" fmla="*/ 79 w 284"/>
                  <a:gd name="T105" fmla="*/ 273 h 285"/>
                  <a:gd name="T106" fmla="*/ 44 w 284"/>
                  <a:gd name="T107" fmla="*/ 284 h 285"/>
                  <a:gd name="T108" fmla="*/ 23 w 284"/>
                  <a:gd name="T109" fmla="*/ 284 h 285"/>
                  <a:gd name="T110" fmla="*/ 12 w 284"/>
                  <a:gd name="T111" fmla="*/ 280 h 285"/>
                  <a:gd name="T112" fmla="*/ 8 w 284"/>
                  <a:gd name="T113" fmla="*/ 276 h 2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84"/>
                  <a:gd name="T172" fmla="*/ 0 h 285"/>
                  <a:gd name="T173" fmla="*/ 284 w 284"/>
                  <a:gd name="T174" fmla="*/ 285 h 28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84" h="285">
                    <a:moveTo>
                      <a:pt x="142" y="50"/>
                    </a:moveTo>
                    <a:lnTo>
                      <a:pt x="142" y="50"/>
                    </a:lnTo>
                    <a:lnTo>
                      <a:pt x="163" y="34"/>
                    </a:lnTo>
                    <a:lnTo>
                      <a:pt x="184" y="21"/>
                    </a:lnTo>
                    <a:lnTo>
                      <a:pt x="204" y="11"/>
                    </a:lnTo>
                    <a:lnTo>
                      <a:pt x="223" y="4"/>
                    </a:lnTo>
                    <a:lnTo>
                      <a:pt x="239" y="0"/>
                    </a:lnTo>
                    <a:lnTo>
                      <a:pt x="254" y="0"/>
                    </a:lnTo>
                    <a:lnTo>
                      <a:pt x="261" y="0"/>
                    </a:lnTo>
                    <a:lnTo>
                      <a:pt x="266" y="2"/>
                    </a:lnTo>
                    <a:lnTo>
                      <a:pt x="272" y="4"/>
                    </a:lnTo>
                    <a:lnTo>
                      <a:pt x="276" y="8"/>
                    </a:lnTo>
                    <a:lnTo>
                      <a:pt x="276" y="8"/>
                    </a:lnTo>
                    <a:lnTo>
                      <a:pt x="280" y="13"/>
                    </a:lnTo>
                    <a:lnTo>
                      <a:pt x="283" y="20"/>
                    </a:lnTo>
                    <a:lnTo>
                      <a:pt x="284" y="28"/>
                    </a:lnTo>
                    <a:lnTo>
                      <a:pt x="284" y="38"/>
                    </a:lnTo>
                    <a:lnTo>
                      <a:pt x="283" y="47"/>
                    </a:lnTo>
                    <a:lnTo>
                      <a:pt x="280" y="58"/>
                    </a:lnTo>
                    <a:lnTo>
                      <a:pt x="277" y="70"/>
                    </a:lnTo>
                    <a:lnTo>
                      <a:pt x="272" y="82"/>
                    </a:lnTo>
                    <a:lnTo>
                      <a:pt x="258" y="108"/>
                    </a:lnTo>
                    <a:lnTo>
                      <a:pt x="239" y="135"/>
                    </a:lnTo>
                    <a:lnTo>
                      <a:pt x="218" y="164"/>
                    </a:lnTo>
                    <a:lnTo>
                      <a:pt x="190" y="192"/>
                    </a:lnTo>
                    <a:lnTo>
                      <a:pt x="190" y="192"/>
                    </a:lnTo>
                    <a:lnTo>
                      <a:pt x="166" y="215"/>
                    </a:lnTo>
                    <a:lnTo>
                      <a:pt x="142" y="235"/>
                    </a:lnTo>
                    <a:lnTo>
                      <a:pt x="142" y="219"/>
                    </a:lnTo>
                    <a:lnTo>
                      <a:pt x="142" y="219"/>
                    </a:lnTo>
                    <a:lnTo>
                      <a:pt x="162" y="203"/>
                    </a:lnTo>
                    <a:lnTo>
                      <a:pt x="184" y="184"/>
                    </a:lnTo>
                    <a:lnTo>
                      <a:pt x="184" y="184"/>
                    </a:lnTo>
                    <a:lnTo>
                      <a:pt x="205" y="159"/>
                    </a:lnTo>
                    <a:lnTo>
                      <a:pt x="223" y="136"/>
                    </a:lnTo>
                    <a:lnTo>
                      <a:pt x="239" y="113"/>
                    </a:lnTo>
                    <a:lnTo>
                      <a:pt x="250" y="92"/>
                    </a:lnTo>
                    <a:lnTo>
                      <a:pt x="258" y="71"/>
                    </a:lnTo>
                    <a:lnTo>
                      <a:pt x="260" y="63"/>
                    </a:lnTo>
                    <a:lnTo>
                      <a:pt x="261" y="55"/>
                    </a:lnTo>
                    <a:lnTo>
                      <a:pt x="261" y="47"/>
                    </a:lnTo>
                    <a:lnTo>
                      <a:pt x="260" y="40"/>
                    </a:lnTo>
                    <a:lnTo>
                      <a:pt x="258" y="35"/>
                    </a:lnTo>
                    <a:lnTo>
                      <a:pt x="254" y="29"/>
                    </a:lnTo>
                    <a:lnTo>
                      <a:pt x="254" y="29"/>
                    </a:lnTo>
                    <a:lnTo>
                      <a:pt x="254" y="29"/>
                    </a:lnTo>
                    <a:lnTo>
                      <a:pt x="250" y="27"/>
                    </a:lnTo>
                    <a:lnTo>
                      <a:pt x="246" y="24"/>
                    </a:lnTo>
                    <a:lnTo>
                      <a:pt x="241" y="23"/>
                    </a:lnTo>
                    <a:lnTo>
                      <a:pt x="235" y="23"/>
                    </a:lnTo>
                    <a:lnTo>
                      <a:pt x="223" y="23"/>
                    </a:lnTo>
                    <a:lnTo>
                      <a:pt x="209" y="27"/>
                    </a:lnTo>
                    <a:lnTo>
                      <a:pt x="195" y="32"/>
                    </a:lnTo>
                    <a:lnTo>
                      <a:pt x="177" y="40"/>
                    </a:lnTo>
                    <a:lnTo>
                      <a:pt x="159" y="51"/>
                    </a:lnTo>
                    <a:lnTo>
                      <a:pt x="142" y="65"/>
                    </a:lnTo>
                    <a:lnTo>
                      <a:pt x="142" y="50"/>
                    </a:lnTo>
                    <a:close/>
                    <a:moveTo>
                      <a:pt x="8" y="276"/>
                    </a:moveTo>
                    <a:lnTo>
                      <a:pt x="8" y="276"/>
                    </a:lnTo>
                    <a:lnTo>
                      <a:pt x="4" y="271"/>
                    </a:lnTo>
                    <a:lnTo>
                      <a:pt x="1" y="264"/>
                    </a:lnTo>
                    <a:lnTo>
                      <a:pt x="0" y="256"/>
                    </a:lnTo>
                    <a:lnTo>
                      <a:pt x="0" y="246"/>
                    </a:lnTo>
                    <a:lnTo>
                      <a:pt x="1" y="237"/>
                    </a:lnTo>
                    <a:lnTo>
                      <a:pt x="4" y="226"/>
                    </a:lnTo>
                    <a:lnTo>
                      <a:pt x="6" y="214"/>
                    </a:lnTo>
                    <a:lnTo>
                      <a:pt x="12" y="201"/>
                    </a:lnTo>
                    <a:lnTo>
                      <a:pt x="25" y="176"/>
                    </a:lnTo>
                    <a:lnTo>
                      <a:pt x="44" y="149"/>
                    </a:lnTo>
                    <a:lnTo>
                      <a:pt x="66" y="120"/>
                    </a:lnTo>
                    <a:lnTo>
                      <a:pt x="93" y="93"/>
                    </a:lnTo>
                    <a:lnTo>
                      <a:pt x="93" y="93"/>
                    </a:lnTo>
                    <a:lnTo>
                      <a:pt x="117" y="70"/>
                    </a:lnTo>
                    <a:lnTo>
                      <a:pt x="142" y="50"/>
                    </a:lnTo>
                    <a:lnTo>
                      <a:pt x="142" y="65"/>
                    </a:lnTo>
                    <a:lnTo>
                      <a:pt x="142" y="65"/>
                    </a:lnTo>
                    <a:lnTo>
                      <a:pt x="121" y="81"/>
                    </a:lnTo>
                    <a:lnTo>
                      <a:pt x="100" y="101"/>
                    </a:lnTo>
                    <a:lnTo>
                      <a:pt x="100" y="101"/>
                    </a:lnTo>
                    <a:lnTo>
                      <a:pt x="78" y="124"/>
                    </a:lnTo>
                    <a:lnTo>
                      <a:pt x="60" y="147"/>
                    </a:lnTo>
                    <a:lnTo>
                      <a:pt x="44" y="170"/>
                    </a:lnTo>
                    <a:lnTo>
                      <a:pt x="33" y="192"/>
                    </a:lnTo>
                    <a:lnTo>
                      <a:pt x="25" y="212"/>
                    </a:lnTo>
                    <a:lnTo>
                      <a:pt x="24" y="220"/>
                    </a:lnTo>
                    <a:lnTo>
                      <a:pt x="23" y="230"/>
                    </a:lnTo>
                    <a:lnTo>
                      <a:pt x="23" y="237"/>
                    </a:lnTo>
                    <a:lnTo>
                      <a:pt x="24" y="243"/>
                    </a:lnTo>
                    <a:lnTo>
                      <a:pt x="25" y="249"/>
                    </a:lnTo>
                    <a:lnTo>
                      <a:pt x="29" y="254"/>
                    </a:lnTo>
                    <a:lnTo>
                      <a:pt x="29" y="254"/>
                    </a:lnTo>
                    <a:lnTo>
                      <a:pt x="33" y="257"/>
                    </a:lnTo>
                    <a:lnTo>
                      <a:pt x="37" y="260"/>
                    </a:lnTo>
                    <a:lnTo>
                      <a:pt x="43" y="261"/>
                    </a:lnTo>
                    <a:lnTo>
                      <a:pt x="48" y="261"/>
                    </a:lnTo>
                    <a:lnTo>
                      <a:pt x="60" y="261"/>
                    </a:lnTo>
                    <a:lnTo>
                      <a:pt x="74" y="257"/>
                    </a:lnTo>
                    <a:lnTo>
                      <a:pt x="89" y="252"/>
                    </a:lnTo>
                    <a:lnTo>
                      <a:pt x="107" y="243"/>
                    </a:lnTo>
                    <a:lnTo>
                      <a:pt x="124" y="233"/>
                    </a:lnTo>
                    <a:lnTo>
                      <a:pt x="142" y="219"/>
                    </a:lnTo>
                    <a:lnTo>
                      <a:pt x="142" y="235"/>
                    </a:lnTo>
                    <a:lnTo>
                      <a:pt x="142" y="235"/>
                    </a:lnTo>
                    <a:lnTo>
                      <a:pt x="120" y="250"/>
                    </a:lnTo>
                    <a:lnTo>
                      <a:pt x="100" y="262"/>
                    </a:lnTo>
                    <a:lnTo>
                      <a:pt x="79" y="273"/>
                    </a:lnTo>
                    <a:lnTo>
                      <a:pt x="60" y="280"/>
                    </a:lnTo>
                    <a:lnTo>
                      <a:pt x="44" y="284"/>
                    </a:lnTo>
                    <a:lnTo>
                      <a:pt x="29" y="285"/>
                    </a:lnTo>
                    <a:lnTo>
                      <a:pt x="23" y="284"/>
                    </a:lnTo>
                    <a:lnTo>
                      <a:pt x="17" y="283"/>
                    </a:lnTo>
                    <a:lnTo>
                      <a:pt x="12" y="280"/>
                    </a:lnTo>
                    <a:lnTo>
                      <a:pt x="8" y="276"/>
                    </a:lnTo>
                    <a:lnTo>
                      <a:pt x="8" y="276"/>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61" name="Freeform 125"/>
              <p:cNvSpPr>
                <a:spLocks noChangeArrowheads="1"/>
              </p:cNvSpPr>
              <p:nvPr/>
            </p:nvSpPr>
            <p:spPr bwMode="auto">
              <a:xfrm>
                <a:off x="254000" y="254000"/>
                <a:ext cx="92075" cy="95250"/>
              </a:xfrm>
              <a:custGeom>
                <a:avLst/>
                <a:gdLst>
                  <a:gd name="T0" fmla="*/ 0 w 58"/>
                  <a:gd name="T1" fmla="*/ 30 h 60"/>
                  <a:gd name="T2" fmla="*/ 0 w 58"/>
                  <a:gd name="T3" fmla="*/ 30 h 60"/>
                  <a:gd name="T4" fmla="*/ 1 w 58"/>
                  <a:gd name="T5" fmla="*/ 24 h 60"/>
                  <a:gd name="T6" fmla="*/ 3 w 58"/>
                  <a:gd name="T7" fmla="*/ 19 h 60"/>
                  <a:gd name="T8" fmla="*/ 5 w 58"/>
                  <a:gd name="T9" fmla="*/ 14 h 60"/>
                  <a:gd name="T10" fmla="*/ 9 w 58"/>
                  <a:gd name="T11" fmla="*/ 10 h 60"/>
                  <a:gd name="T12" fmla="*/ 13 w 58"/>
                  <a:gd name="T13" fmla="*/ 6 h 60"/>
                  <a:gd name="T14" fmla="*/ 18 w 58"/>
                  <a:gd name="T15" fmla="*/ 3 h 60"/>
                  <a:gd name="T16" fmla="*/ 24 w 58"/>
                  <a:gd name="T17" fmla="*/ 1 h 60"/>
                  <a:gd name="T18" fmla="*/ 30 w 58"/>
                  <a:gd name="T19" fmla="*/ 0 h 60"/>
                  <a:gd name="T20" fmla="*/ 30 w 58"/>
                  <a:gd name="T21" fmla="*/ 0 h 60"/>
                  <a:gd name="T22" fmla="*/ 35 w 58"/>
                  <a:gd name="T23" fmla="*/ 1 h 60"/>
                  <a:gd name="T24" fmla="*/ 41 w 58"/>
                  <a:gd name="T25" fmla="*/ 3 h 60"/>
                  <a:gd name="T26" fmla="*/ 46 w 58"/>
                  <a:gd name="T27" fmla="*/ 6 h 60"/>
                  <a:gd name="T28" fmla="*/ 50 w 58"/>
                  <a:gd name="T29" fmla="*/ 10 h 60"/>
                  <a:gd name="T30" fmla="*/ 54 w 58"/>
                  <a:gd name="T31" fmla="*/ 14 h 60"/>
                  <a:gd name="T32" fmla="*/ 57 w 58"/>
                  <a:gd name="T33" fmla="*/ 19 h 60"/>
                  <a:gd name="T34" fmla="*/ 58 w 58"/>
                  <a:gd name="T35" fmla="*/ 24 h 60"/>
                  <a:gd name="T36" fmla="*/ 58 w 58"/>
                  <a:gd name="T37" fmla="*/ 30 h 60"/>
                  <a:gd name="T38" fmla="*/ 58 w 58"/>
                  <a:gd name="T39" fmla="*/ 30 h 60"/>
                  <a:gd name="T40" fmla="*/ 58 w 58"/>
                  <a:gd name="T41" fmla="*/ 35 h 60"/>
                  <a:gd name="T42" fmla="*/ 57 w 58"/>
                  <a:gd name="T43" fmla="*/ 41 h 60"/>
                  <a:gd name="T44" fmla="*/ 54 w 58"/>
                  <a:gd name="T45" fmla="*/ 46 h 60"/>
                  <a:gd name="T46" fmla="*/ 50 w 58"/>
                  <a:gd name="T47" fmla="*/ 50 h 60"/>
                  <a:gd name="T48" fmla="*/ 46 w 58"/>
                  <a:gd name="T49" fmla="*/ 54 h 60"/>
                  <a:gd name="T50" fmla="*/ 41 w 58"/>
                  <a:gd name="T51" fmla="*/ 57 h 60"/>
                  <a:gd name="T52" fmla="*/ 35 w 58"/>
                  <a:gd name="T53" fmla="*/ 58 h 60"/>
                  <a:gd name="T54" fmla="*/ 30 w 58"/>
                  <a:gd name="T55" fmla="*/ 60 h 60"/>
                  <a:gd name="T56" fmla="*/ 30 w 58"/>
                  <a:gd name="T57" fmla="*/ 60 h 60"/>
                  <a:gd name="T58" fmla="*/ 24 w 58"/>
                  <a:gd name="T59" fmla="*/ 58 h 60"/>
                  <a:gd name="T60" fmla="*/ 18 w 58"/>
                  <a:gd name="T61" fmla="*/ 57 h 60"/>
                  <a:gd name="T62" fmla="*/ 13 w 58"/>
                  <a:gd name="T63" fmla="*/ 54 h 60"/>
                  <a:gd name="T64" fmla="*/ 9 w 58"/>
                  <a:gd name="T65" fmla="*/ 50 h 60"/>
                  <a:gd name="T66" fmla="*/ 5 w 58"/>
                  <a:gd name="T67" fmla="*/ 46 h 60"/>
                  <a:gd name="T68" fmla="*/ 3 w 58"/>
                  <a:gd name="T69" fmla="*/ 41 h 60"/>
                  <a:gd name="T70" fmla="*/ 1 w 58"/>
                  <a:gd name="T71" fmla="*/ 35 h 60"/>
                  <a:gd name="T72" fmla="*/ 0 w 58"/>
                  <a:gd name="T73" fmla="*/ 30 h 60"/>
                  <a:gd name="T74" fmla="*/ 0 w 58"/>
                  <a:gd name="T75" fmla="*/ 30 h 6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8"/>
                  <a:gd name="T115" fmla="*/ 0 h 60"/>
                  <a:gd name="T116" fmla="*/ 58 w 58"/>
                  <a:gd name="T117" fmla="*/ 60 h 6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8" h="60">
                    <a:moveTo>
                      <a:pt x="0" y="30"/>
                    </a:moveTo>
                    <a:lnTo>
                      <a:pt x="0" y="30"/>
                    </a:lnTo>
                    <a:lnTo>
                      <a:pt x="1" y="24"/>
                    </a:lnTo>
                    <a:lnTo>
                      <a:pt x="3" y="19"/>
                    </a:lnTo>
                    <a:lnTo>
                      <a:pt x="5" y="14"/>
                    </a:lnTo>
                    <a:lnTo>
                      <a:pt x="9" y="10"/>
                    </a:lnTo>
                    <a:lnTo>
                      <a:pt x="13" y="6"/>
                    </a:lnTo>
                    <a:lnTo>
                      <a:pt x="18" y="3"/>
                    </a:lnTo>
                    <a:lnTo>
                      <a:pt x="24" y="1"/>
                    </a:lnTo>
                    <a:lnTo>
                      <a:pt x="30" y="0"/>
                    </a:lnTo>
                    <a:lnTo>
                      <a:pt x="30" y="0"/>
                    </a:lnTo>
                    <a:lnTo>
                      <a:pt x="35" y="1"/>
                    </a:lnTo>
                    <a:lnTo>
                      <a:pt x="41" y="3"/>
                    </a:lnTo>
                    <a:lnTo>
                      <a:pt x="46" y="6"/>
                    </a:lnTo>
                    <a:lnTo>
                      <a:pt x="50" y="10"/>
                    </a:lnTo>
                    <a:lnTo>
                      <a:pt x="54" y="14"/>
                    </a:lnTo>
                    <a:lnTo>
                      <a:pt x="57" y="19"/>
                    </a:lnTo>
                    <a:lnTo>
                      <a:pt x="58" y="24"/>
                    </a:lnTo>
                    <a:lnTo>
                      <a:pt x="58" y="30"/>
                    </a:lnTo>
                    <a:lnTo>
                      <a:pt x="58" y="30"/>
                    </a:lnTo>
                    <a:lnTo>
                      <a:pt x="58" y="35"/>
                    </a:lnTo>
                    <a:lnTo>
                      <a:pt x="57" y="41"/>
                    </a:lnTo>
                    <a:lnTo>
                      <a:pt x="54" y="46"/>
                    </a:lnTo>
                    <a:lnTo>
                      <a:pt x="50" y="50"/>
                    </a:lnTo>
                    <a:lnTo>
                      <a:pt x="46" y="54"/>
                    </a:lnTo>
                    <a:lnTo>
                      <a:pt x="41" y="57"/>
                    </a:lnTo>
                    <a:lnTo>
                      <a:pt x="35" y="58"/>
                    </a:lnTo>
                    <a:lnTo>
                      <a:pt x="30" y="60"/>
                    </a:lnTo>
                    <a:lnTo>
                      <a:pt x="30" y="60"/>
                    </a:lnTo>
                    <a:lnTo>
                      <a:pt x="24" y="58"/>
                    </a:lnTo>
                    <a:lnTo>
                      <a:pt x="18" y="57"/>
                    </a:lnTo>
                    <a:lnTo>
                      <a:pt x="13" y="54"/>
                    </a:lnTo>
                    <a:lnTo>
                      <a:pt x="9" y="50"/>
                    </a:lnTo>
                    <a:lnTo>
                      <a:pt x="5" y="46"/>
                    </a:lnTo>
                    <a:lnTo>
                      <a:pt x="3" y="41"/>
                    </a:lnTo>
                    <a:lnTo>
                      <a:pt x="1" y="35"/>
                    </a:lnTo>
                    <a:lnTo>
                      <a:pt x="0" y="30"/>
                    </a:lnTo>
                    <a:lnTo>
                      <a:pt x="0" y="3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grpSp>
        <p:grpSp>
          <p:nvGrpSpPr>
            <p:cNvPr id="76" name="组合 203"/>
            <p:cNvGrpSpPr/>
            <p:nvPr/>
          </p:nvGrpSpPr>
          <p:grpSpPr bwMode="auto">
            <a:xfrm>
              <a:off x="3569823" y="827649"/>
              <a:ext cx="249728" cy="324190"/>
              <a:chOff x="0" y="0"/>
              <a:chExt cx="381000" cy="484187"/>
            </a:xfrm>
            <a:grpFill/>
          </p:grpSpPr>
          <p:sp>
            <p:nvSpPr>
              <p:cNvPr id="155" name="Freeform 126"/>
              <p:cNvSpPr>
                <a:spLocks noEditPoints="1" noChangeArrowheads="1"/>
              </p:cNvSpPr>
              <p:nvPr/>
            </p:nvSpPr>
            <p:spPr bwMode="auto">
              <a:xfrm>
                <a:off x="0" y="4762"/>
                <a:ext cx="254000" cy="479425"/>
              </a:xfrm>
              <a:custGeom>
                <a:avLst/>
                <a:gdLst>
                  <a:gd name="T0" fmla="*/ 160 w 160"/>
                  <a:gd name="T1" fmla="*/ 0 h 302"/>
                  <a:gd name="T2" fmla="*/ 160 w 160"/>
                  <a:gd name="T3" fmla="*/ 302 h 302"/>
                  <a:gd name="T4" fmla="*/ 94 w 160"/>
                  <a:gd name="T5" fmla="*/ 302 h 302"/>
                  <a:gd name="T6" fmla="*/ 94 w 160"/>
                  <a:gd name="T7" fmla="*/ 261 h 302"/>
                  <a:gd name="T8" fmla="*/ 136 w 160"/>
                  <a:gd name="T9" fmla="*/ 261 h 302"/>
                  <a:gd name="T10" fmla="*/ 136 w 160"/>
                  <a:gd name="T11" fmla="*/ 116 h 302"/>
                  <a:gd name="T12" fmla="*/ 136 w 160"/>
                  <a:gd name="T13" fmla="*/ 116 h 302"/>
                  <a:gd name="T14" fmla="*/ 94 w 160"/>
                  <a:gd name="T15" fmla="*/ 189 h 302"/>
                  <a:gd name="T16" fmla="*/ 94 w 160"/>
                  <a:gd name="T17" fmla="*/ 124 h 302"/>
                  <a:gd name="T18" fmla="*/ 160 w 160"/>
                  <a:gd name="T19" fmla="*/ 0 h 302"/>
                  <a:gd name="T20" fmla="*/ 94 w 160"/>
                  <a:gd name="T21" fmla="*/ 302 h 302"/>
                  <a:gd name="T22" fmla="*/ 0 w 160"/>
                  <a:gd name="T23" fmla="*/ 302 h 302"/>
                  <a:gd name="T24" fmla="*/ 94 w 160"/>
                  <a:gd name="T25" fmla="*/ 124 h 302"/>
                  <a:gd name="T26" fmla="*/ 94 w 160"/>
                  <a:gd name="T27" fmla="*/ 189 h 302"/>
                  <a:gd name="T28" fmla="*/ 53 w 160"/>
                  <a:gd name="T29" fmla="*/ 261 h 302"/>
                  <a:gd name="T30" fmla="*/ 94 w 160"/>
                  <a:gd name="T31" fmla="*/ 261 h 302"/>
                  <a:gd name="T32" fmla="*/ 94 w 160"/>
                  <a:gd name="T33" fmla="*/ 302 h 3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0"/>
                  <a:gd name="T52" fmla="*/ 0 h 302"/>
                  <a:gd name="T53" fmla="*/ 160 w 160"/>
                  <a:gd name="T54" fmla="*/ 302 h 30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0" h="302">
                    <a:moveTo>
                      <a:pt x="160" y="0"/>
                    </a:moveTo>
                    <a:lnTo>
                      <a:pt x="160" y="302"/>
                    </a:lnTo>
                    <a:lnTo>
                      <a:pt x="94" y="302"/>
                    </a:lnTo>
                    <a:lnTo>
                      <a:pt x="94" y="261"/>
                    </a:lnTo>
                    <a:lnTo>
                      <a:pt x="136" y="261"/>
                    </a:lnTo>
                    <a:lnTo>
                      <a:pt x="136" y="116"/>
                    </a:lnTo>
                    <a:lnTo>
                      <a:pt x="136" y="116"/>
                    </a:lnTo>
                    <a:lnTo>
                      <a:pt x="94" y="189"/>
                    </a:lnTo>
                    <a:lnTo>
                      <a:pt x="94" y="124"/>
                    </a:lnTo>
                    <a:lnTo>
                      <a:pt x="160" y="0"/>
                    </a:lnTo>
                    <a:close/>
                    <a:moveTo>
                      <a:pt x="94" y="302"/>
                    </a:moveTo>
                    <a:lnTo>
                      <a:pt x="0" y="302"/>
                    </a:lnTo>
                    <a:lnTo>
                      <a:pt x="94" y="124"/>
                    </a:lnTo>
                    <a:lnTo>
                      <a:pt x="94" y="189"/>
                    </a:lnTo>
                    <a:lnTo>
                      <a:pt x="53" y="261"/>
                    </a:lnTo>
                    <a:lnTo>
                      <a:pt x="94" y="261"/>
                    </a:lnTo>
                    <a:lnTo>
                      <a:pt x="94" y="302"/>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56" name="Rectangle 127"/>
              <p:cNvSpPr>
                <a:spLocks noChangeArrowheads="1"/>
              </p:cNvSpPr>
              <p:nvPr/>
            </p:nvSpPr>
            <p:spPr bwMode="auto">
              <a:xfrm>
                <a:off x="317500" y="0"/>
                <a:ext cx="63500" cy="471488"/>
              </a:xfrm>
              <a:prstGeom prst="rect">
                <a:avLst/>
              </a:pr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grpSp>
        <p:sp>
          <p:nvSpPr>
            <p:cNvPr id="17510" name="Freeform 128"/>
            <p:cNvSpPr>
              <a:spLocks noEditPoints="1"/>
            </p:cNvSpPr>
            <p:nvPr/>
          </p:nvSpPr>
          <p:spPr>
            <a:xfrm>
              <a:off x="4826786" y="2412460"/>
              <a:ext cx="332970" cy="265729"/>
            </a:xfrm>
            <a:custGeom>
              <a:avLst/>
              <a:gdLst>
                <a:gd name="txL" fmla="*/ 0 w 320"/>
                <a:gd name="txT" fmla="*/ 0 h 250"/>
                <a:gd name="txR" fmla="*/ 320 w 320"/>
                <a:gd name="txB" fmla="*/ 250 h 250"/>
              </a:gdLst>
              <a:ahLst/>
              <a:cxnLst>
                <a:cxn ang="0">
                  <a:pos x="310078" y="60586"/>
                </a:cxn>
                <a:cxn ang="0">
                  <a:pos x="332970" y="146682"/>
                </a:cxn>
                <a:cxn ang="0">
                  <a:pos x="315281" y="225338"/>
                </a:cxn>
                <a:cxn ang="0">
                  <a:pos x="281984" y="260414"/>
                </a:cxn>
                <a:cxn ang="0">
                  <a:pos x="273660" y="247659"/>
                </a:cxn>
                <a:cxn ang="0">
                  <a:pos x="290308" y="227464"/>
                </a:cxn>
                <a:cxn ang="0">
                  <a:pos x="287187" y="203017"/>
                </a:cxn>
                <a:cxn ang="0">
                  <a:pos x="271579" y="175381"/>
                </a:cxn>
                <a:cxn ang="0">
                  <a:pos x="298632" y="175381"/>
                </a:cxn>
                <a:cxn ang="0">
                  <a:pos x="311119" y="162626"/>
                </a:cxn>
                <a:cxn ang="0">
                  <a:pos x="311119" y="133927"/>
                </a:cxn>
                <a:cxn ang="0">
                  <a:pos x="294470" y="119047"/>
                </a:cxn>
                <a:cxn ang="0">
                  <a:pos x="271579" y="106292"/>
                </a:cxn>
                <a:cxn ang="0">
                  <a:pos x="289268" y="102040"/>
                </a:cxn>
                <a:cxn ang="0">
                  <a:pos x="298632" y="78656"/>
                </a:cxn>
                <a:cxn ang="0">
                  <a:pos x="291349" y="61649"/>
                </a:cxn>
                <a:cxn ang="0">
                  <a:pos x="247646" y="8503"/>
                </a:cxn>
                <a:cxn ang="0">
                  <a:pos x="271579" y="53146"/>
                </a:cxn>
                <a:cxn ang="0">
                  <a:pos x="251809" y="62712"/>
                </a:cxn>
                <a:cxn ang="0">
                  <a:pos x="247646" y="36139"/>
                </a:cxn>
                <a:cxn ang="0">
                  <a:pos x="271579" y="262540"/>
                </a:cxn>
                <a:cxn ang="0">
                  <a:pos x="253890" y="249785"/>
                </a:cxn>
                <a:cxn ang="0">
                  <a:pos x="271579" y="262540"/>
                </a:cxn>
                <a:cxn ang="0">
                  <a:pos x="271579" y="120110"/>
                </a:cxn>
                <a:cxn ang="0">
                  <a:pos x="254930" y="143494"/>
                </a:cxn>
                <a:cxn ang="0">
                  <a:pos x="262214" y="164752"/>
                </a:cxn>
                <a:cxn ang="0">
                  <a:pos x="266376" y="184947"/>
                </a:cxn>
                <a:cxn ang="0">
                  <a:pos x="247646" y="87159"/>
                </a:cxn>
                <a:cxn ang="0">
                  <a:pos x="265335" y="106292"/>
                </a:cxn>
                <a:cxn ang="0">
                  <a:pos x="247646" y="8503"/>
                </a:cxn>
                <a:cxn ang="0">
                  <a:pos x="243484" y="21258"/>
                </a:cxn>
                <a:cxn ang="0">
                  <a:pos x="227876" y="2126"/>
                </a:cxn>
                <a:cxn ang="0">
                  <a:pos x="227876" y="228527"/>
                </a:cxn>
                <a:cxn ang="0">
                  <a:pos x="238282" y="241282"/>
                </a:cxn>
                <a:cxn ang="0">
                  <a:pos x="247646" y="41454"/>
                </a:cxn>
                <a:cxn ang="0">
                  <a:pos x="247646" y="184947"/>
                </a:cxn>
                <a:cxn ang="0">
                  <a:pos x="235160" y="195577"/>
                </a:cxn>
                <a:cxn ang="0">
                  <a:pos x="234120" y="54209"/>
                </a:cxn>
                <a:cxn ang="0">
                  <a:pos x="247646" y="41454"/>
                </a:cxn>
                <a:cxn ang="0">
                  <a:pos x="139431" y="8503"/>
                </a:cxn>
                <a:cxn ang="0">
                  <a:pos x="227876" y="2126"/>
                </a:cxn>
                <a:cxn ang="0">
                  <a:pos x="219552" y="17007"/>
                </a:cxn>
                <a:cxn ang="0">
                  <a:pos x="211228" y="44642"/>
                </a:cxn>
                <a:cxn ang="0">
                  <a:pos x="227876" y="56335"/>
                </a:cxn>
                <a:cxn ang="0">
                  <a:pos x="226836" y="223212"/>
                </a:cxn>
                <a:cxn ang="0">
                  <a:pos x="201863" y="244471"/>
                </a:cxn>
                <a:cxn ang="0">
                  <a:pos x="130066" y="204080"/>
                </a:cxn>
                <a:cxn ang="0">
                  <a:pos x="70756" y="174318"/>
                </a:cxn>
                <a:cxn ang="0">
                  <a:pos x="87405" y="169004"/>
                </a:cxn>
                <a:cxn ang="0">
                  <a:pos x="108215" y="139242"/>
                </a:cxn>
                <a:cxn ang="0">
                  <a:pos x="98850" y="106292"/>
                </a:cxn>
                <a:cxn ang="0">
                  <a:pos x="0" y="144557"/>
                </a:cxn>
                <a:cxn ang="0">
                  <a:pos x="5203" y="102040"/>
                </a:cxn>
                <a:cxn ang="0">
                  <a:pos x="46824" y="46768"/>
                </a:cxn>
                <a:cxn ang="0">
                  <a:pos x="70756" y="93537"/>
                </a:cxn>
                <a:cxn ang="0">
                  <a:pos x="39540" y="107355"/>
                </a:cxn>
                <a:cxn ang="0">
                  <a:pos x="32256" y="143494"/>
                </a:cxn>
                <a:cxn ang="0">
                  <a:pos x="59310" y="172192"/>
                </a:cxn>
                <a:cxn ang="0">
                  <a:pos x="43702" y="200891"/>
                </a:cxn>
                <a:cxn ang="0">
                  <a:pos x="3122" y="159437"/>
                </a:cxn>
              </a:cxnLst>
              <a:rect l="txL" t="txT" r="txR" b="txB"/>
              <a:pathLst>
                <a:path w="320" h="250">
                  <a:moveTo>
                    <a:pt x="261" y="19"/>
                  </a:moveTo>
                  <a:lnTo>
                    <a:pt x="261" y="19"/>
                  </a:lnTo>
                  <a:lnTo>
                    <a:pt x="276" y="30"/>
                  </a:lnTo>
                  <a:lnTo>
                    <a:pt x="288" y="42"/>
                  </a:lnTo>
                  <a:lnTo>
                    <a:pt x="298" y="57"/>
                  </a:lnTo>
                  <a:lnTo>
                    <a:pt x="306" y="71"/>
                  </a:lnTo>
                  <a:lnTo>
                    <a:pt x="312" y="88"/>
                  </a:lnTo>
                  <a:lnTo>
                    <a:pt x="316" y="104"/>
                  </a:lnTo>
                  <a:lnTo>
                    <a:pt x="318" y="120"/>
                  </a:lnTo>
                  <a:lnTo>
                    <a:pt x="320" y="138"/>
                  </a:lnTo>
                  <a:lnTo>
                    <a:pt x="320" y="154"/>
                  </a:lnTo>
                  <a:lnTo>
                    <a:pt x="317" y="170"/>
                  </a:lnTo>
                  <a:lnTo>
                    <a:pt x="314" y="185"/>
                  </a:lnTo>
                  <a:lnTo>
                    <a:pt x="310" y="200"/>
                  </a:lnTo>
                  <a:lnTo>
                    <a:pt x="303" y="212"/>
                  </a:lnTo>
                  <a:lnTo>
                    <a:pt x="297" y="223"/>
                  </a:lnTo>
                  <a:lnTo>
                    <a:pt x="290" y="233"/>
                  </a:lnTo>
                  <a:lnTo>
                    <a:pt x="282" y="239"/>
                  </a:lnTo>
                  <a:lnTo>
                    <a:pt x="282" y="239"/>
                  </a:lnTo>
                  <a:lnTo>
                    <a:pt x="271" y="245"/>
                  </a:lnTo>
                  <a:lnTo>
                    <a:pt x="261" y="247"/>
                  </a:lnTo>
                  <a:lnTo>
                    <a:pt x="261" y="233"/>
                  </a:lnTo>
                  <a:lnTo>
                    <a:pt x="261" y="233"/>
                  </a:lnTo>
                  <a:lnTo>
                    <a:pt x="263" y="233"/>
                  </a:lnTo>
                  <a:lnTo>
                    <a:pt x="263" y="233"/>
                  </a:lnTo>
                  <a:lnTo>
                    <a:pt x="263" y="233"/>
                  </a:lnTo>
                  <a:lnTo>
                    <a:pt x="268" y="229"/>
                  </a:lnTo>
                  <a:lnTo>
                    <a:pt x="272" y="224"/>
                  </a:lnTo>
                  <a:lnTo>
                    <a:pt x="276" y="219"/>
                  </a:lnTo>
                  <a:lnTo>
                    <a:pt x="279" y="214"/>
                  </a:lnTo>
                  <a:lnTo>
                    <a:pt x="280" y="208"/>
                  </a:lnTo>
                  <a:lnTo>
                    <a:pt x="280" y="203"/>
                  </a:lnTo>
                  <a:lnTo>
                    <a:pt x="279" y="196"/>
                  </a:lnTo>
                  <a:lnTo>
                    <a:pt x="276" y="191"/>
                  </a:lnTo>
                  <a:lnTo>
                    <a:pt x="276" y="191"/>
                  </a:lnTo>
                  <a:lnTo>
                    <a:pt x="274" y="185"/>
                  </a:lnTo>
                  <a:lnTo>
                    <a:pt x="271" y="181"/>
                  </a:lnTo>
                  <a:lnTo>
                    <a:pt x="267" y="178"/>
                  </a:lnTo>
                  <a:lnTo>
                    <a:pt x="261" y="176"/>
                  </a:lnTo>
                  <a:lnTo>
                    <a:pt x="261" y="165"/>
                  </a:lnTo>
                  <a:lnTo>
                    <a:pt x="261" y="165"/>
                  </a:lnTo>
                  <a:lnTo>
                    <a:pt x="268" y="168"/>
                  </a:lnTo>
                  <a:lnTo>
                    <a:pt x="275" y="168"/>
                  </a:lnTo>
                  <a:lnTo>
                    <a:pt x="280" y="168"/>
                  </a:lnTo>
                  <a:lnTo>
                    <a:pt x="287" y="165"/>
                  </a:lnTo>
                  <a:lnTo>
                    <a:pt x="287" y="165"/>
                  </a:lnTo>
                  <a:lnTo>
                    <a:pt x="287" y="165"/>
                  </a:lnTo>
                  <a:lnTo>
                    <a:pt x="293" y="162"/>
                  </a:lnTo>
                  <a:lnTo>
                    <a:pt x="297" y="158"/>
                  </a:lnTo>
                  <a:lnTo>
                    <a:pt x="299" y="153"/>
                  </a:lnTo>
                  <a:lnTo>
                    <a:pt x="302" y="149"/>
                  </a:lnTo>
                  <a:lnTo>
                    <a:pt x="303" y="143"/>
                  </a:lnTo>
                  <a:lnTo>
                    <a:pt x="303" y="136"/>
                  </a:lnTo>
                  <a:lnTo>
                    <a:pt x="302" y="131"/>
                  </a:lnTo>
                  <a:lnTo>
                    <a:pt x="299" y="126"/>
                  </a:lnTo>
                  <a:lnTo>
                    <a:pt x="299" y="126"/>
                  </a:lnTo>
                  <a:lnTo>
                    <a:pt x="297" y="122"/>
                  </a:lnTo>
                  <a:lnTo>
                    <a:pt x="293" y="118"/>
                  </a:lnTo>
                  <a:lnTo>
                    <a:pt x="288" y="113"/>
                  </a:lnTo>
                  <a:lnTo>
                    <a:pt x="283" y="112"/>
                  </a:lnTo>
                  <a:lnTo>
                    <a:pt x="279" y="111"/>
                  </a:lnTo>
                  <a:lnTo>
                    <a:pt x="272" y="109"/>
                  </a:lnTo>
                  <a:lnTo>
                    <a:pt x="267" y="111"/>
                  </a:lnTo>
                  <a:lnTo>
                    <a:pt x="261" y="112"/>
                  </a:lnTo>
                  <a:lnTo>
                    <a:pt x="261" y="100"/>
                  </a:lnTo>
                  <a:lnTo>
                    <a:pt x="261" y="100"/>
                  </a:lnTo>
                  <a:lnTo>
                    <a:pt x="268" y="100"/>
                  </a:lnTo>
                  <a:lnTo>
                    <a:pt x="274" y="99"/>
                  </a:lnTo>
                  <a:lnTo>
                    <a:pt x="274" y="99"/>
                  </a:lnTo>
                  <a:lnTo>
                    <a:pt x="278" y="96"/>
                  </a:lnTo>
                  <a:lnTo>
                    <a:pt x="282" y="92"/>
                  </a:lnTo>
                  <a:lnTo>
                    <a:pt x="284" y="88"/>
                  </a:lnTo>
                  <a:lnTo>
                    <a:pt x="286" y="84"/>
                  </a:lnTo>
                  <a:lnTo>
                    <a:pt x="287" y="78"/>
                  </a:lnTo>
                  <a:lnTo>
                    <a:pt x="287" y="74"/>
                  </a:lnTo>
                  <a:lnTo>
                    <a:pt x="286" y="69"/>
                  </a:lnTo>
                  <a:lnTo>
                    <a:pt x="284" y="63"/>
                  </a:lnTo>
                  <a:lnTo>
                    <a:pt x="284" y="63"/>
                  </a:lnTo>
                  <a:lnTo>
                    <a:pt x="284" y="63"/>
                  </a:lnTo>
                  <a:lnTo>
                    <a:pt x="280" y="58"/>
                  </a:lnTo>
                  <a:lnTo>
                    <a:pt x="275" y="54"/>
                  </a:lnTo>
                  <a:lnTo>
                    <a:pt x="270" y="51"/>
                  </a:lnTo>
                  <a:lnTo>
                    <a:pt x="261" y="50"/>
                  </a:lnTo>
                  <a:lnTo>
                    <a:pt x="261" y="19"/>
                  </a:lnTo>
                  <a:close/>
                  <a:moveTo>
                    <a:pt x="238" y="8"/>
                  </a:moveTo>
                  <a:lnTo>
                    <a:pt x="238" y="8"/>
                  </a:lnTo>
                  <a:lnTo>
                    <a:pt x="251" y="12"/>
                  </a:lnTo>
                  <a:lnTo>
                    <a:pt x="261" y="19"/>
                  </a:lnTo>
                  <a:lnTo>
                    <a:pt x="261" y="50"/>
                  </a:lnTo>
                  <a:lnTo>
                    <a:pt x="261" y="50"/>
                  </a:lnTo>
                  <a:lnTo>
                    <a:pt x="256" y="50"/>
                  </a:lnTo>
                  <a:lnTo>
                    <a:pt x="251" y="53"/>
                  </a:lnTo>
                  <a:lnTo>
                    <a:pt x="251" y="53"/>
                  </a:lnTo>
                  <a:lnTo>
                    <a:pt x="247" y="55"/>
                  </a:lnTo>
                  <a:lnTo>
                    <a:pt x="242" y="59"/>
                  </a:lnTo>
                  <a:lnTo>
                    <a:pt x="240" y="63"/>
                  </a:lnTo>
                  <a:lnTo>
                    <a:pt x="238" y="67"/>
                  </a:lnTo>
                  <a:lnTo>
                    <a:pt x="238" y="39"/>
                  </a:lnTo>
                  <a:lnTo>
                    <a:pt x="238" y="39"/>
                  </a:lnTo>
                  <a:lnTo>
                    <a:pt x="238" y="34"/>
                  </a:lnTo>
                  <a:lnTo>
                    <a:pt x="238" y="27"/>
                  </a:lnTo>
                  <a:lnTo>
                    <a:pt x="238" y="8"/>
                  </a:lnTo>
                  <a:lnTo>
                    <a:pt x="238" y="8"/>
                  </a:lnTo>
                  <a:close/>
                  <a:moveTo>
                    <a:pt x="261" y="247"/>
                  </a:moveTo>
                  <a:lnTo>
                    <a:pt x="261" y="247"/>
                  </a:lnTo>
                  <a:lnTo>
                    <a:pt x="249" y="250"/>
                  </a:lnTo>
                  <a:lnTo>
                    <a:pt x="238" y="250"/>
                  </a:lnTo>
                  <a:lnTo>
                    <a:pt x="238" y="233"/>
                  </a:lnTo>
                  <a:lnTo>
                    <a:pt x="238" y="233"/>
                  </a:lnTo>
                  <a:lnTo>
                    <a:pt x="244" y="235"/>
                  </a:lnTo>
                  <a:lnTo>
                    <a:pt x="249" y="235"/>
                  </a:lnTo>
                  <a:lnTo>
                    <a:pt x="256" y="235"/>
                  </a:lnTo>
                  <a:lnTo>
                    <a:pt x="261" y="233"/>
                  </a:lnTo>
                  <a:lnTo>
                    <a:pt x="261" y="247"/>
                  </a:lnTo>
                  <a:lnTo>
                    <a:pt x="261" y="247"/>
                  </a:lnTo>
                  <a:close/>
                  <a:moveTo>
                    <a:pt x="261" y="100"/>
                  </a:moveTo>
                  <a:lnTo>
                    <a:pt x="261" y="112"/>
                  </a:lnTo>
                  <a:lnTo>
                    <a:pt x="261" y="112"/>
                  </a:lnTo>
                  <a:lnTo>
                    <a:pt x="261" y="113"/>
                  </a:lnTo>
                  <a:lnTo>
                    <a:pt x="261" y="113"/>
                  </a:lnTo>
                  <a:lnTo>
                    <a:pt x="256" y="116"/>
                  </a:lnTo>
                  <a:lnTo>
                    <a:pt x="252" y="120"/>
                  </a:lnTo>
                  <a:lnTo>
                    <a:pt x="249" y="124"/>
                  </a:lnTo>
                  <a:lnTo>
                    <a:pt x="247" y="130"/>
                  </a:lnTo>
                  <a:lnTo>
                    <a:pt x="245" y="135"/>
                  </a:lnTo>
                  <a:lnTo>
                    <a:pt x="245" y="141"/>
                  </a:lnTo>
                  <a:lnTo>
                    <a:pt x="247" y="146"/>
                  </a:lnTo>
                  <a:lnTo>
                    <a:pt x="249" y="151"/>
                  </a:lnTo>
                  <a:lnTo>
                    <a:pt x="249" y="151"/>
                  </a:lnTo>
                  <a:lnTo>
                    <a:pt x="252" y="155"/>
                  </a:lnTo>
                  <a:lnTo>
                    <a:pt x="255" y="159"/>
                  </a:lnTo>
                  <a:lnTo>
                    <a:pt x="261" y="165"/>
                  </a:lnTo>
                  <a:lnTo>
                    <a:pt x="261" y="176"/>
                  </a:lnTo>
                  <a:lnTo>
                    <a:pt x="261" y="176"/>
                  </a:lnTo>
                  <a:lnTo>
                    <a:pt x="256" y="174"/>
                  </a:lnTo>
                  <a:lnTo>
                    <a:pt x="251" y="173"/>
                  </a:lnTo>
                  <a:lnTo>
                    <a:pt x="244" y="173"/>
                  </a:lnTo>
                  <a:lnTo>
                    <a:pt x="238" y="174"/>
                  </a:lnTo>
                  <a:lnTo>
                    <a:pt x="238" y="82"/>
                  </a:lnTo>
                  <a:lnTo>
                    <a:pt x="238" y="82"/>
                  </a:lnTo>
                  <a:lnTo>
                    <a:pt x="240" y="86"/>
                  </a:lnTo>
                  <a:lnTo>
                    <a:pt x="240" y="86"/>
                  </a:lnTo>
                  <a:lnTo>
                    <a:pt x="244" y="92"/>
                  </a:lnTo>
                  <a:lnTo>
                    <a:pt x="249" y="97"/>
                  </a:lnTo>
                  <a:lnTo>
                    <a:pt x="255" y="100"/>
                  </a:lnTo>
                  <a:lnTo>
                    <a:pt x="261" y="100"/>
                  </a:lnTo>
                  <a:lnTo>
                    <a:pt x="261" y="100"/>
                  </a:lnTo>
                  <a:close/>
                  <a:moveTo>
                    <a:pt x="219" y="2"/>
                  </a:moveTo>
                  <a:lnTo>
                    <a:pt x="219" y="2"/>
                  </a:lnTo>
                  <a:lnTo>
                    <a:pt x="238" y="8"/>
                  </a:lnTo>
                  <a:lnTo>
                    <a:pt x="238" y="27"/>
                  </a:lnTo>
                  <a:lnTo>
                    <a:pt x="238" y="27"/>
                  </a:lnTo>
                  <a:lnTo>
                    <a:pt x="237" y="24"/>
                  </a:lnTo>
                  <a:lnTo>
                    <a:pt x="237" y="24"/>
                  </a:lnTo>
                  <a:lnTo>
                    <a:pt x="234" y="20"/>
                  </a:lnTo>
                  <a:lnTo>
                    <a:pt x="230" y="17"/>
                  </a:lnTo>
                  <a:lnTo>
                    <a:pt x="225" y="15"/>
                  </a:lnTo>
                  <a:lnTo>
                    <a:pt x="219" y="15"/>
                  </a:lnTo>
                  <a:lnTo>
                    <a:pt x="219" y="2"/>
                  </a:lnTo>
                  <a:lnTo>
                    <a:pt x="219" y="2"/>
                  </a:lnTo>
                  <a:close/>
                  <a:moveTo>
                    <a:pt x="238" y="250"/>
                  </a:moveTo>
                  <a:lnTo>
                    <a:pt x="238" y="250"/>
                  </a:lnTo>
                  <a:lnTo>
                    <a:pt x="229" y="247"/>
                  </a:lnTo>
                  <a:lnTo>
                    <a:pt x="219" y="245"/>
                  </a:lnTo>
                  <a:lnTo>
                    <a:pt x="219" y="215"/>
                  </a:lnTo>
                  <a:lnTo>
                    <a:pt x="219" y="215"/>
                  </a:lnTo>
                  <a:lnTo>
                    <a:pt x="221" y="218"/>
                  </a:lnTo>
                  <a:lnTo>
                    <a:pt x="221" y="218"/>
                  </a:lnTo>
                  <a:lnTo>
                    <a:pt x="225" y="223"/>
                  </a:lnTo>
                  <a:lnTo>
                    <a:pt x="229" y="227"/>
                  </a:lnTo>
                  <a:lnTo>
                    <a:pt x="233" y="231"/>
                  </a:lnTo>
                  <a:lnTo>
                    <a:pt x="238" y="233"/>
                  </a:lnTo>
                  <a:lnTo>
                    <a:pt x="238" y="250"/>
                  </a:lnTo>
                  <a:lnTo>
                    <a:pt x="238" y="250"/>
                  </a:lnTo>
                  <a:close/>
                  <a:moveTo>
                    <a:pt x="238" y="39"/>
                  </a:moveTo>
                  <a:lnTo>
                    <a:pt x="238" y="67"/>
                  </a:lnTo>
                  <a:lnTo>
                    <a:pt x="238" y="67"/>
                  </a:lnTo>
                  <a:lnTo>
                    <a:pt x="237" y="74"/>
                  </a:lnTo>
                  <a:lnTo>
                    <a:pt x="238" y="82"/>
                  </a:lnTo>
                  <a:lnTo>
                    <a:pt x="238" y="174"/>
                  </a:lnTo>
                  <a:lnTo>
                    <a:pt x="238" y="174"/>
                  </a:lnTo>
                  <a:lnTo>
                    <a:pt x="236" y="176"/>
                  </a:lnTo>
                  <a:lnTo>
                    <a:pt x="236" y="176"/>
                  </a:lnTo>
                  <a:lnTo>
                    <a:pt x="230" y="180"/>
                  </a:lnTo>
                  <a:lnTo>
                    <a:pt x="226" y="184"/>
                  </a:lnTo>
                  <a:lnTo>
                    <a:pt x="222" y="188"/>
                  </a:lnTo>
                  <a:lnTo>
                    <a:pt x="219" y="193"/>
                  </a:lnTo>
                  <a:lnTo>
                    <a:pt x="219" y="53"/>
                  </a:lnTo>
                  <a:lnTo>
                    <a:pt x="219" y="53"/>
                  </a:lnTo>
                  <a:lnTo>
                    <a:pt x="225" y="51"/>
                  </a:lnTo>
                  <a:lnTo>
                    <a:pt x="229" y="50"/>
                  </a:lnTo>
                  <a:lnTo>
                    <a:pt x="229" y="50"/>
                  </a:lnTo>
                  <a:lnTo>
                    <a:pt x="234" y="46"/>
                  </a:lnTo>
                  <a:lnTo>
                    <a:pt x="238" y="39"/>
                  </a:lnTo>
                  <a:lnTo>
                    <a:pt x="238" y="39"/>
                  </a:lnTo>
                  <a:close/>
                  <a:moveTo>
                    <a:pt x="68" y="31"/>
                  </a:moveTo>
                  <a:lnTo>
                    <a:pt x="68" y="31"/>
                  </a:lnTo>
                  <a:lnTo>
                    <a:pt x="91" y="21"/>
                  </a:lnTo>
                  <a:lnTo>
                    <a:pt x="112" y="13"/>
                  </a:lnTo>
                  <a:lnTo>
                    <a:pt x="134" y="8"/>
                  </a:lnTo>
                  <a:lnTo>
                    <a:pt x="153" y="4"/>
                  </a:lnTo>
                  <a:lnTo>
                    <a:pt x="172" y="1"/>
                  </a:lnTo>
                  <a:lnTo>
                    <a:pt x="190" y="0"/>
                  </a:lnTo>
                  <a:lnTo>
                    <a:pt x="205" y="1"/>
                  </a:lnTo>
                  <a:lnTo>
                    <a:pt x="219" y="2"/>
                  </a:lnTo>
                  <a:lnTo>
                    <a:pt x="219" y="15"/>
                  </a:lnTo>
                  <a:lnTo>
                    <a:pt x="219" y="15"/>
                  </a:lnTo>
                  <a:lnTo>
                    <a:pt x="215" y="15"/>
                  </a:lnTo>
                  <a:lnTo>
                    <a:pt x="211" y="16"/>
                  </a:lnTo>
                  <a:lnTo>
                    <a:pt x="211" y="16"/>
                  </a:lnTo>
                  <a:lnTo>
                    <a:pt x="211" y="16"/>
                  </a:lnTo>
                  <a:lnTo>
                    <a:pt x="206" y="20"/>
                  </a:lnTo>
                  <a:lnTo>
                    <a:pt x="202" y="27"/>
                  </a:lnTo>
                  <a:lnTo>
                    <a:pt x="200" y="34"/>
                  </a:lnTo>
                  <a:lnTo>
                    <a:pt x="203" y="42"/>
                  </a:lnTo>
                  <a:lnTo>
                    <a:pt x="203" y="42"/>
                  </a:lnTo>
                  <a:lnTo>
                    <a:pt x="206" y="46"/>
                  </a:lnTo>
                  <a:lnTo>
                    <a:pt x="210" y="50"/>
                  </a:lnTo>
                  <a:lnTo>
                    <a:pt x="215" y="51"/>
                  </a:lnTo>
                  <a:lnTo>
                    <a:pt x="219" y="53"/>
                  </a:lnTo>
                  <a:lnTo>
                    <a:pt x="219" y="193"/>
                  </a:lnTo>
                  <a:lnTo>
                    <a:pt x="219" y="193"/>
                  </a:lnTo>
                  <a:lnTo>
                    <a:pt x="218" y="199"/>
                  </a:lnTo>
                  <a:lnTo>
                    <a:pt x="218" y="204"/>
                  </a:lnTo>
                  <a:lnTo>
                    <a:pt x="218" y="210"/>
                  </a:lnTo>
                  <a:lnTo>
                    <a:pt x="219" y="215"/>
                  </a:lnTo>
                  <a:lnTo>
                    <a:pt x="219" y="245"/>
                  </a:lnTo>
                  <a:lnTo>
                    <a:pt x="219" y="245"/>
                  </a:lnTo>
                  <a:lnTo>
                    <a:pt x="207" y="238"/>
                  </a:lnTo>
                  <a:lnTo>
                    <a:pt x="194" y="230"/>
                  </a:lnTo>
                  <a:lnTo>
                    <a:pt x="169" y="212"/>
                  </a:lnTo>
                  <a:lnTo>
                    <a:pt x="157" y="203"/>
                  </a:lnTo>
                  <a:lnTo>
                    <a:pt x="145" y="196"/>
                  </a:lnTo>
                  <a:lnTo>
                    <a:pt x="131" y="192"/>
                  </a:lnTo>
                  <a:lnTo>
                    <a:pt x="125" y="192"/>
                  </a:lnTo>
                  <a:lnTo>
                    <a:pt x="118" y="192"/>
                  </a:lnTo>
                  <a:lnTo>
                    <a:pt x="118" y="192"/>
                  </a:lnTo>
                  <a:lnTo>
                    <a:pt x="92" y="193"/>
                  </a:lnTo>
                  <a:lnTo>
                    <a:pt x="68" y="193"/>
                  </a:lnTo>
                  <a:lnTo>
                    <a:pt x="68" y="164"/>
                  </a:lnTo>
                  <a:lnTo>
                    <a:pt x="68" y="164"/>
                  </a:lnTo>
                  <a:lnTo>
                    <a:pt x="76" y="162"/>
                  </a:lnTo>
                  <a:lnTo>
                    <a:pt x="84" y="159"/>
                  </a:lnTo>
                  <a:lnTo>
                    <a:pt x="84" y="159"/>
                  </a:lnTo>
                  <a:lnTo>
                    <a:pt x="84" y="159"/>
                  </a:lnTo>
                  <a:lnTo>
                    <a:pt x="91" y="155"/>
                  </a:lnTo>
                  <a:lnTo>
                    <a:pt x="96" y="150"/>
                  </a:lnTo>
                  <a:lnTo>
                    <a:pt x="100" y="145"/>
                  </a:lnTo>
                  <a:lnTo>
                    <a:pt x="103" y="138"/>
                  </a:lnTo>
                  <a:lnTo>
                    <a:pt x="104" y="131"/>
                  </a:lnTo>
                  <a:lnTo>
                    <a:pt x="104" y="123"/>
                  </a:lnTo>
                  <a:lnTo>
                    <a:pt x="103" y="116"/>
                  </a:lnTo>
                  <a:lnTo>
                    <a:pt x="100" y="109"/>
                  </a:lnTo>
                  <a:lnTo>
                    <a:pt x="100" y="109"/>
                  </a:lnTo>
                  <a:lnTo>
                    <a:pt x="95" y="100"/>
                  </a:lnTo>
                  <a:lnTo>
                    <a:pt x="87" y="93"/>
                  </a:lnTo>
                  <a:lnTo>
                    <a:pt x="77" y="89"/>
                  </a:lnTo>
                  <a:lnTo>
                    <a:pt x="68" y="88"/>
                  </a:lnTo>
                  <a:lnTo>
                    <a:pt x="68" y="31"/>
                  </a:lnTo>
                  <a:close/>
                  <a:moveTo>
                    <a:pt x="0" y="136"/>
                  </a:moveTo>
                  <a:lnTo>
                    <a:pt x="0" y="136"/>
                  </a:lnTo>
                  <a:lnTo>
                    <a:pt x="0" y="124"/>
                  </a:lnTo>
                  <a:lnTo>
                    <a:pt x="0" y="115"/>
                  </a:lnTo>
                  <a:lnTo>
                    <a:pt x="3" y="104"/>
                  </a:lnTo>
                  <a:lnTo>
                    <a:pt x="5" y="96"/>
                  </a:lnTo>
                  <a:lnTo>
                    <a:pt x="10" y="86"/>
                  </a:lnTo>
                  <a:lnTo>
                    <a:pt x="14" y="78"/>
                  </a:lnTo>
                  <a:lnTo>
                    <a:pt x="24" y="65"/>
                  </a:lnTo>
                  <a:lnTo>
                    <a:pt x="35" y="53"/>
                  </a:lnTo>
                  <a:lnTo>
                    <a:pt x="45" y="44"/>
                  </a:lnTo>
                  <a:lnTo>
                    <a:pt x="54" y="38"/>
                  </a:lnTo>
                  <a:lnTo>
                    <a:pt x="54" y="38"/>
                  </a:lnTo>
                  <a:lnTo>
                    <a:pt x="68" y="31"/>
                  </a:lnTo>
                  <a:lnTo>
                    <a:pt x="68" y="88"/>
                  </a:lnTo>
                  <a:lnTo>
                    <a:pt x="68" y="88"/>
                  </a:lnTo>
                  <a:lnTo>
                    <a:pt x="58" y="89"/>
                  </a:lnTo>
                  <a:lnTo>
                    <a:pt x="50" y="92"/>
                  </a:lnTo>
                  <a:lnTo>
                    <a:pt x="50" y="92"/>
                  </a:lnTo>
                  <a:lnTo>
                    <a:pt x="43" y="96"/>
                  </a:lnTo>
                  <a:lnTo>
                    <a:pt x="38" y="101"/>
                  </a:lnTo>
                  <a:lnTo>
                    <a:pt x="34" y="108"/>
                  </a:lnTo>
                  <a:lnTo>
                    <a:pt x="31" y="113"/>
                  </a:lnTo>
                  <a:lnTo>
                    <a:pt x="30" y="122"/>
                  </a:lnTo>
                  <a:lnTo>
                    <a:pt x="30" y="128"/>
                  </a:lnTo>
                  <a:lnTo>
                    <a:pt x="31" y="135"/>
                  </a:lnTo>
                  <a:lnTo>
                    <a:pt x="34" y="143"/>
                  </a:lnTo>
                  <a:lnTo>
                    <a:pt x="34" y="143"/>
                  </a:lnTo>
                  <a:lnTo>
                    <a:pt x="39" y="151"/>
                  </a:lnTo>
                  <a:lnTo>
                    <a:pt x="47" y="158"/>
                  </a:lnTo>
                  <a:lnTo>
                    <a:pt x="57" y="162"/>
                  </a:lnTo>
                  <a:lnTo>
                    <a:pt x="68" y="164"/>
                  </a:lnTo>
                  <a:lnTo>
                    <a:pt x="68" y="193"/>
                  </a:lnTo>
                  <a:lnTo>
                    <a:pt x="68" y="193"/>
                  </a:lnTo>
                  <a:lnTo>
                    <a:pt x="54" y="192"/>
                  </a:lnTo>
                  <a:lnTo>
                    <a:pt x="42" y="189"/>
                  </a:lnTo>
                  <a:lnTo>
                    <a:pt x="31" y="185"/>
                  </a:lnTo>
                  <a:lnTo>
                    <a:pt x="22" y="178"/>
                  </a:lnTo>
                  <a:lnTo>
                    <a:pt x="14" y="172"/>
                  </a:lnTo>
                  <a:lnTo>
                    <a:pt x="8" y="162"/>
                  </a:lnTo>
                  <a:lnTo>
                    <a:pt x="3" y="150"/>
                  </a:lnTo>
                  <a:lnTo>
                    <a:pt x="0" y="136"/>
                  </a:lnTo>
                  <a:lnTo>
                    <a:pt x="0" y="136"/>
                  </a:lnTo>
                  <a:close/>
                </a:path>
              </a:pathLst>
            </a:custGeom>
            <a:grpFill/>
            <a:ln w="9525">
              <a:noFill/>
            </a:ln>
          </p:spPr>
          <p:txBody>
            <a:bodyPr/>
            <a:lstStyle/>
            <a:p>
              <a:endParaRPr lang="zh-CN" altLang="en-US" sz="2400"/>
            </a:p>
          </p:txBody>
        </p:sp>
        <p:grpSp>
          <p:nvGrpSpPr>
            <p:cNvPr id="78" name="组合 206"/>
            <p:cNvGrpSpPr/>
            <p:nvPr/>
          </p:nvGrpSpPr>
          <p:grpSpPr bwMode="auto">
            <a:xfrm>
              <a:off x="3832037" y="2678189"/>
              <a:ext cx="324646" cy="431545"/>
              <a:chOff x="0" y="0"/>
              <a:chExt cx="495300" cy="644526"/>
            </a:xfrm>
            <a:grpFill/>
          </p:grpSpPr>
          <p:sp>
            <p:nvSpPr>
              <p:cNvPr id="147" name="Freeform 129"/>
              <p:cNvSpPr>
                <a:spLocks noChangeArrowheads="1"/>
              </p:cNvSpPr>
              <p:nvPr/>
            </p:nvSpPr>
            <p:spPr bwMode="auto">
              <a:xfrm>
                <a:off x="0" y="0"/>
                <a:ext cx="495300" cy="496888"/>
              </a:xfrm>
              <a:custGeom>
                <a:avLst/>
                <a:gdLst>
                  <a:gd name="T0" fmla="*/ 83 w 312"/>
                  <a:gd name="T1" fmla="*/ 16 h 313"/>
                  <a:gd name="T2" fmla="*/ 57 w 312"/>
                  <a:gd name="T3" fmla="*/ 41 h 313"/>
                  <a:gd name="T4" fmla="*/ 37 w 312"/>
                  <a:gd name="T5" fmla="*/ 71 h 313"/>
                  <a:gd name="T6" fmla="*/ 25 w 312"/>
                  <a:gd name="T7" fmla="*/ 103 h 313"/>
                  <a:gd name="T8" fmla="*/ 21 w 312"/>
                  <a:gd name="T9" fmla="*/ 140 h 313"/>
                  <a:gd name="T10" fmla="*/ 21 w 312"/>
                  <a:gd name="T11" fmla="*/ 156 h 313"/>
                  <a:gd name="T12" fmla="*/ 27 w 312"/>
                  <a:gd name="T13" fmla="*/ 186 h 313"/>
                  <a:gd name="T14" fmla="*/ 40 w 312"/>
                  <a:gd name="T15" fmla="*/ 213 h 313"/>
                  <a:gd name="T16" fmla="*/ 56 w 312"/>
                  <a:gd name="T17" fmla="*/ 237 h 313"/>
                  <a:gd name="T18" fmla="*/ 76 w 312"/>
                  <a:gd name="T19" fmla="*/ 259 h 313"/>
                  <a:gd name="T20" fmla="*/ 101 w 312"/>
                  <a:gd name="T21" fmla="*/ 275 h 313"/>
                  <a:gd name="T22" fmla="*/ 128 w 312"/>
                  <a:gd name="T23" fmla="*/ 287 h 313"/>
                  <a:gd name="T24" fmla="*/ 157 w 312"/>
                  <a:gd name="T25" fmla="*/ 293 h 313"/>
                  <a:gd name="T26" fmla="*/ 174 w 312"/>
                  <a:gd name="T27" fmla="*/ 294 h 313"/>
                  <a:gd name="T28" fmla="*/ 210 w 312"/>
                  <a:gd name="T29" fmla="*/ 289 h 313"/>
                  <a:gd name="T30" fmla="*/ 243 w 312"/>
                  <a:gd name="T31" fmla="*/ 276 h 313"/>
                  <a:gd name="T32" fmla="*/ 273 w 312"/>
                  <a:gd name="T33" fmla="*/ 257 h 313"/>
                  <a:gd name="T34" fmla="*/ 296 w 312"/>
                  <a:gd name="T35" fmla="*/ 233 h 313"/>
                  <a:gd name="T36" fmla="*/ 312 w 312"/>
                  <a:gd name="T37" fmla="*/ 245 h 313"/>
                  <a:gd name="T38" fmla="*/ 285 w 312"/>
                  <a:gd name="T39" fmla="*/ 274 h 313"/>
                  <a:gd name="T40" fmla="*/ 252 w 312"/>
                  <a:gd name="T41" fmla="*/ 295 h 313"/>
                  <a:gd name="T42" fmla="*/ 214 w 312"/>
                  <a:gd name="T43" fmla="*/ 309 h 313"/>
                  <a:gd name="T44" fmla="*/ 174 w 312"/>
                  <a:gd name="T45" fmla="*/ 313 h 313"/>
                  <a:gd name="T46" fmla="*/ 156 w 312"/>
                  <a:gd name="T47" fmla="*/ 313 h 313"/>
                  <a:gd name="T48" fmla="*/ 122 w 312"/>
                  <a:gd name="T49" fmla="*/ 306 h 313"/>
                  <a:gd name="T50" fmla="*/ 91 w 312"/>
                  <a:gd name="T51" fmla="*/ 293 h 313"/>
                  <a:gd name="T52" fmla="*/ 64 w 312"/>
                  <a:gd name="T53" fmla="*/ 274 h 313"/>
                  <a:gd name="T54" fmla="*/ 40 w 312"/>
                  <a:gd name="T55" fmla="*/ 251 h 313"/>
                  <a:gd name="T56" fmla="*/ 21 w 312"/>
                  <a:gd name="T57" fmla="*/ 222 h 313"/>
                  <a:gd name="T58" fmla="*/ 8 w 312"/>
                  <a:gd name="T59" fmla="*/ 191 h 313"/>
                  <a:gd name="T60" fmla="*/ 2 w 312"/>
                  <a:gd name="T61" fmla="*/ 159 h 313"/>
                  <a:gd name="T62" fmla="*/ 0 w 312"/>
                  <a:gd name="T63" fmla="*/ 140 h 313"/>
                  <a:gd name="T64" fmla="*/ 6 w 312"/>
                  <a:gd name="T65" fmla="*/ 99 h 313"/>
                  <a:gd name="T66" fmla="*/ 19 w 312"/>
                  <a:gd name="T67" fmla="*/ 61 h 313"/>
                  <a:gd name="T68" fmla="*/ 42 w 312"/>
                  <a:gd name="T69" fmla="*/ 27 h 313"/>
                  <a:gd name="T70" fmla="*/ 71 w 312"/>
                  <a:gd name="T71" fmla="*/ 0 h 3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12"/>
                  <a:gd name="T109" fmla="*/ 0 h 313"/>
                  <a:gd name="T110" fmla="*/ 312 w 312"/>
                  <a:gd name="T111" fmla="*/ 313 h 3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74" y="294"/>
                    </a:lnTo>
                    <a:lnTo>
                      <a:pt x="193" y="293"/>
                    </a:lnTo>
                    <a:lnTo>
                      <a:pt x="210" y="289"/>
                    </a:lnTo>
                    <a:lnTo>
                      <a:pt x="227" y="285"/>
                    </a:lnTo>
                    <a:lnTo>
                      <a:pt x="243" y="276"/>
                    </a:lnTo>
                    <a:lnTo>
                      <a:pt x="258" y="268"/>
                    </a:lnTo>
                    <a:lnTo>
                      <a:pt x="273" y="257"/>
                    </a:lnTo>
                    <a:lnTo>
                      <a:pt x="285" y="247"/>
                    </a:lnTo>
                    <a:lnTo>
                      <a:pt x="296" y="233"/>
                    </a:lnTo>
                    <a:lnTo>
                      <a:pt x="312" y="245"/>
                    </a:lnTo>
                    <a:lnTo>
                      <a:pt x="312" y="245"/>
                    </a:lnTo>
                    <a:lnTo>
                      <a:pt x="298" y="260"/>
                    </a:lnTo>
                    <a:lnTo>
                      <a:pt x="285" y="274"/>
                    </a:lnTo>
                    <a:lnTo>
                      <a:pt x="268" y="285"/>
                    </a:lnTo>
                    <a:lnTo>
                      <a:pt x="252" y="295"/>
                    </a:lnTo>
                    <a:lnTo>
                      <a:pt x="233" y="303"/>
                    </a:lnTo>
                    <a:lnTo>
                      <a:pt x="214" y="309"/>
                    </a:lnTo>
                    <a:lnTo>
                      <a:pt x="194" y="312"/>
                    </a:lnTo>
                    <a:lnTo>
                      <a:pt x="174" y="313"/>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48" name="Freeform 130"/>
              <p:cNvSpPr>
                <a:spLocks noEditPoints="1" noChangeArrowheads="1"/>
              </p:cNvSpPr>
              <p:nvPr/>
            </p:nvSpPr>
            <p:spPr bwMode="auto">
              <a:xfrm>
                <a:off x="53975" y="9525"/>
                <a:ext cx="436563" cy="434975"/>
              </a:xfrm>
              <a:custGeom>
                <a:avLst/>
                <a:gdLst>
                  <a:gd name="T0" fmla="*/ 152 w 275"/>
                  <a:gd name="T1" fmla="*/ 1 h 274"/>
                  <a:gd name="T2" fmla="*/ 191 w 275"/>
                  <a:gd name="T3" fmla="*/ 10 h 274"/>
                  <a:gd name="T4" fmla="*/ 225 w 275"/>
                  <a:gd name="T5" fmla="*/ 32 h 274"/>
                  <a:gd name="T6" fmla="*/ 252 w 275"/>
                  <a:gd name="T7" fmla="*/ 61 h 274"/>
                  <a:gd name="T8" fmla="*/ 268 w 275"/>
                  <a:gd name="T9" fmla="*/ 97 h 274"/>
                  <a:gd name="T10" fmla="*/ 275 w 275"/>
                  <a:gd name="T11" fmla="*/ 138 h 274"/>
                  <a:gd name="T12" fmla="*/ 272 w 275"/>
                  <a:gd name="T13" fmla="*/ 165 h 274"/>
                  <a:gd name="T14" fmla="*/ 259 w 275"/>
                  <a:gd name="T15" fmla="*/ 203 h 274"/>
                  <a:gd name="T16" fmla="*/ 234 w 275"/>
                  <a:gd name="T17" fmla="*/ 235 h 274"/>
                  <a:gd name="T18" fmla="*/ 203 w 275"/>
                  <a:gd name="T19" fmla="*/ 258 h 274"/>
                  <a:gd name="T20" fmla="*/ 165 w 275"/>
                  <a:gd name="T21" fmla="*/ 272 h 274"/>
                  <a:gd name="T22" fmla="*/ 137 w 275"/>
                  <a:gd name="T23" fmla="*/ 274 h 274"/>
                  <a:gd name="T24" fmla="*/ 137 w 275"/>
                  <a:gd name="T25" fmla="*/ 269 h 274"/>
                  <a:gd name="T26" fmla="*/ 164 w 275"/>
                  <a:gd name="T27" fmla="*/ 266 h 274"/>
                  <a:gd name="T28" fmla="*/ 201 w 275"/>
                  <a:gd name="T29" fmla="*/ 253 h 274"/>
                  <a:gd name="T30" fmla="*/ 230 w 275"/>
                  <a:gd name="T31" fmla="*/ 230 h 274"/>
                  <a:gd name="T32" fmla="*/ 253 w 275"/>
                  <a:gd name="T33" fmla="*/ 200 h 274"/>
                  <a:gd name="T34" fmla="*/ 266 w 275"/>
                  <a:gd name="T35" fmla="*/ 163 h 274"/>
                  <a:gd name="T36" fmla="*/ 268 w 275"/>
                  <a:gd name="T37" fmla="*/ 138 h 274"/>
                  <a:gd name="T38" fmla="*/ 263 w 275"/>
                  <a:gd name="T39" fmla="*/ 98 h 274"/>
                  <a:gd name="T40" fmla="*/ 247 w 275"/>
                  <a:gd name="T41" fmla="*/ 65 h 274"/>
                  <a:gd name="T42" fmla="*/ 221 w 275"/>
                  <a:gd name="T43" fmla="*/ 36 h 274"/>
                  <a:gd name="T44" fmla="*/ 188 w 275"/>
                  <a:gd name="T45" fmla="*/ 17 h 274"/>
                  <a:gd name="T46" fmla="*/ 151 w 275"/>
                  <a:gd name="T47" fmla="*/ 8 h 274"/>
                  <a:gd name="T48" fmla="*/ 137 w 275"/>
                  <a:gd name="T49" fmla="*/ 0 h 274"/>
                  <a:gd name="T50" fmla="*/ 137 w 275"/>
                  <a:gd name="T51" fmla="*/ 274 h 274"/>
                  <a:gd name="T52" fmla="*/ 96 w 275"/>
                  <a:gd name="T53" fmla="*/ 269 h 274"/>
                  <a:gd name="T54" fmla="*/ 61 w 275"/>
                  <a:gd name="T55" fmla="*/ 251 h 274"/>
                  <a:gd name="T56" fmla="*/ 31 w 275"/>
                  <a:gd name="T57" fmla="*/ 224 h 274"/>
                  <a:gd name="T58" fmla="*/ 11 w 275"/>
                  <a:gd name="T59" fmla="*/ 191 h 274"/>
                  <a:gd name="T60" fmla="*/ 2 w 275"/>
                  <a:gd name="T61" fmla="*/ 151 h 274"/>
                  <a:gd name="T62" fmla="*/ 2 w 275"/>
                  <a:gd name="T63" fmla="*/ 123 h 274"/>
                  <a:gd name="T64" fmla="*/ 11 w 275"/>
                  <a:gd name="T65" fmla="*/ 84 h 274"/>
                  <a:gd name="T66" fmla="*/ 31 w 275"/>
                  <a:gd name="T67" fmla="*/ 50 h 274"/>
                  <a:gd name="T68" fmla="*/ 61 w 275"/>
                  <a:gd name="T69" fmla="*/ 24 h 274"/>
                  <a:gd name="T70" fmla="*/ 96 w 275"/>
                  <a:gd name="T71" fmla="*/ 6 h 274"/>
                  <a:gd name="T72" fmla="*/ 137 w 275"/>
                  <a:gd name="T73" fmla="*/ 0 h 274"/>
                  <a:gd name="T74" fmla="*/ 125 w 275"/>
                  <a:gd name="T75" fmla="*/ 8 h 274"/>
                  <a:gd name="T76" fmla="*/ 87 w 275"/>
                  <a:gd name="T77" fmla="*/ 17 h 274"/>
                  <a:gd name="T78" fmla="*/ 54 w 275"/>
                  <a:gd name="T79" fmla="*/ 36 h 274"/>
                  <a:gd name="T80" fmla="*/ 29 w 275"/>
                  <a:gd name="T81" fmla="*/ 65 h 274"/>
                  <a:gd name="T82" fmla="*/ 12 w 275"/>
                  <a:gd name="T83" fmla="*/ 98 h 274"/>
                  <a:gd name="T84" fmla="*/ 7 w 275"/>
                  <a:gd name="T85" fmla="*/ 138 h 274"/>
                  <a:gd name="T86" fmla="*/ 10 w 275"/>
                  <a:gd name="T87" fmla="*/ 163 h 274"/>
                  <a:gd name="T88" fmla="*/ 22 w 275"/>
                  <a:gd name="T89" fmla="*/ 200 h 274"/>
                  <a:gd name="T90" fmla="*/ 45 w 275"/>
                  <a:gd name="T91" fmla="*/ 230 h 274"/>
                  <a:gd name="T92" fmla="*/ 75 w 275"/>
                  <a:gd name="T93" fmla="*/ 253 h 274"/>
                  <a:gd name="T94" fmla="*/ 111 w 275"/>
                  <a:gd name="T95" fmla="*/ 266 h 274"/>
                  <a:gd name="T96" fmla="*/ 137 w 275"/>
                  <a:gd name="T97" fmla="*/ 274 h 2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75"/>
                  <a:gd name="T148" fmla="*/ 0 h 274"/>
                  <a:gd name="T149" fmla="*/ 275 w 275"/>
                  <a:gd name="T150" fmla="*/ 274 h 27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74"/>
                    </a:lnTo>
                    <a:lnTo>
                      <a:pt x="137" y="269"/>
                    </a:lnTo>
                    <a:lnTo>
                      <a:pt x="137" y="269"/>
                    </a:lnTo>
                    <a:lnTo>
                      <a:pt x="137" y="269"/>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6"/>
                    </a:lnTo>
                    <a:lnTo>
                      <a:pt x="137" y="0"/>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49" name="Freeform 131"/>
              <p:cNvSpPr>
                <a:spLocks noChangeArrowheads="1"/>
              </p:cNvSpPr>
              <p:nvPr/>
            </p:nvSpPr>
            <p:spPr bwMode="auto">
              <a:xfrm>
                <a:off x="47625" y="17463"/>
                <a:ext cx="434975" cy="423863"/>
              </a:xfrm>
              <a:custGeom>
                <a:avLst/>
                <a:gdLst>
                  <a:gd name="T0" fmla="*/ 199 w 274"/>
                  <a:gd name="T1" fmla="*/ 18 h 267"/>
                  <a:gd name="T2" fmla="*/ 203 w 274"/>
                  <a:gd name="T3" fmla="*/ 37 h 267"/>
                  <a:gd name="T4" fmla="*/ 214 w 274"/>
                  <a:gd name="T5" fmla="*/ 35 h 267"/>
                  <a:gd name="T6" fmla="*/ 221 w 274"/>
                  <a:gd name="T7" fmla="*/ 43 h 267"/>
                  <a:gd name="T8" fmla="*/ 238 w 274"/>
                  <a:gd name="T9" fmla="*/ 56 h 267"/>
                  <a:gd name="T10" fmla="*/ 257 w 274"/>
                  <a:gd name="T11" fmla="*/ 80 h 267"/>
                  <a:gd name="T12" fmla="*/ 251 w 274"/>
                  <a:gd name="T13" fmla="*/ 91 h 267"/>
                  <a:gd name="T14" fmla="*/ 256 w 274"/>
                  <a:gd name="T15" fmla="*/ 93 h 267"/>
                  <a:gd name="T16" fmla="*/ 262 w 274"/>
                  <a:gd name="T17" fmla="*/ 85 h 267"/>
                  <a:gd name="T18" fmla="*/ 264 w 274"/>
                  <a:gd name="T19" fmla="*/ 93 h 267"/>
                  <a:gd name="T20" fmla="*/ 259 w 274"/>
                  <a:gd name="T21" fmla="*/ 110 h 267"/>
                  <a:gd name="T22" fmla="*/ 247 w 274"/>
                  <a:gd name="T23" fmla="*/ 112 h 267"/>
                  <a:gd name="T24" fmla="*/ 232 w 274"/>
                  <a:gd name="T25" fmla="*/ 127 h 267"/>
                  <a:gd name="T26" fmla="*/ 220 w 274"/>
                  <a:gd name="T27" fmla="*/ 141 h 267"/>
                  <a:gd name="T28" fmla="*/ 202 w 274"/>
                  <a:gd name="T29" fmla="*/ 154 h 267"/>
                  <a:gd name="T30" fmla="*/ 209 w 274"/>
                  <a:gd name="T31" fmla="*/ 183 h 267"/>
                  <a:gd name="T32" fmla="*/ 218 w 274"/>
                  <a:gd name="T33" fmla="*/ 214 h 267"/>
                  <a:gd name="T34" fmla="*/ 210 w 274"/>
                  <a:gd name="T35" fmla="*/ 237 h 267"/>
                  <a:gd name="T36" fmla="*/ 226 w 274"/>
                  <a:gd name="T37" fmla="*/ 228 h 267"/>
                  <a:gd name="T38" fmla="*/ 247 w 274"/>
                  <a:gd name="T39" fmla="*/ 192 h 267"/>
                  <a:gd name="T40" fmla="*/ 264 w 274"/>
                  <a:gd name="T41" fmla="*/ 141 h 267"/>
                  <a:gd name="T42" fmla="*/ 274 w 274"/>
                  <a:gd name="T43" fmla="*/ 115 h 267"/>
                  <a:gd name="T44" fmla="*/ 155 w 274"/>
                  <a:gd name="T45" fmla="*/ 267 h 267"/>
                  <a:gd name="T46" fmla="*/ 178 w 274"/>
                  <a:gd name="T47" fmla="*/ 246 h 267"/>
                  <a:gd name="T48" fmla="*/ 153 w 274"/>
                  <a:gd name="T49" fmla="*/ 245 h 267"/>
                  <a:gd name="T50" fmla="*/ 145 w 274"/>
                  <a:gd name="T51" fmla="*/ 252 h 267"/>
                  <a:gd name="T52" fmla="*/ 125 w 274"/>
                  <a:gd name="T53" fmla="*/ 248 h 267"/>
                  <a:gd name="T54" fmla="*/ 99 w 274"/>
                  <a:gd name="T55" fmla="*/ 249 h 267"/>
                  <a:gd name="T56" fmla="*/ 121 w 274"/>
                  <a:gd name="T57" fmla="*/ 267 h 267"/>
                  <a:gd name="T58" fmla="*/ 0 w 274"/>
                  <a:gd name="T59" fmla="*/ 129 h 267"/>
                  <a:gd name="T60" fmla="*/ 62 w 274"/>
                  <a:gd name="T61" fmla="*/ 26 h 267"/>
                  <a:gd name="T62" fmla="*/ 19 w 274"/>
                  <a:gd name="T63" fmla="*/ 87 h 267"/>
                  <a:gd name="T64" fmla="*/ 31 w 274"/>
                  <a:gd name="T65" fmla="*/ 84 h 267"/>
                  <a:gd name="T66" fmla="*/ 50 w 274"/>
                  <a:gd name="T67" fmla="*/ 91 h 267"/>
                  <a:gd name="T68" fmla="*/ 60 w 274"/>
                  <a:gd name="T69" fmla="*/ 88 h 267"/>
                  <a:gd name="T70" fmla="*/ 46 w 274"/>
                  <a:gd name="T71" fmla="*/ 106 h 267"/>
                  <a:gd name="T72" fmla="*/ 35 w 274"/>
                  <a:gd name="T73" fmla="*/ 122 h 267"/>
                  <a:gd name="T74" fmla="*/ 45 w 274"/>
                  <a:gd name="T75" fmla="*/ 157 h 267"/>
                  <a:gd name="T76" fmla="*/ 54 w 274"/>
                  <a:gd name="T77" fmla="*/ 180 h 267"/>
                  <a:gd name="T78" fmla="*/ 87 w 274"/>
                  <a:gd name="T79" fmla="*/ 210 h 267"/>
                  <a:gd name="T80" fmla="*/ 95 w 274"/>
                  <a:gd name="T81" fmla="*/ 188 h 267"/>
                  <a:gd name="T82" fmla="*/ 98 w 274"/>
                  <a:gd name="T83" fmla="*/ 169 h 267"/>
                  <a:gd name="T84" fmla="*/ 104 w 274"/>
                  <a:gd name="T85" fmla="*/ 137 h 267"/>
                  <a:gd name="T86" fmla="*/ 117 w 274"/>
                  <a:gd name="T87" fmla="*/ 122 h 267"/>
                  <a:gd name="T88" fmla="*/ 152 w 274"/>
                  <a:gd name="T89" fmla="*/ 125 h 267"/>
                  <a:gd name="T90" fmla="*/ 165 w 274"/>
                  <a:gd name="T91" fmla="*/ 106 h 267"/>
                  <a:gd name="T92" fmla="*/ 161 w 274"/>
                  <a:gd name="T93" fmla="*/ 81 h 267"/>
                  <a:gd name="T94" fmla="*/ 134 w 274"/>
                  <a:gd name="T95" fmla="*/ 58 h 267"/>
                  <a:gd name="T96" fmla="*/ 111 w 274"/>
                  <a:gd name="T97" fmla="*/ 57 h 267"/>
                  <a:gd name="T98" fmla="*/ 92 w 274"/>
                  <a:gd name="T99" fmla="*/ 68 h 267"/>
                  <a:gd name="T100" fmla="*/ 69 w 274"/>
                  <a:gd name="T101" fmla="*/ 64 h 267"/>
                  <a:gd name="T102" fmla="*/ 73 w 274"/>
                  <a:gd name="T103" fmla="*/ 56 h 267"/>
                  <a:gd name="T104" fmla="*/ 80 w 274"/>
                  <a:gd name="T105" fmla="*/ 45 h 267"/>
                  <a:gd name="T106" fmla="*/ 81 w 274"/>
                  <a:gd name="T107" fmla="*/ 38 h 267"/>
                  <a:gd name="T108" fmla="*/ 96 w 274"/>
                  <a:gd name="T109" fmla="*/ 49 h 267"/>
                  <a:gd name="T110" fmla="*/ 119 w 274"/>
                  <a:gd name="T111" fmla="*/ 47 h 267"/>
                  <a:gd name="T112" fmla="*/ 137 w 274"/>
                  <a:gd name="T113" fmla="*/ 45 h 267"/>
                  <a:gd name="T114" fmla="*/ 141 w 274"/>
                  <a:gd name="T115" fmla="*/ 28 h 267"/>
                  <a:gd name="T116" fmla="*/ 161 w 274"/>
                  <a:gd name="T117" fmla="*/ 22 h 267"/>
                  <a:gd name="T118" fmla="*/ 132 w 274"/>
                  <a:gd name="T119" fmla="*/ 8 h 26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4"/>
                  <a:gd name="T181" fmla="*/ 0 h 267"/>
                  <a:gd name="T182" fmla="*/ 274 w 274"/>
                  <a:gd name="T183" fmla="*/ 267 h 26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4" h="267">
                    <a:moveTo>
                      <a:pt x="161" y="1"/>
                    </a:moveTo>
                    <a:lnTo>
                      <a:pt x="161" y="1"/>
                    </a:lnTo>
                    <a:lnTo>
                      <a:pt x="169" y="3"/>
                    </a:lnTo>
                    <a:lnTo>
                      <a:pt x="178" y="5"/>
                    </a:lnTo>
                    <a:lnTo>
                      <a:pt x="188" y="8"/>
                    </a:lnTo>
                    <a:lnTo>
                      <a:pt x="201" y="14"/>
                    </a:lnTo>
                    <a:lnTo>
                      <a:pt x="214" y="22"/>
                    </a:lnTo>
                    <a:lnTo>
                      <a:pt x="226" y="31"/>
                    </a:lnTo>
                    <a:lnTo>
                      <a:pt x="238" y="43"/>
                    </a:lnTo>
                    <a:lnTo>
                      <a:pt x="238" y="43"/>
                    </a:lnTo>
                    <a:lnTo>
                      <a:pt x="234" y="39"/>
                    </a:lnTo>
                    <a:lnTo>
                      <a:pt x="225" y="31"/>
                    </a:lnTo>
                    <a:lnTo>
                      <a:pt x="213" y="22"/>
                    </a:lnTo>
                    <a:lnTo>
                      <a:pt x="206" y="19"/>
                    </a:lnTo>
                    <a:lnTo>
                      <a:pt x="199" y="18"/>
                    </a:lnTo>
                    <a:lnTo>
                      <a:pt x="197" y="19"/>
                    </a:lnTo>
                    <a:lnTo>
                      <a:pt x="197" y="19"/>
                    </a:lnTo>
                    <a:lnTo>
                      <a:pt x="198" y="22"/>
                    </a:lnTo>
                    <a:lnTo>
                      <a:pt x="198" y="22"/>
                    </a:lnTo>
                    <a:lnTo>
                      <a:pt x="199" y="24"/>
                    </a:lnTo>
                    <a:lnTo>
                      <a:pt x="199" y="24"/>
                    </a:lnTo>
                    <a:lnTo>
                      <a:pt x="199" y="27"/>
                    </a:lnTo>
                    <a:lnTo>
                      <a:pt x="201" y="30"/>
                    </a:lnTo>
                    <a:lnTo>
                      <a:pt x="201" y="30"/>
                    </a:lnTo>
                    <a:lnTo>
                      <a:pt x="202" y="30"/>
                    </a:lnTo>
                    <a:lnTo>
                      <a:pt x="202" y="30"/>
                    </a:lnTo>
                    <a:lnTo>
                      <a:pt x="203" y="33"/>
                    </a:lnTo>
                    <a:lnTo>
                      <a:pt x="203" y="33"/>
                    </a:lnTo>
                    <a:lnTo>
                      <a:pt x="203" y="34"/>
                    </a:lnTo>
                    <a:lnTo>
                      <a:pt x="203" y="37"/>
                    </a:lnTo>
                    <a:lnTo>
                      <a:pt x="203" y="39"/>
                    </a:lnTo>
                    <a:lnTo>
                      <a:pt x="206" y="39"/>
                    </a:lnTo>
                    <a:lnTo>
                      <a:pt x="206" y="39"/>
                    </a:lnTo>
                    <a:lnTo>
                      <a:pt x="209" y="39"/>
                    </a:lnTo>
                    <a:lnTo>
                      <a:pt x="209" y="39"/>
                    </a:lnTo>
                    <a:lnTo>
                      <a:pt x="210" y="38"/>
                    </a:lnTo>
                    <a:lnTo>
                      <a:pt x="210" y="38"/>
                    </a:lnTo>
                    <a:lnTo>
                      <a:pt x="207" y="35"/>
                    </a:lnTo>
                    <a:lnTo>
                      <a:pt x="207" y="35"/>
                    </a:lnTo>
                    <a:lnTo>
                      <a:pt x="207" y="35"/>
                    </a:lnTo>
                    <a:lnTo>
                      <a:pt x="207" y="35"/>
                    </a:lnTo>
                    <a:lnTo>
                      <a:pt x="209" y="34"/>
                    </a:lnTo>
                    <a:lnTo>
                      <a:pt x="210" y="33"/>
                    </a:lnTo>
                    <a:lnTo>
                      <a:pt x="210" y="33"/>
                    </a:lnTo>
                    <a:lnTo>
                      <a:pt x="214" y="35"/>
                    </a:lnTo>
                    <a:lnTo>
                      <a:pt x="215" y="37"/>
                    </a:lnTo>
                    <a:lnTo>
                      <a:pt x="215" y="37"/>
                    </a:lnTo>
                    <a:lnTo>
                      <a:pt x="217" y="39"/>
                    </a:lnTo>
                    <a:lnTo>
                      <a:pt x="217" y="39"/>
                    </a:lnTo>
                    <a:lnTo>
                      <a:pt x="215" y="41"/>
                    </a:lnTo>
                    <a:lnTo>
                      <a:pt x="215" y="41"/>
                    </a:lnTo>
                    <a:lnTo>
                      <a:pt x="214" y="42"/>
                    </a:lnTo>
                    <a:lnTo>
                      <a:pt x="214" y="42"/>
                    </a:lnTo>
                    <a:lnTo>
                      <a:pt x="215" y="45"/>
                    </a:lnTo>
                    <a:lnTo>
                      <a:pt x="215" y="45"/>
                    </a:lnTo>
                    <a:lnTo>
                      <a:pt x="215" y="45"/>
                    </a:lnTo>
                    <a:lnTo>
                      <a:pt x="217" y="45"/>
                    </a:lnTo>
                    <a:lnTo>
                      <a:pt x="217" y="45"/>
                    </a:lnTo>
                    <a:lnTo>
                      <a:pt x="221" y="43"/>
                    </a:lnTo>
                    <a:lnTo>
                      <a:pt x="221" y="43"/>
                    </a:lnTo>
                    <a:lnTo>
                      <a:pt x="224" y="43"/>
                    </a:lnTo>
                    <a:lnTo>
                      <a:pt x="224" y="43"/>
                    </a:lnTo>
                    <a:lnTo>
                      <a:pt x="225" y="45"/>
                    </a:lnTo>
                    <a:lnTo>
                      <a:pt x="225" y="45"/>
                    </a:lnTo>
                    <a:lnTo>
                      <a:pt x="229" y="47"/>
                    </a:lnTo>
                    <a:lnTo>
                      <a:pt x="229" y="47"/>
                    </a:lnTo>
                    <a:lnTo>
                      <a:pt x="230" y="47"/>
                    </a:lnTo>
                    <a:lnTo>
                      <a:pt x="230" y="47"/>
                    </a:lnTo>
                    <a:lnTo>
                      <a:pt x="232" y="51"/>
                    </a:lnTo>
                    <a:lnTo>
                      <a:pt x="232" y="51"/>
                    </a:lnTo>
                    <a:lnTo>
                      <a:pt x="234" y="53"/>
                    </a:lnTo>
                    <a:lnTo>
                      <a:pt x="234" y="53"/>
                    </a:lnTo>
                    <a:lnTo>
                      <a:pt x="237" y="54"/>
                    </a:lnTo>
                    <a:lnTo>
                      <a:pt x="238" y="56"/>
                    </a:lnTo>
                    <a:lnTo>
                      <a:pt x="238" y="56"/>
                    </a:lnTo>
                    <a:lnTo>
                      <a:pt x="240" y="58"/>
                    </a:lnTo>
                    <a:lnTo>
                      <a:pt x="240" y="58"/>
                    </a:lnTo>
                    <a:lnTo>
                      <a:pt x="245" y="62"/>
                    </a:lnTo>
                    <a:lnTo>
                      <a:pt x="245" y="62"/>
                    </a:lnTo>
                    <a:lnTo>
                      <a:pt x="248" y="65"/>
                    </a:lnTo>
                    <a:lnTo>
                      <a:pt x="248" y="65"/>
                    </a:lnTo>
                    <a:lnTo>
                      <a:pt x="248" y="69"/>
                    </a:lnTo>
                    <a:lnTo>
                      <a:pt x="248" y="69"/>
                    </a:lnTo>
                    <a:lnTo>
                      <a:pt x="249" y="73"/>
                    </a:lnTo>
                    <a:lnTo>
                      <a:pt x="249" y="73"/>
                    </a:lnTo>
                    <a:lnTo>
                      <a:pt x="251" y="76"/>
                    </a:lnTo>
                    <a:lnTo>
                      <a:pt x="251" y="76"/>
                    </a:lnTo>
                    <a:lnTo>
                      <a:pt x="253" y="77"/>
                    </a:lnTo>
                    <a:lnTo>
                      <a:pt x="253" y="77"/>
                    </a:lnTo>
                    <a:lnTo>
                      <a:pt x="257" y="80"/>
                    </a:lnTo>
                    <a:lnTo>
                      <a:pt x="257" y="80"/>
                    </a:lnTo>
                    <a:lnTo>
                      <a:pt x="259" y="81"/>
                    </a:lnTo>
                    <a:lnTo>
                      <a:pt x="259" y="83"/>
                    </a:lnTo>
                    <a:lnTo>
                      <a:pt x="259" y="83"/>
                    </a:lnTo>
                    <a:lnTo>
                      <a:pt x="257" y="84"/>
                    </a:lnTo>
                    <a:lnTo>
                      <a:pt x="257" y="84"/>
                    </a:lnTo>
                    <a:lnTo>
                      <a:pt x="255" y="84"/>
                    </a:lnTo>
                    <a:lnTo>
                      <a:pt x="255" y="84"/>
                    </a:lnTo>
                    <a:lnTo>
                      <a:pt x="255" y="87"/>
                    </a:lnTo>
                    <a:lnTo>
                      <a:pt x="255" y="87"/>
                    </a:lnTo>
                    <a:lnTo>
                      <a:pt x="255" y="88"/>
                    </a:lnTo>
                    <a:lnTo>
                      <a:pt x="255" y="89"/>
                    </a:lnTo>
                    <a:lnTo>
                      <a:pt x="255" y="89"/>
                    </a:lnTo>
                    <a:lnTo>
                      <a:pt x="252" y="91"/>
                    </a:lnTo>
                    <a:lnTo>
                      <a:pt x="251" y="91"/>
                    </a:lnTo>
                    <a:lnTo>
                      <a:pt x="248" y="92"/>
                    </a:lnTo>
                    <a:lnTo>
                      <a:pt x="247" y="93"/>
                    </a:lnTo>
                    <a:lnTo>
                      <a:pt x="247" y="93"/>
                    </a:lnTo>
                    <a:lnTo>
                      <a:pt x="247" y="95"/>
                    </a:lnTo>
                    <a:lnTo>
                      <a:pt x="247" y="95"/>
                    </a:lnTo>
                    <a:lnTo>
                      <a:pt x="249" y="96"/>
                    </a:lnTo>
                    <a:lnTo>
                      <a:pt x="249" y="96"/>
                    </a:lnTo>
                    <a:lnTo>
                      <a:pt x="249" y="95"/>
                    </a:lnTo>
                    <a:lnTo>
                      <a:pt x="249" y="95"/>
                    </a:lnTo>
                    <a:lnTo>
                      <a:pt x="249" y="93"/>
                    </a:lnTo>
                    <a:lnTo>
                      <a:pt x="251" y="93"/>
                    </a:lnTo>
                    <a:lnTo>
                      <a:pt x="251" y="93"/>
                    </a:lnTo>
                    <a:lnTo>
                      <a:pt x="253" y="93"/>
                    </a:lnTo>
                    <a:lnTo>
                      <a:pt x="253" y="93"/>
                    </a:lnTo>
                    <a:lnTo>
                      <a:pt x="256" y="93"/>
                    </a:lnTo>
                    <a:lnTo>
                      <a:pt x="256" y="93"/>
                    </a:lnTo>
                    <a:lnTo>
                      <a:pt x="256" y="92"/>
                    </a:lnTo>
                    <a:lnTo>
                      <a:pt x="256" y="92"/>
                    </a:lnTo>
                    <a:lnTo>
                      <a:pt x="256" y="92"/>
                    </a:lnTo>
                    <a:lnTo>
                      <a:pt x="256" y="89"/>
                    </a:lnTo>
                    <a:lnTo>
                      <a:pt x="256" y="89"/>
                    </a:lnTo>
                    <a:lnTo>
                      <a:pt x="257" y="87"/>
                    </a:lnTo>
                    <a:lnTo>
                      <a:pt x="257" y="87"/>
                    </a:lnTo>
                    <a:lnTo>
                      <a:pt x="257" y="88"/>
                    </a:lnTo>
                    <a:lnTo>
                      <a:pt x="259" y="87"/>
                    </a:lnTo>
                    <a:lnTo>
                      <a:pt x="259" y="87"/>
                    </a:lnTo>
                    <a:lnTo>
                      <a:pt x="260" y="85"/>
                    </a:lnTo>
                    <a:lnTo>
                      <a:pt x="260" y="85"/>
                    </a:lnTo>
                    <a:lnTo>
                      <a:pt x="262" y="85"/>
                    </a:lnTo>
                    <a:lnTo>
                      <a:pt x="262" y="85"/>
                    </a:lnTo>
                    <a:lnTo>
                      <a:pt x="262" y="85"/>
                    </a:lnTo>
                    <a:lnTo>
                      <a:pt x="262" y="83"/>
                    </a:lnTo>
                    <a:lnTo>
                      <a:pt x="262" y="83"/>
                    </a:lnTo>
                    <a:lnTo>
                      <a:pt x="260" y="80"/>
                    </a:lnTo>
                    <a:lnTo>
                      <a:pt x="260" y="80"/>
                    </a:lnTo>
                    <a:lnTo>
                      <a:pt x="260" y="75"/>
                    </a:lnTo>
                    <a:lnTo>
                      <a:pt x="260" y="75"/>
                    </a:lnTo>
                    <a:lnTo>
                      <a:pt x="263" y="80"/>
                    </a:lnTo>
                    <a:lnTo>
                      <a:pt x="266" y="89"/>
                    </a:lnTo>
                    <a:lnTo>
                      <a:pt x="266" y="89"/>
                    </a:lnTo>
                    <a:lnTo>
                      <a:pt x="264" y="89"/>
                    </a:lnTo>
                    <a:lnTo>
                      <a:pt x="264" y="91"/>
                    </a:lnTo>
                    <a:lnTo>
                      <a:pt x="264" y="91"/>
                    </a:lnTo>
                    <a:lnTo>
                      <a:pt x="264" y="93"/>
                    </a:lnTo>
                    <a:lnTo>
                      <a:pt x="264" y="93"/>
                    </a:lnTo>
                    <a:lnTo>
                      <a:pt x="264" y="98"/>
                    </a:lnTo>
                    <a:lnTo>
                      <a:pt x="264" y="98"/>
                    </a:lnTo>
                    <a:lnTo>
                      <a:pt x="264" y="103"/>
                    </a:lnTo>
                    <a:lnTo>
                      <a:pt x="264" y="103"/>
                    </a:lnTo>
                    <a:lnTo>
                      <a:pt x="264" y="107"/>
                    </a:lnTo>
                    <a:lnTo>
                      <a:pt x="264" y="107"/>
                    </a:lnTo>
                    <a:lnTo>
                      <a:pt x="264" y="112"/>
                    </a:lnTo>
                    <a:lnTo>
                      <a:pt x="264" y="112"/>
                    </a:lnTo>
                    <a:lnTo>
                      <a:pt x="263" y="114"/>
                    </a:lnTo>
                    <a:lnTo>
                      <a:pt x="263" y="114"/>
                    </a:lnTo>
                    <a:lnTo>
                      <a:pt x="263" y="115"/>
                    </a:lnTo>
                    <a:lnTo>
                      <a:pt x="262" y="114"/>
                    </a:lnTo>
                    <a:lnTo>
                      <a:pt x="262" y="114"/>
                    </a:lnTo>
                    <a:lnTo>
                      <a:pt x="260" y="110"/>
                    </a:lnTo>
                    <a:lnTo>
                      <a:pt x="259" y="110"/>
                    </a:lnTo>
                    <a:lnTo>
                      <a:pt x="259" y="110"/>
                    </a:lnTo>
                    <a:lnTo>
                      <a:pt x="259" y="108"/>
                    </a:lnTo>
                    <a:lnTo>
                      <a:pt x="256" y="108"/>
                    </a:lnTo>
                    <a:lnTo>
                      <a:pt x="256" y="108"/>
                    </a:lnTo>
                    <a:lnTo>
                      <a:pt x="255" y="108"/>
                    </a:lnTo>
                    <a:lnTo>
                      <a:pt x="253" y="108"/>
                    </a:lnTo>
                    <a:lnTo>
                      <a:pt x="253" y="108"/>
                    </a:lnTo>
                    <a:lnTo>
                      <a:pt x="253" y="111"/>
                    </a:lnTo>
                    <a:lnTo>
                      <a:pt x="253" y="112"/>
                    </a:lnTo>
                    <a:lnTo>
                      <a:pt x="253" y="112"/>
                    </a:lnTo>
                    <a:lnTo>
                      <a:pt x="248" y="111"/>
                    </a:lnTo>
                    <a:lnTo>
                      <a:pt x="248" y="111"/>
                    </a:lnTo>
                    <a:lnTo>
                      <a:pt x="247" y="111"/>
                    </a:lnTo>
                    <a:lnTo>
                      <a:pt x="247" y="112"/>
                    </a:lnTo>
                    <a:lnTo>
                      <a:pt x="247" y="112"/>
                    </a:lnTo>
                    <a:lnTo>
                      <a:pt x="245" y="115"/>
                    </a:lnTo>
                    <a:lnTo>
                      <a:pt x="244" y="116"/>
                    </a:lnTo>
                    <a:lnTo>
                      <a:pt x="244" y="116"/>
                    </a:lnTo>
                    <a:lnTo>
                      <a:pt x="244" y="118"/>
                    </a:lnTo>
                    <a:lnTo>
                      <a:pt x="243" y="121"/>
                    </a:lnTo>
                    <a:lnTo>
                      <a:pt x="243" y="121"/>
                    </a:lnTo>
                    <a:lnTo>
                      <a:pt x="241" y="122"/>
                    </a:lnTo>
                    <a:lnTo>
                      <a:pt x="238" y="122"/>
                    </a:lnTo>
                    <a:lnTo>
                      <a:pt x="238" y="122"/>
                    </a:lnTo>
                    <a:lnTo>
                      <a:pt x="234" y="123"/>
                    </a:lnTo>
                    <a:lnTo>
                      <a:pt x="234" y="123"/>
                    </a:lnTo>
                    <a:lnTo>
                      <a:pt x="234" y="125"/>
                    </a:lnTo>
                    <a:lnTo>
                      <a:pt x="233" y="126"/>
                    </a:lnTo>
                    <a:lnTo>
                      <a:pt x="233" y="126"/>
                    </a:lnTo>
                    <a:lnTo>
                      <a:pt x="232" y="127"/>
                    </a:lnTo>
                    <a:lnTo>
                      <a:pt x="230" y="129"/>
                    </a:lnTo>
                    <a:lnTo>
                      <a:pt x="230" y="129"/>
                    </a:lnTo>
                    <a:lnTo>
                      <a:pt x="230" y="133"/>
                    </a:lnTo>
                    <a:lnTo>
                      <a:pt x="230" y="133"/>
                    </a:lnTo>
                    <a:lnTo>
                      <a:pt x="230" y="134"/>
                    </a:lnTo>
                    <a:lnTo>
                      <a:pt x="230" y="135"/>
                    </a:lnTo>
                    <a:lnTo>
                      <a:pt x="230" y="135"/>
                    </a:lnTo>
                    <a:lnTo>
                      <a:pt x="226" y="137"/>
                    </a:lnTo>
                    <a:lnTo>
                      <a:pt x="226" y="137"/>
                    </a:lnTo>
                    <a:lnTo>
                      <a:pt x="226" y="137"/>
                    </a:lnTo>
                    <a:lnTo>
                      <a:pt x="226" y="138"/>
                    </a:lnTo>
                    <a:lnTo>
                      <a:pt x="225" y="139"/>
                    </a:lnTo>
                    <a:lnTo>
                      <a:pt x="225" y="139"/>
                    </a:lnTo>
                    <a:lnTo>
                      <a:pt x="220" y="141"/>
                    </a:lnTo>
                    <a:lnTo>
                      <a:pt x="220" y="141"/>
                    </a:lnTo>
                    <a:lnTo>
                      <a:pt x="220" y="142"/>
                    </a:lnTo>
                    <a:lnTo>
                      <a:pt x="220" y="144"/>
                    </a:lnTo>
                    <a:lnTo>
                      <a:pt x="218" y="144"/>
                    </a:lnTo>
                    <a:lnTo>
                      <a:pt x="218" y="144"/>
                    </a:lnTo>
                    <a:lnTo>
                      <a:pt x="215" y="144"/>
                    </a:lnTo>
                    <a:lnTo>
                      <a:pt x="213" y="144"/>
                    </a:lnTo>
                    <a:lnTo>
                      <a:pt x="213" y="144"/>
                    </a:lnTo>
                    <a:lnTo>
                      <a:pt x="211" y="145"/>
                    </a:lnTo>
                    <a:lnTo>
                      <a:pt x="209" y="148"/>
                    </a:lnTo>
                    <a:lnTo>
                      <a:pt x="209" y="148"/>
                    </a:lnTo>
                    <a:lnTo>
                      <a:pt x="203" y="152"/>
                    </a:lnTo>
                    <a:lnTo>
                      <a:pt x="203" y="152"/>
                    </a:lnTo>
                    <a:lnTo>
                      <a:pt x="202" y="152"/>
                    </a:lnTo>
                    <a:lnTo>
                      <a:pt x="202" y="154"/>
                    </a:lnTo>
                    <a:lnTo>
                      <a:pt x="202" y="154"/>
                    </a:lnTo>
                    <a:lnTo>
                      <a:pt x="202" y="157"/>
                    </a:lnTo>
                    <a:lnTo>
                      <a:pt x="203" y="158"/>
                    </a:lnTo>
                    <a:lnTo>
                      <a:pt x="203" y="158"/>
                    </a:lnTo>
                    <a:lnTo>
                      <a:pt x="207" y="164"/>
                    </a:lnTo>
                    <a:lnTo>
                      <a:pt x="207" y="164"/>
                    </a:lnTo>
                    <a:lnTo>
                      <a:pt x="209" y="167"/>
                    </a:lnTo>
                    <a:lnTo>
                      <a:pt x="207" y="169"/>
                    </a:lnTo>
                    <a:lnTo>
                      <a:pt x="207" y="169"/>
                    </a:lnTo>
                    <a:lnTo>
                      <a:pt x="206" y="173"/>
                    </a:lnTo>
                    <a:lnTo>
                      <a:pt x="206" y="173"/>
                    </a:lnTo>
                    <a:lnTo>
                      <a:pt x="206" y="176"/>
                    </a:lnTo>
                    <a:lnTo>
                      <a:pt x="206" y="179"/>
                    </a:lnTo>
                    <a:lnTo>
                      <a:pt x="206" y="179"/>
                    </a:lnTo>
                    <a:lnTo>
                      <a:pt x="209" y="183"/>
                    </a:lnTo>
                    <a:lnTo>
                      <a:pt x="209" y="183"/>
                    </a:lnTo>
                    <a:lnTo>
                      <a:pt x="207" y="184"/>
                    </a:lnTo>
                    <a:lnTo>
                      <a:pt x="207" y="186"/>
                    </a:lnTo>
                    <a:lnTo>
                      <a:pt x="207" y="187"/>
                    </a:lnTo>
                    <a:lnTo>
                      <a:pt x="207" y="187"/>
                    </a:lnTo>
                    <a:lnTo>
                      <a:pt x="213" y="191"/>
                    </a:lnTo>
                    <a:lnTo>
                      <a:pt x="213" y="191"/>
                    </a:lnTo>
                    <a:lnTo>
                      <a:pt x="217" y="194"/>
                    </a:lnTo>
                    <a:lnTo>
                      <a:pt x="217" y="194"/>
                    </a:lnTo>
                    <a:lnTo>
                      <a:pt x="217" y="199"/>
                    </a:lnTo>
                    <a:lnTo>
                      <a:pt x="217" y="199"/>
                    </a:lnTo>
                    <a:lnTo>
                      <a:pt x="220" y="204"/>
                    </a:lnTo>
                    <a:lnTo>
                      <a:pt x="221" y="209"/>
                    </a:lnTo>
                    <a:lnTo>
                      <a:pt x="220" y="211"/>
                    </a:lnTo>
                    <a:lnTo>
                      <a:pt x="220" y="211"/>
                    </a:lnTo>
                    <a:lnTo>
                      <a:pt x="218" y="214"/>
                    </a:lnTo>
                    <a:lnTo>
                      <a:pt x="218" y="215"/>
                    </a:lnTo>
                    <a:lnTo>
                      <a:pt x="218" y="215"/>
                    </a:lnTo>
                    <a:lnTo>
                      <a:pt x="220" y="218"/>
                    </a:lnTo>
                    <a:lnTo>
                      <a:pt x="220" y="218"/>
                    </a:lnTo>
                    <a:lnTo>
                      <a:pt x="222" y="219"/>
                    </a:lnTo>
                    <a:lnTo>
                      <a:pt x="222" y="219"/>
                    </a:lnTo>
                    <a:lnTo>
                      <a:pt x="222" y="221"/>
                    </a:lnTo>
                    <a:lnTo>
                      <a:pt x="222" y="221"/>
                    </a:lnTo>
                    <a:lnTo>
                      <a:pt x="218" y="226"/>
                    </a:lnTo>
                    <a:lnTo>
                      <a:pt x="218" y="226"/>
                    </a:lnTo>
                    <a:lnTo>
                      <a:pt x="217" y="230"/>
                    </a:lnTo>
                    <a:lnTo>
                      <a:pt x="217" y="230"/>
                    </a:lnTo>
                    <a:lnTo>
                      <a:pt x="213" y="236"/>
                    </a:lnTo>
                    <a:lnTo>
                      <a:pt x="213" y="236"/>
                    </a:lnTo>
                    <a:lnTo>
                      <a:pt x="210" y="237"/>
                    </a:lnTo>
                    <a:lnTo>
                      <a:pt x="210" y="238"/>
                    </a:lnTo>
                    <a:lnTo>
                      <a:pt x="210" y="238"/>
                    </a:lnTo>
                    <a:lnTo>
                      <a:pt x="209" y="241"/>
                    </a:lnTo>
                    <a:lnTo>
                      <a:pt x="209" y="242"/>
                    </a:lnTo>
                    <a:lnTo>
                      <a:pt x="210" y="241"/>
                    </a:lnTo>
                    <a:lnTo>
                      <a:pt x="210" y="241"/>
                    </a:lnTo>
                    <a:lnTo>
                      <a:pt x="215" y="237"/>
                    </a:lnTo>
                    <a:lnTo>
                      <a:pt x="215" y="237"/>
                    </a:lnTo>
                    <a:lnTo>
                      <a:pt x="221" y="234"/>
                    </a:lnTo>
                    <a:lnTo>
                      <a:pt x="224" y="232"/>
                    </a:lnTo>
                    <a:lnTo>
                      <a:pt x="224" y="232"/>
                    </a:lnTo>
                    <a:lnTo>
                      <a:pt x="225" y="232"/>
                    </a:lnTo>
                    <a:lnTo>
                      <a:pt x="225" y="233"/>
                    </a:lnTo>
                    <a:lnTo>
                      <a:pt x="226" y="228"/>
                    </a:lnTo>
                    <a:lnTo>
                      <a:pt x="226" y="228"/>
                    </a:lnTo>
                    <a:lnTo>
                      <a:pt x="230" y="219"/>
                    </a:lnTo>
                    <a:lnTo>
                      <a:pt x="233" y="217"/>
                    </a:lnTo>
                    <a:lnTo>
                      <a:pt x="233" y="217"/>
                    </a:lnTo>
                    <a:lnTo>
                      <a:pt x="236" y="211"/>
                    </a:lnTo>
                    <a:lnTo>
                      <a:pt x="236" y="211"/>
                    </a:lnTo>
                    <a:lnTo>
                      <a:pt x="238" y="206"/>
                    </a:lnTo>
                    <a:lnTo>
                      <a:pt x="238" y="206"/>
                    </a:lnTo>
                    <a:lnTo>
                      <a:pt x="240" y="204"/>
                    </a:lnTo>
                    <a:lnTo>
                      <a:pt x="241" y="204"/>
                    </a:lnTo>
                    <a:lnTo>
                      <a:pt x="243" y="204"/>
                    </a:lnTo>
                    <a:lnTo>
                      <a:pt x="243" y="200"/>
                    </a:lnTo>
                    <a:lnTo>
                      <a:pt x="243" y="200"/>
                    </a:lnTo>
                    <a:lnTo>
                      <a:pt x="244" y="196"/>
                    </a:lnTo>
                    <a:lnTo>
                      <a:pt x="247" y="192"/>
                    </a:lnTo>
                    <a:lnTo>
                      <a:pt x="247" y="192"/>
                    </a:lnTo>
                    <a:lnTo>
                      <a:pt x="247" y="188"/>
                    </a:lnTo>
                    <a:lnTo>
                      <a:pt x="247" y="186"/>
                    </a:lnTo>
                    <a:lnTo>
                      <a:pt x="247" y="184"/>
                    </a:lnTo>
                    <a:lnTo>
                      <a:pt x="248" y="181"/>
                    </a:lnTo>
                    <a:lnTo>
                      <a:pt x="248" y="181"/>
                    </a:lnTo>
                    <a:lnTo>
                      <a:pt x="252" y="179"/>
                    </a:lnTo>
                    <a:lnTo>
                      <a:pt x="253" y="177"/>
                    </a:lnTo>
                    <a:lnTo>
                      <a:pt x="253" y="177"/>
                    </a:lnTo>
                    <a:lnTo>
                      <a:pt x="256" y="172"/>
                    </a:lnTo>
                    <a:lnTo>
                      <a:pt x="256" y="172"/>
                    </a:lnTo>
                    <a:lnTo>
                      <a:pt x="262" y="164"/>
                    </a:lnTo>
                    <a:lnTo>
                      <a:pt x="263" y="160"/>
                    </a:lnTo>
                    <a:lnTo>
                      <a:pt x="264" y="153"/>
                    </a:lnTo>
                    <a:lnTo>
                      <a:pt x="264" y="153"/>
                    </a:lnTo>
                    <a:lnTo>
                      <a:pt x="264" y="141"/>
                    </a:lnTo>
                    <a:lnTo>
                      <a:pt x="264" y="141"/>
                    </a:lnTo>
                    <a:lnTo>
                      <a:pt x="266" y="138"/>
                    </a:lnTo>
                    <a:lnTo>
                      <a:pt x="267" y="135"/>
                    </a:lnTo>
                    <a:lnTo>
                      <a:pt x="267" y="131"/>
                    </a:lnTo>
                    <a:lnTo>
                      <a:pt x="267" y="131"/>
                    </a:lnTo>
                    <a:lnTo>
                      <a:pt x="266" y="127"/>
                    </a:lnTo>
                    <a:lnTo>
                      <a:pt x="266" y="126"/>
                    </a:lnTo>
                    <a:lnTo>
                      <a:pt x="266" y="126"/>
                    </a:lnTo>
                    <a:lnTo>
                      <a:pt x="267" y="123"/>
                    </a:lnTo>
                    <a:lnTo>
                      <a:pt x="268" y="122"/>
                    </a:lnTo>
                    <a:lnTo>
                      <a:pt x="268" y="122"/>
                    </a:lnTo>
                    <a:lnTo>
                      <a:pt x="271" y="118"/>
                    </a:lnTo>
                    <a:lnTo>
                      <a:pt x="271" y="118"/>
                    </a:lnTo>
                    <a:lnTo>
                      <a:pt x="272" y="114"/>
                    </a:lnTo>
                    <a:lnTo>
                      <a:pt x="274" y="115"/>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55" y="267"/>
                    </a:lnTo>
                    <a:lnTo>
                      <a:pt x="169" y="263"/>
                    </a:lnTo>
                    <a:lnTo>
                      <a:pt x="182" y="259"/>
                    </a:lnTo>
                    <a:lnTo>
                      <a:pt x="186" y="256"/>
                    </a:lnTo>
                    <a:lnTo>
                      <a:pt x="187" y="255"/>
                    </a:lnTo>
                    <a:lnTo>
                      <a:pt x="187" y="255"/>
                    </a:lnTo>
                    <a:lnTo>
                      <a:pt x="187" y="252"/>
                    </a:lnTo>
                    <a:lnTo>
                      <a:pt x="187" y="249"/>
                    </a:lnTo>
                    <a:lnTo>
                      <a:pt x="187" y="249"/>
                    </a:lnTo>
                    <a:lnTo>
                      <a:pt x="187" y="249"/>
                    </a:lnTo>
                    <a:lnTo>
                      <a:pt x="184" y="249"/>
                    </a:lnTo>
                    <a:lnTo>
                      <a:pt x="182" y="248"/>
                    </a:lnTo>
                    <a:lnTo>
                      <a:pt x="182" y="248"/>
                    </a:lnTo>
                    <a:lnTo>
                      <a:pt x="178" y="245"/>
                    </a:lnTo>
                    <a:lnTo>
                      <a:pt x="178" y="246"/>
                    </a:lnTo>
                    <a:lnTo>
                      <a:pt x="178" y="246"/>
                    </a:lnTo>
                    <a:lnTo>
                      <a:pt x="173" y="246"/>
                    </a:lnTo>
                    <a:lnTo>
                      <a:pt x="173" y="246"/>
                    </a:lnTo>
                    <a:lnTo>
                      <a:pt x="168" y="246"/>
                    </a:lnTo>
                    <a:lnTo>
                      <a:pt x="165" y="245"/>
                    </a:lnTo>
                    <a:lnTo>
                      <a:pt x="165" y="245"/>
                    </a:lnTo>
                    <a:lnTo>
                      <a:pt x="161" y="242"/>
                    </a:lnTo>
                    <a:lnTo>
                      <a:pt x="160" y="241"/>
                    </a:lnTo>
                    <a:lnTo>
                      <a:pt x="159" y="242"/>
                    </a:lnTo>
                    <a:lnTo>
                      <a:pt x="159" y="242"/>
                    </a:lnTo>
                    <a:lnTo>
                      <a:pt x="159" y="244"/>
                    </a:lnTo>
                    <a:lnTo>
                      <a:pt x="159" y="244"/>
                    </a:lnTo>
                    <a:lnTo>
                      <a:pt x="157" y="245"/>
                    </a:lnTo>
                    <a:lnTo>
                      <a:pt x="157" y="245"/>
                    </a:lnTo>
                    <a:lnTo>
                      <a:pt x="156" y="245"/>
                    </a:lnTo>
                    <a:lnTo>
                      <a:pt x="153" y="245"/>
                    </a:lnTo>
                    <a:lnTo>
                      <a:pt x="149" y="245"/>
                    </a:lnTo>
                    <a:lnTo>
                      <a:pt x="149" y="245"/>
                    </a:lnTo>
                    <a:lnTo>
                      <a:pt x="145" y="245"/>
                    </a:lnTo>
                    <a:lnTo>
                      <a:pt x="140" y="244"/>
                    </a:lnTo>
                    <a:lnTo>
                      <a:pt x="140" y="244"/>
                    </a:lnTo>
                    <a:lnTo>
                      <a:pt x="138" y="242"/>
                    </a:lnTo>
                    <a:lnTo>
                      <a:pt x="137" y="242"/>
                    </a:lnTo>
                    <a:lnTo>
                      <a:pt x="137" y="242"/>
                    </a:lnTo>
                    <a:lnTo>
                      <a:pt x="136" y="244"/>
                    </a:lnTo>
                    <a:lnTo>
                      <a:pt x="134" y="245"/>
                    </a:lnTo>
                    <a:lnTo>
                      <a:pt x="140" y="248"/>
                    </a:lnTo>
                    <a:lnTo>
                      <a:pt x="144" y="251"/>
                    </a:lnTo>
                    <a:lnTo>
                      <a:pt x="144" y="251"/>
                    </a:lnTo>
                    <a:lnTo>
                      <a:pt x="145" y="252"/>
                    </a:lnTo>
                    <a:lnTo>
                      <a:pt x="145" y="252"/>
                    </a:lnTo>
                    <a:lnTo>
                      <a:pt x="145" y="253"/>
                    </a:lnTo>
                    <a:lnTo>
                      <a:pt x="145" y="253"/>
                    </a:lnTo>
                    <a:lnTo>
                      <a:pt x="142" y="253"/>
                    </a:lnTo>
                    <a:lnTo>
                      <a:pt x="140" y="253"/>
                    </a:lnTo>
                    <a:lnTo>
                      <a:pt x="140" y="253"/>
                    </a:lnTo>
                    <a:lnTo>
                      <a:pt x="134" y="256"/>
                    </a:lnTo>
                    <a:lnTo>
                      <a:pt x="133" y="256"/>
                    </a:lnTo>
                    <a:lnTo>
                      <a:pt x="130" y="256"/>
                    </a:lnTo>
                    <a:lnTo>
                      <a:pt x="130" y="256"/>
                    </a:lnTo>
                    <a:lnTo>
                      <a:pt x="127" y="251"/>
                    </a:lnTo>
                    <a:lnTo>
                      <a:pt x="127" y="251"/>
                    </a:lnTo>
                    <a:lnTo>
                      <a:pt x="127" y="249"/>
                    </a:lnTo>
                    <a:lnTo>
                      <a:pt x="126" y="248"/>
                    </a:lnTo>
                    <a:lnTo>
                      <a:pt x="125" y="248"/>
                    </a:lnTo>
                    <a:lnTo>
                      <a:pt x="125" y="248"/>
                    </a:lnTo>
                    <a:lnTo>
                      <a:pt x="121" y="248"/>
                    </a:lnTo>
                    <a:lnTo>
                      <a:pt x="123" y="252"/>
                    </a:lnTo>
                    <a:lnTo>
                      <a:pt x="123" y="252"/>
                    </a:lnTo>
                    <a:lnTo>
                      <a:pt x="118" y="252"/>
                    </a:lnTo>
                    <a:lnTo>
                      <a:pt x="118" y="252"/>
                    </a:lnTo>
                    <a:lnTo>
                      <a:pt x="115" y="253"/>
                    </a:lnTo>
                    <a:lnTo>
                      <a:pt x="115" y="253"/>
                    </a:lnTo>
                    <a:lnTo>
                      <a:pt x="114" y="252"/>
                    </a:lnTo>
                    <a:lnTo>
                      <a:pt x="114" y="252"/>
                    </a:lnTo>
                    <a:lnTo>
                      <a:pt x="111" y="251"/>
                    </a:lnTo>
                    <a:lnTo>
                      <a:pt x="108" y="251"/>
                    </a:lnTo>
                    <a:lnTo>
                      <a:pt x="108" y="251"/>
                    </a:lnTo>
                    <a:lnTo>
                      <a:pt x="102" y="249"/>
                    </a:lnTo>
                    <a:lnTo>
                      <a:pt x="102" y="249"/>
                    </a:lnTo>
                    <a:lnTo>
                      <a:pt x="99" y="249"/>
                    </a:lnTo>
                    <a:lnTo>
                      <a:pt x="99" y="249"/>
                    </a:lnTo>
                    <a:lnTo>
                      <a:pt x="95" y="252"/>
                    </a:lnTo>
                    <a:lnTo>
                      <a:pt x="92" y="252"/>
                    </a:lnTo>
                    <a:lnTo>
                      <a:pt x="92" y="252"/>
                    </a:lnTo>
                    <a:lnTo>
                      <a:pt x="88" y="252"/>
                    </a:lnTo>
                    <a:lnTo>
                      <a:pt x="85" y="252"/>
                    </a:lnTo>
                    <a:lnTo>
                      <a:pt x="85" y="252"/>
                    </a:lnTo>
                    <a:lnTo>
                      <a:pt x="88" y="255"/>
                    </a:lnTo>
                    <a:lnTo>
                      <a:pt x="98" y="259"/>
                    </a:lnTo>
                    <a:lnTo>
                      <a:pt x="104" y="261"/>
                    </a:lnTo>
                    <a:lnTo>
                      <a:pt x="113" y="264"/>
                    </a:lnTo>
                    <a:lnTo>
                      <a:pt x="122" y="265"/>
                    </a:lnTo>
                    <a:lnTo>
                      <a:pt x="133" y="267"/>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2" y="99"/>
                    </a:lnTo>
                    <a:lnTo>
                      <a:pt x="14" y="98"/>
                    </a:lnTo>
                    <a:lnTo>
                      <a:pt x="15" y="95"/>
                    </a:lnTo>
                    <a:lnTo>
                      <a:pt x="15" y="95"/>
                    </a:lnTo>
                    <a:lnTo>
                      <a:pt x="18" y="89"/>
                    </a:lnTo>
                    <a:lnTo>
                      <a:pt x="18" y="89"/>
                    </a:lnTo>
                    <a:lnTo>
                      <a:pt x="19" y="87"/>
                    </a:lnTo>
                    <a:lnTo>
                      <a:pt x="19" y="87"/>
                    </a:lnTo>
                    <a:lnTo>
                      <a:pt x="23" y="84"/>
                    </a:lnTo>
                    <a:lnTo>
                      <a:pt x="23" y="84"/>
                    </a:lnTo>
                    <a:lnTo>
                      <a:pt x="26" y="77"/>
                    </a:lnTo>
                    <a:lnTo>
                      <a:pt x="26" y="77"/>
                    </a:lnTo>
                    <a:lnTo>
                      <a:pt x="29" y="76"/>
                    </a:lnTo>
                    <a:lnTo>
                      <a:pt x="31" y="76"/>
                    </a:lnTo>
                    <a:lnTo>
                      <a:pt x="31" y="76"/>
                    </a:lnTo>
                    <a:lnTo>
                      <a:pt x="33" y="75"/>
                    </a:lnTo>
                    <a:lnTo>
                      <a:pt x="33" y="75"/>
                    </a:lnTo>
                    <a:lnTo>
                      <a:pt x="33" y="75"/>
                    </a:lnTo>
                    <a:lnTo>
                      <a:pt x="31" y="77"/>
                    </a:lnTo>
                    <a:lnTo>
                      <a:pt x="31" y="80"/>
                    </a:lnTo>
                    <a:lnTo>
                      <a:pt x="31" y="84"/>
                    </a:lnTo>
                    <a:lnTo>
                      <a:pt x="31" y="84"/>
                    </a:lnTo>
                    <a:lnTo>
                      <a:pt x="29" y="91"/>
                    </a:lnTo>
                    <a:lnTo>
                      <a:pt x="29" y="91"/>
                    </a:lnTo>
                    <a:lnTo>
                      <a:pt x="30" y="95"/>
                    </a:lnTo>
                    <a:lnTo>
                      <a:pt x="30" y="95"/>
                    </a:lnTo>
                    <a:lnTo>
                      <a:pt x="31" y="98"/>
                    </a:lnTo>
                    <a:lnTo>
                      <a:pt x="33" y="99"/>
                    </a:lnTo>
                    <a:lnTo>
                      <a:pt x="33" y="99"/>
                    </a:lnTo>
                    <a:lnTo>
                      <a:pt x="41" y="102"/>
                    </a:lnTo>
                    <a:lnTo>
                      <a:pt x="41" y="102"/>
                    </a:lnTo>
                    <a:lnTo>
                      <a:pt x="45" y="96"/>
                    </a:lnTo>
                    <a:lnTo>
                      <a:pt x="45" y="96"/>
                    </a:lnTo>
                    <a:lnTo>
                      <a:pt x="48" y="95"/>
                    </a:lnTo>
                    <a:lnTo>
                      <a:pt x="50" y="93"/>
                    </a:lnTo>
                    <a:lnTo>
                      <a:pt x="50" y="93"/>
                    </a:lnTo>
                    <a:lnTo>
                      <a:pt x="50" y="91"/>
                    </a:lnTo>
                    <a:lnTo>
                      <a:pt x="50" y="89"/>
                    </a:lnTo>
                    <a:lnTo>
                      <a:pt x="52" y="88"/>
                    </a:lnTo>
                    <a:lnTo>
                      <a:pt x="52" y="88"/>
                    </a:lnTo>
                    <a:lnTo>
                      <a:pt x="53" y="85"/>
                    </a:lnTo>
                    <a:lnTo>
                      <a:pt x="54" y="84"/>
                    </a:lnTo>
                    <a:lnTo>
                      <a:pt x="54" y="84"/>
                    </a:lnTo>
                    <a:lnTo>
                      <a:pt x="56" y="81"/>
                    </a:lnTo>
                    <a:lnTo>
                      <a:pt x="56" y="81"/>
                    </a:lnTo>
                    <a:lnTo>
                      <a:pt x="58" y="81"/>
                    </a:lnTo>
                    <a:lnTo>
                      <a:pt x="60" y="81"/>
                    </a:lnTo>
                    <a:lnTo>
                      <a:pt x="60" y="83"/>
                    </a:lnTo>
                    <a:lnTo>
                      <a:pt x="60" y="83"/>
                    </a:lnTo>
                    <a:lnTo>
                      <a:pt x="60" y="85"/>
                    </a:lnTo>
                    <a:lnTo>
                      <a:pt x="60" y="87"/>
                    </a:lnTo>
                    <a:lnTo>
                      <a:pt x="60" y="88"/>
                    </a:lnTo>
                    <a:lnTo>
                      <a:pt x="58" y="89"/>
                    </a:lnTo>
                    <a:lnTo>
                      <a:pt x="58" y="89"/>
                    </a:lnTo>
                    <a:lnTo>
                      <a:pt x="57" y="89"/>
                    </a:lnTo>
                    <a:lnTo>
                      <a:pt x="56" y="91"/>
                    </a:lnTo>
                    <a:lnTo>
                      <a:pt x="56" y="91"/>
                    </a:lnTo>
                    <a:lnTo>
                      <a:pt x="53" y="96"/>
                    </a:lnTo>
                    <a:lnTo>
                      <a:pt x="53" y="96"/>
                    </a:lnTo>
                    <a:lnTo>
                      <a:pt x="52" y="99"/>
                    </a:lnTo>
                    <a:lnTo>
                      <a:pt x="50" y="102"/>
                    </a:lnTo>
                    <a:lnTo>
                      <a:pt x="50" y="102"/>
                    </a:lnTo>
                    <a:lnTo>
                      <a:pt x="48" y="102"/>
                    </a:lnTo>
                    <a:lnTo>
                      <a:pt x="46" y="103"/>
                    </a:lnTo>
                    <a:lnTo>
                      <a:pt x="46" y="103"/>
                    </a:lnTo>
                    <a:lnTo>
                      <a:pt x="46" y="103"/>
                    </a:lnTo>
                    <a:lnTo>
                      <a:pt x="46" y="106"/>
                    </a:lnTo>
                    <a:lnTo>
                      <a:pt x="46" y="107"/>
                    </a:lnTo>
                    <a:lnTo>
                      <a:pt x="46" y="107"/>
                    </a:lnTo>
                    <a:lnTo>
                      <a:pt x="46" y="107"/>
                    </a:lnTo>
                    <a:lnTo>
                      <a:pt x="43" y="108"/>
                    </a:lnTo>
                    <a:lnTo>
                      <a:pt x="42" y="108"/>
                    </a:lnTo>
                    <a:lnTo>
                      <a:pt x="42" y="108"/>
                    </a:lnTo>
                    <a:lnTo>
                      <a:pt x="39" y="108"/>
                    </a:lnTo>
                    <a:lnTo>
                      <a:pt x="39" y="108"/>
                    </a:lnTo>
                    <a:lnTo>
                      <a:pt x="34" y="107"/>
                    </a:lnTo>
                    <a:lnTo>
                      <a:pt x="34" y="107"/>
                    </a:lnTo>
                    <a:lnTo>
                      <a:pt x="33" y="108"/>
                    </a:lnTo>
                    <a:lnTo>
                      <a:pt x="31" y="111"/>
                    </a:lnTo>
                    <a:lnTo>
                      <a:pt x="31" y="111"/>
                    </a:lnTo>
                    <a:lnTo>
                      <a:pt x="33" y="116"/>
                    </a:lnTo>
                    <a:lnTo>
                      <a:pt x="35" y="122"/>
                    </a:lnTo>
                    <a:lnTo>
                      <a:pt x="35" y="122"/>
                    </a:lnTo>
                    <a:lnTo>
                      <a:pt x="35" y="127"/>
                    </a:lnTo>
                    <a:lnTo>
                      <a:pt x="35" y="130"/>
                    </a:lnTo>
                    <a:lnTo>
                      <a:pt x="37" y="131"/>
                    </a:lnTo>
                    <a:lnTo>
                      <a:pt x="37" y="131"/>
                    </a:lnTo>
                    <a:lnTo>
                      <a:pt x="39" y="134"/>
                    </a:lnTo>
                    <a:lnTo>
                      <a:pt x="41" y="137"/>
                    </a:lnTo>
                    <a:lnTo>
                      <a:pt x="41" y="137"/>
                    </a:lnTo>
                    <a:lnTo>
                      <a:pt x="42" y="139"/>
                    </a:lnTo>
                    <a:lnTo>
                      <a:pt x="42" y="144"/>
                    </a:lnTo>
                    <a:lnTo>
                      <a:pt x="45" y="146"/>
                    </a:lnTo>
                    <a:lnTo>
                      <a:pt x="45" y="146"/>
                    </a:lnTo>
                    <a:lnTo>
                      <a:pt x="45" y="153"/>
                    </a:lnTo>
                    <a:lnTo>
                      <a:pt x="45" y="153"/>
                    </a:lnTo>
                    <a:lnTo>
                      <a:pt x="45" y="157"/>
                    </a:lnTo>
                    <a:lnTo>
                      <a:pt x="45" y="161"/>
                    </a:lnTo>
                    <a:lnTo>
                      <a:pt x="45" y="161"/>
                    </a:lnTo>
                    <a:lnTo>
                      <a:pt x="48" y="165"/>
                    </a:lnTo>
                    <a:lnTo>
                      <a:pt x="49" y="167"/>
                    </a:lnTo>
                    <a:lnTo>
                      <a:pt x="49" y="167"/>
                    </a:lnTo>
                    <a:lnTo>
                      <a:pt x="46" y="169"/>
                    </a:lnTo>
                    <a:lnTo>
                      <a:pt x="46" y="171"/>
                    </a:lnTo>
                    <a:lnTo>
                      <a:pt x="46" y="172"/>
                    </a:lnTo>
                    <a:lnTo>
                      <a:pt x="46" y="172"/>
                    </a:lnTo>
                    <a:lnTo>
                      <a:pt x="50" y="175"/>
                    </a:lnTo>
                    <a:lnTo>
                      <a:pt x="52" y="177"/>
                    </a:lnTo>
                    <a:lnTo>
                      <a:pt x="52" y="177"/>
                    </a:lnTo>
                    <a:lnTo>
                      <a:pt x="53" y="179"/>
                    </a:lnTo>
                    <a:lnTo>
                      <a:pt x="54" y="180"/>
                    </a:lnTo>
                    <a:lnTo>
                      <a:pt x="54" y="180"/>
                    </a:lnTo>
                    <a:lnTo>
                      <a:pt x="57" y="180"/>
                    </a:lnTo>
                    <a:lnTo>
                      <a:pt x="58" y="181"/>
                    </a:lnTo>
                    <a:lnTo>
                      <a:pt x="58" y="181"/>
                    </a:lnTo>
                    <a:lnTo>
                      <a:pt x="58" y="187"/>
                    </a:lnTo>
                    <a:lnTo>
                      <a:pt x="64" y="194"/>
                    </a:lnTo>
                    <a:lnTo>
                      <a:pt x="69" y="199"/>
                    </a:lnTo>
                    <a:lnTo>
                      <a:pt x="69" y="199"/>
                    </a:lnTo>
                    <a:lnTo>
                      <a:pt x="69" y="200"/>
                    </a:lnTo>
                    <a:lnTo>
                      <a:pt x="69" y="202"/>
                    </a:lnTo>
                    <a:lnTo>
                      <a:pt x="71" y="202"/>
                    </a:lnTo>
                    <a:lnTo>
                      <a:pt x="71" y="202"/>
                    </a:lnTo>
                    <a:lnTo>
                      <a:pt x="80" y="206"/>
                    </a:lnTo>
                    <a:lnTo>
                      <a:pt x="80" y="206"/>
                    </a:lnTo>
                    <a:lnTo>
                      <a:pt x="83" y="209"/>
                    </a:lnTo>
                    <a:lnTo>
                      <a:pt x="87" y="210"/>
                    </a:lnTo>
                    <a:lnTo>
                      <a:pt x="87" y="210"/>
                    </a:lnTo>
                    <a:lnTo>
                      <a:pt x="88" y="210"/>
                    </a:lnTo>
                    <a:lnTo>
                      <a:pt x="88" y="211"/>
                    </a:lnTo>
                    <a:lnTo>
                      <a:pt x="88" y="210"/>
                    </a:lnTo>
                    <a:lnTo>
                      <a:pt x="88" y="210"/>
                    </a:lnTo>
                    <a:lnTo>
                      <a:pt x="91" y="206"/>
                    </a:lnTo>
                    <a:lnTo>
                      <a:pt x="92" y="203"/>
                    </a:lnTo>
                    <a:lnTo>
                      <a:pt x="92" y="203"/>
                    </a:lnTo>
                    <a:lnTo>
                      <a:pt x="94" y="199"/>
                    </a:lnTo>
                    <a:lnTo>
                      <a:pt x="94" y="198"/>
                    </a:lnTo>
                    <a:lnTo>
                      <a:pt x="94" y="198"/>
                    </a:lnTo>
                    <a:lnTo>
                      <a:pt x="94" y="194"/>
                    </a:lnTo>
                    <a:lnTo>
                      <a:pt x="94" y="194"/>
                    </a:lnTo>
                    <a:lnTo>
                      <a:pt x="94" y="191"/>
                    </a:lnTo>
                    <a:lnTo>
                      <a:pt x="95" y="188"/>
                    </a:lnTo>
                    <a:lnTo>
                      <a:pt x="95" y="188"/>
                    </a:lnTo>
                    <a:lnTo>
                      <a:pt x="96" y="186"/>
                    </a:lnTo>
                    <a:lnTo>
                      <a:pt x="99" y="183"/>
                    </a:lnTo>
                    <a:lnTo>
                      <a:pt x="99" y="183"/>
                    </a:lnTo>
                    <a:lnTo>
                      <a:pt x="100" y="183"/>
                    </a:lnTo>
                    <a:lnTo>
                      <a:pt x="102" y="181"/>
                    </a:lnTo>
                    <a:lnTo>
                      <a:pt x="102" y="181"/>
                    </a:lnTo>
                    <a:lnTo>
                      <a:pt x="102" y="179"/>
                    </a:lnTo>
                    <a:lnTo>
                      <a:pt x="102" y="179"/>
                    </a:lnTo>
                    <a:lnTo>
                      <a:pt x="100" y="177"/>
                    </a:lnTo>
                    <a:lnTo>
                      <a:pt x="100" y="175"/>
                    </a:lnTo>
                    <a:lnTo>
                      <a:pt x="100" y="175"/>
                    </a:lnTo>
                    <a:lnTo>
                      <a:pt x="99" y="171"/>
                    </a:lnTo>
                    <a:lnTo>
                      <a:pt x="98" y="169"/>
                    </a:lnTo>
                    <a:lnTo>
                      <a:pt x="98" y="169"/>
                    </a:lnTo>
                    <a:lnTo>
                      <a:pt x="95" y="167"/>
                    </a:lnTo>
                    <a:lnTo>
                      <a:pt x="94" y="165"/>
                    </a:lnTo>
                    <a:lnTo>
                      <a:pt x="94" y="164"/>
                    </a:lnTo>
                    <a:lnTo>
                      <a:pt x="94" y="164"/>
                    </a:lnTo>
                    <a:lnTo>
                      <a:pt x="95" y="158"/>
                    </a:lnTo>
                    <a:lnTo>
                      <a:pt x="95" y="158"/>
                    </a:lnTo>
                    <a:lnTo>
                      <a:pt x="98" y="154"/>
                    </a:lnTo>
                    <a:lnTo>
                      <a:pt x="98" y="154"/>
                    </a:lnTo>
                    <a:lnTo>
                      <a:pt x="100" y="150"/>
                    </a:lnTo>
                    <a:lnTo>
                      <a:pt x="100" y="150"/>
                    </a:lnTo>
                    <a:lnTo>
                      <a:pt x="103" y="146"/>
                    </a:lnTo>
                    <a:lnTo>
                      <a:pt x="103" y="146"/>
                    </a:lnTo>
                    <a:lnTo>
                      <a:pt x="104" y="137"/>
                    </a:lnTo>
                    <a:lnTo>
                      <a:pt x="104" y="137"/>
                    </a:lnTo>
                    <a:lnTo>
                      <a:pt x="104" y="137"/>
                    </a:lnTo>
                    <a:lnTo>
                      <a:pt x="104" y="137"/>
                    </a:lnTo>
                    <a:lnTo>
                      <a:pt x="104" y="134"/>
                    </a:lnTo>
                    <a:lnTo>
                      <a:pt x="104" y="134"/>
                    </a:lnTo>
                    <a:lnTo>
                      <a:pt x="103" y="129"/>
                    </a:lnTo>
                    <a:lnTo>
                      <a:pt x="103" y="129"/>
                    </a:lnTo>
                    <a:lnTo>
                      <a:pt x="106" y="126"/>
                    </a:lnTo>
                    <a:lnTo>
                      <a:pt x="110" y="125"/>
                    </a:lnTo>
                    <a:lnTo>
                      <a:pt x="110" y="125"/>
                    </a:lnTo>
                    <a:lnTo>
                      <a:pt x="111" y="126"/>
                    </a:lnTo>
                    <a:lnTo>
                      <a:pt x="113" y="127"/>
                    </a:lnTo>
                    <a:lnTo>
                      <a:pt x="114" y="126"/>
                    </a:lnTo>
                    <a:lnTo>
                      <a:pt x="114" y="126"/>
                    </a:lnTo>
                    <a:lnTo>
                      <a:pt x="115" y="123"/>
                    </a:lnTo>
                    <a:lnTo>
                      <a:pt x="117" y="122"/>
                    </a:lnTo>
                    <a:lnTo>
                      <a:pt x="117" y="122"/>
                    </a:lnTo>
                    <a:lnTo>
                      <a:pt x="119" y="121"/>
                    </a:lnTo>
                    <a:lnTo>
                      <a:pt x="121" y="122"/>
                    </a:lnTo>
                    <a:lnTo>
                      <a:pt x="121" y="122"/>
                    </a:lnTo>
                    <a:lnTo>
                      <a:pt x="125" y="123"/>
                    </a:lnTo>
                    <a:lnTo>
                      <a:pt x="129" y="125"/>
                    </a:lnTo>
                    <a:lnTo>
                      <a:pt x="129" y="125"/>
                    </a:lnTo>
                    <a:lnTo>
                      <a:pt x="133" y="126"/>
                    </a:lnTo>
                    <a:lnTo>
                      <a:pt x="137" y="126"/>
                    </a:lnTo>
                    <a:lnTo>
                      <a:pt x="137" y="126"/>
                    </a:lnTo>
                    <a:lnTo>
                      <a:pt x="142" y="126"/>
                    </a:lnTo>
                    <a:lnTo>
                      <a:pt x="145" y="126"/>
                    </a:lnTo>
                    <a:lnTo>
                      <a:pt x="148" y="125"/>
                    </a:lnTo>
                    <a:lnTo>
                      <a:pt x="148" y="125"/>
                    </a:lnTo>
                    <a:lnTo>
                      <a:pt x="150" y="125"/>
                    </a:lnTo>
                    <a:lnTo>
                      <a:pt x="152" y="125"/>
                    </a:lnTo>
                    <a:lnTo>
                      <a:pt x="152" y="123"/>
                    </a:lnTo>
                    <a:lnTo>
                      <a:pt x="152" y="123"/>
                    </a:lnTo>
                    <a:lnTo>
                      <a:pt x="153" y="121"/>
                    </a:lnTo>
                    <a:lnTo>
                      <a:pt x="155" y="118"/>
                    </a:lnTo>
                    <a:lnTo>
                      <a:pt x="155" y="118"/>
                    </a:lnTo>
                    <a:lnTo>
                      <a:pt x="157" y="118"/>
                    </a:lnTo>
                    <a:lnTo>
                      <a:pt x="159" y="115"/>
                    </a:lnTo>
                    <a:lnTo>
                      <a:pt x="159" y="115"/>
                    </a:lnTo>
                    <a:lnTo>
                      <a:pt x="159" y="112"/>
                    </a:lnTo>
                    <a:lnTo>
                      <a:pt x="160" y="111"/>
                    </a:lnTo>
                    <a:lnTo>
                      <a:pt x="160" y="111"/>
                    </a:lnTo>
                    <a:lnTo>
                      <a:pt x="161" y="108"/>
                    </a:lnTo>
                    <a:lnTo>
                      <a:pt x="161" y="108"/>
                    </a:lnTo>
                    <a:lnTo>
                      <a:pt x="164" y="106"/>
                    </a:lnTo>
                    <a:lnTo>
                      <a:pt x="165" y="106"/>
                    </a:lnTo>
                    <a:lnTo>
                      <a:pt x="165" y="106"/>
                    </a:lnTo>
                    <a:lnTo>
                      <a:pt x="165" y="104"/>
                    </a:lnTo>
                    <a:lnTo>
                      <a:pt x="165" y="104"/>
                    </a:lnTo>
                    <a:lnTo>
                      <a:pt x="164" y="102"/>
                    </a:lnTo>
                    <a:lnTo>
                      <a:pt x="163" y="99"/>
                    </a:lnTo>
                    <a:lnTo>
                      <a:pt x="163" y="99"/>
                    </a:lnTo>
                    <a:lnTo>
                      <a:pt x="163" y="98"/>
                    </a:lnTo>
                    <a:lnTo>
                      <a:pt x="161" y="98"/>
                    </a:lnTo>
                    <a:lnTo>
                      <a:pt x="160" y="96"/>
                    </a:lnTo>
                    <a:lnTo>
                      <a:pt x="161" y="93"/>
                    </a:lnTo>
                    <a:lnTo>
                      <a:pt x="161" y="93"/>
                    </a:lnTo>
                    <a:lnTo>
                      <a:pt x="164" y="87"/>
                    </a:lnTo>
                    <a:lnTo>
                      <a:pt x="164" y="84"/>
                    </a:lnTo>
                    <a:lnTo>
                      <a:pt x="161" y="81"/>
                    </a:lnTo>
                    <a:lnTo>
                      <a:pt x="161" y="81"/>
                    </a:lnTo>
                    <a:lnTo>
                      <a:pt x="160" y="77"/>
                    </a:lnTo>
                    <a:lnTo>
                      <a:pt x="157" y="76"/>
                    </a:lnTo>
                    <a:lnTo>
                      <a:pt x="155" y="73"/>
                    </a:lnTo>
                    <a:lnTo>
                      <a:pt x="155" y="73"/>
                    </a:lnTo>
                    <a:lnTo>
                      <a:pt x="153" y="70"/>
                    </a:lnTo>
                    <a:lnTo>
                      <a:pt x="150" y="68"/>
                    </a:lnTo>
                    <a:lnTo>
                      <a:pt x="150" y="68"/>
                    </a:lnTo>
                    <a:lnTo>
                      <a:pt x="149" y="66"/>
                    </a:lnTo>
                    <a:lnTo>
                      <a:pt x="148" y="66"/>
                    </a:lnTo>
                    <a:lnTo>
                      <a:pt x="148" y="66"/>
                    </a:lnTo>
                    <a:lnTo>
                      <a:pt x="144" y="65"/>
                    </a:lnTo>
                    <a:lnTo>
                      <a:pt x="140" y="62"/>
                    </a:lnTo>
                    <a:lnTo>
                      <a:pt x="140" y="62"/>
                    </a:lnTo>
                    <a:lnTo>
                      <a:pt x="137" y="60"/>
                    </a:lnTo>
                    <a:lnTo>
                      <a:pt x="134" y="58"/>
                    </a:lnTo>
                    <a:lnTo>
                      <a:pt x="134" y="58"/>
                    </a:lnTo>
                    <a:lnTo>
                      <a:pt x="130" y="57"/>
                    </a:lnTo>
                    <a:lnTo>
                      <a:pt x="130" y="57"/>
                    </a:lnTo>
                    <a:lnTo>
                      <a:pt x="125" y="57"/>
                    </a:lnTo>
                    <a:lnTo>
                      <a:pt x="125" y="57"/>
                    </a:lnTo>
                    <a:lnTo>
                      <a:pt x="122" y="57"/>
                    </a:lnTo>
                    <a:lnTo>
                      <a:pt x="122" y="57"/>
                    </a:lnTo>
                    <a:lnTo>
                      <a:pt x="117" y="56"/>
                    </a:lnTo>
                    <a:lnTo>
                      <a:pt x="117" y="56"/>
                    </a:lnTo>
                    <a:lnTo>
                      <a:pt x="114" y="56"/>
                    </a:lnTo>
                    <a:lnTo>
                      <a:pt x="114" y="56"/>
                    </a:lnTo>
                    <a:lnTo>
                      <a:pt x="113" y="56"/>
                    </a:lnTo>
                    <a:lnTo>
                      <a:pt x="111" y="54"/>
                    </a:lnTo>
                    <a:lnTo>
                      <a:pt x="111" y="57"/>
                    </a:lnTo>
                    <a:lnTo>
                      <a:pt x="111" y="57"/>
                    </a:lnTo>
                    <a:lnTo>
                      <a:pt x="111" y="61"/>
                    </a:lnTo>
                    <a:lnTo>
                      <a:pt x="111" y="62"/>
                    </a:lnTo>
                    <a:lnTo>
                      <a:pt x="110" y="64"/>
                    </a:lnTo>
                    <a:lnTo>
                      <a:pt x="110" y="64"/>
                    </a:lnTo>
                    <a:lnTo>
                      <a:pt x="106" y="64"/>
                    </a:lnTo>
                    <a:lnTo>
                      <a:pt x="106" y="64"/>
                    </a:lnTo>
                    <a:lnTo>
                      <a:pt x="103" y="64"/>
                    </a:lnTo>
                    <a:lnTo>
                      <a:pt x="100" y="65"/>
                    </a:lnTo>
                    <a:lnTo>
                      <a:pt x="100" y="65"/>
                    </a:lnTo>
                    <a:lnTo>
                      <a:pt x="99" y="66"/>
                    </a:lnTo>
                    <a:lnTo>
                      <a:pt x="95" y="68"/>
                    </a:lnTo>
                    <a:lnTo>
                      <a:pt x="95" y="68"/>
                    </a:lnTo>
                    <a:lnTo>
                      <a:pt x="95" y="68"/>
                    </a:lnTo>
                    <a:lnTo>
                      <a:pt x="95" y="69"/>
                    </a:lnTo>
                    <a:lnTo>
                      <a:pt x="92" y="68"/>
                    </a:lnTo>
                    <a:lnTo>
                      <a:pt x="92" y="68"/>
                    </a:lnTo>
                    <a:lnTo>
                      <a:pt x="91" y="65"/>
                    </a:lnTo>
                    <a:lnTo>
                      <a:pt x="92" y="64"/>
                    </a:lnTo>
                    <a:lnTo>
                      <a:pt x="91" y="64"/>
                    </a:lnTo>
                    <a:lnTo>
                      <a:pt x="88" y="64"/>
                    </a:lnTo>
                    <a:lnTo>
                      <a:pt x="88" y="64"/>
                    </a:lnTo>
                    <a:lnTo>
                      <a:pt x="81" y="65"/>
                    </a:lnTo>
                    <a:lnTo>
                      <a:pt x="79" y="65"/>
                    </a:lnTo>
                    <a:lnTo>
                      <a:pt x="79" y="65"/>
                    </a:lnTo>
                    <a:lnTo>
                      <a:pt x="77" y="65"/>
                    </a:lnTo>
                    <a:lnTo>
                      <a:pt x="75" y="64"/>
                    </a:lnTo>
                    <a:lnTo>
                      <a:pt x="75" y="64"/>
                    </a:lnTo>
                    <a:lnTo>
                      <a:pt x="71" y="62"/>
                    </a:lnTo>
                    <a:lnTo>
                      <a:pt x="69" y="64"/>
                    </a:lnTo>
                    <a:lnTo>
                      <a:pt x="69" y="64"/>
                    </a:lnTo>
                    <a:lnTo>
                      <a:pt x="68" y="65"/>
                    </a:lnTo>
                    <a:lnTo>
                      <a:pt x="68" y="65"/>
                    </a:lnTo>
                    <a:lnTo>
                      <a:pt x="67" y="64"/>
                    </a:lnTo>
                    <a:lnTo>
                      <a:pt x="67" y="64"/>
                    </a:lnTo>
                    <a:lnTo>
                      <a:pt x="65" y="61"/>
                    </a:lnTo>
                    <a:lnTo>
                      <a:pt x="67" y="60"/>
                    </a:lnTo>
                    <a:lnTo>
                      <a:pt x="67" y="60"/>
                    </a:lnTo>
                    <a:lnTo>
                      <a:pt x="71" y="60"/>
                    </a:lnTo>
                    <a:lnTo>
                      <a:pt x="72" y="60"/>
                    </a:lnTo>
                    <a:lnTo>
                      <a:pt x="73" y="58"/>
                    </a:lnTo>
                    <a:lnTo>
                      <a:pt x="73" y="58"/>
                    </a:lnTo>
                    <a:lnTo>
                      <a:pt x="72" y="57"/>
                    </a:lnTo>
                    <a:lnTo>
                      <a:pt x="72" y="56"/>
                    </a:lnTo>
                    <a:lnTo>
                      <a:pt x="73" y="56"/>
                    </a:lnTo>
                    <a:lnTo>
                      <a:pt x="73" y="56"/>
                    </a:lnTo>
                    <a:lnTo>
                      <a:pt x="79" y="54"/>
                    </a:lnTo>
                    <a:lnTo>
                      <a:pt x="79" y="54"/>
                    </a:lnTo>
                    <a:lnTo>
                      <a:pt x="81" y="54"/>
                    </a:lnTo>
                    <a:lnTo>
                      <a:pt x="83" y="54"/>
                    </a:lnTo>
                    <a:lnTo>
                      <a:pt x="85" y="54"/>
                    </a:lnTo>
                    <a:lnTo>
                      <a:pt x="85" y="54"/>
                    </a:lnTo>
                    <a:lnTo>
                      <a:pt x="85" y="54"/>
                    </a:lnTo>
                    <a:lnTo>
                      <a:pt x="87" y="53"/>
                    </a:lnTo>
                    <a:lnTo>
                      <a:pt x="88" y="53"/>
                    </a:lnTo>
                    <a:lnTo>
                      <a:pt x="87" y="51"/>
                    </a:lnTo>
                    <a:lnTo>
                      <a:pt x="87" y="51"/>
                    </a:lnTo>
                    <a:lnTo>
                      <a:pt x="84" y="47"/>
                    </a:lnTo>
                    <a:lnTo>
                      <a:pt x="83" y="46"/>
                    </a:lnTo>
                    <a:lnTo>
                      <a:pt x="81" y="45"/>
                    </a:lnTo>
                    <a:lnTo>
                      <a:pt x="80" y="45"/>
                    </a:lnTo>
                    <a:lnTo>
                      <a:pt x="80" y="45"/>
                    </a:lnTo>
                    <a:lnTo>
                      <a:pt x="79" y="46"/>
                    </a:lnTo>
                    <a:lnTo>
                      <a:pt x="77" y="47"/>
                    </a:lnTo>
                    <a:lnTo>
                      <a:pt x="77" y="47"/>
                    </a:lnTo>
                    <a:lnTo>
                      <a:pt x="76" y="47"/>
                    </a:lnTo>
                    <a:lnTo>
                      <a:pt x="76" y="47"/>
                    </a:lnTo>
                    <a:lnTo>
                      <a:pt x="72" y="45"/>
                    </a:lnTo>
                    <a:lnTo>
                      <a:pt x="72" y="43"/>
                    </a:lnTo>
                    <a:lnTo>
                      <a:pt x="73" y="42"/>
                    </a:lnTo>
                    <a:lnTo>
                      <a:pt x="73" y="42"/>
                    </a:lnTo>
                    <a:lnTo>
                      <a:pt x="76" y="39"/>
                    </a:lnTo>
                    <a:lnTo>
                      <a:pt x="79" y="38"/>
                    </a:lnTo>
                    <a:lnTo>
                      <a:pt x="79" y="38"/>
                    </a:lnTo>
                    <a:lnTo>
                      <a:pt x="80" y="38"/>
                    </a:lnTo>
                    <a:lnTo>
                      <a:pt x="81" y="38"/>
                    </a:lnTo>
                    <a:lnTo>
                      <a:pt x="84" y="41"/>
                    </a:lnTo>
                    <a:lnTo>
                      <a:pt x="87" y="43"/>
                    </a:lnTo>
                    <a:lnTo>
                      <a:pt x="88" y="43"/>
                    </a:lnTo>
                    <a:lnTo>
                      <a:pt x="88" y="43"/>
                    </a:lnTo>
                    <a:lnTo>
                      <a:pt x="91" y="42"/>
                    </a:lnTo>
                    <a:lnTo>
                      <a:pt x="92" y="42"/>
                    </a:lnTo>
                    <a:lnTo>
                      <a:pt x="92" y="42"/>
                    </a:lnTo>
                    <a:lnTo>
                      <a:pt x="94" y="45"/>
                    </a:lnTo>
                    <a:lnTo>
                      <a:pt x="94" y="49"/>
                    </a:lnTo>
                    <a:lnTo>
                      <a:pt x="94" y="49"/>
                    </a:lnTo>
                    <a:lnTo>
                      <a:pt x="94" y="51"/>
                    </a:lnTo>
                    <a:lnTo>
                      <a:pt x="96" y="50"/>
                    </a:lnTo>
                    <a:lnTo>
                      <a:pt x="96" y="50"/>
                    </a:lnTo>
                    <a:lnTo>
                      <a:pt x="98" y="49"/>
                    </a:lnTo>
                    <a:lnTo>
                      <a:pt x="96" y="49"/>
                    </a:lnTo>
                    <a:lnTo>
                      <a:pt x="96" y="47"/>
                    </a:lnTo>
                    <a:lnTo>
                      <a:pt x="100" y="46"/>
                    </a:lnTo>
                    <a:lnTo>
                      <a:pt x="100" y="46"/>
                    </a:lnTo>
                    <a:lnTo>
                      <a:pt x="107" y="45"/>
                    </a:lnTo>
                    <a:lnTo>
                      <a:pt x="110" y="43"/>
                    </a:lnTo>
                    <a:lnTo>
                      <a:pt x="113" y="43"/>
                    </a:lnTo>
                    <a:lnTo>
                      <a:pt x="114" y="45"/>
                    </a:lnTo>
                    <a:lnTo>
                      <a:pt x="114" y="45"/>
                    </a:lnTo>
                    <a:lnTo>
                      <a:pt x="117" y="46"/>
                    </a:lnTo>
                    <a:lnTo>
                      <a:pt x="118" y="46"/>
                    </a:lnTo>
                    <a:lnTo>
                      <a:pt x="118" y="46"/>
                    </a:lnTo>
                    <a:lnTo>
                      <a:pt x="118" y="47"/>
                    </a:lnTo>
                    <a:lnTo>
                      <a:pt x="118" y="49"/>
                    </a:lnTo>
                    <a:lnTo>
                      <a:pt x="119" y="47"/>
                    </a:lnTo>
                    <a:lnTo>
                      <a:pt x="119" y="47"/>
                    </a:lnTo>
                    <a:lnTo>
                      <a:pt x="122" y="46"/>
                    </a:lnTo>
                    <a:lnTo>
                      <a:pt x="125" y="47"/>
                    </a:lnTo>
                    <a:lnTo>
                      <a:pt x="127" y="49"/>
                    </a:lnTo>
                    <a:lnTo>
                      <a:pt x="127" y="49"/>
                    </a:lnTo>
                    <a:lnTo>
                      <a:pt x="127" y="49"/>
                    </a:lnTo>
                    <a:lnTo>
                      <a:pt x="130" y="49"/>
                    </a:lnTo>
                    <a:lnTo>
                      <a:pt x="130" y="49"/>
                    </a:lnTo>
                    <a:lnTo>
                      <a:pt x="133" y="51"/>
                    </a:lnTo>
                    <a:lnTo>
                      <a:pt x="137" y="51"/>
                    </a:lnTo>
                    <a:lnTo>
                      <a:pt x="137" y="51"/>
                    </a:lnTo>
                    <a:lnTo>
                      <a:pt x="140" y="50"/>
                    </a:lnTo>
                    <a:lnTo>
                      <a:pt x="140" y="50"/>
                    </a:lnTo>
                    <a:lnTo>
                      <a:pt x="138" y="47"/>
                    </a:lnTo>
                    <a:lnTo>
                      <a:pt x="138" y="47"/>
                    </a:lnTo>
                    <a:lnTo>
                      <a:pt x="137" y="45"/>
                    </a:lnTo>
                    <a:lnTo>
                      <a:pt x="133" y="43"/>
                    </a:lnTo>
                    <a:lnTo>
                      <a:pt x="133" y="43"/>
                    </a:lnTo>
                    <a:lnTo>
                      <a:pt x="125" y="41"/>
                    </a:lnTo>
                    <a:lnTo>
                      <a:pt x="123" y="39"/>
                    </a:lnTo>
                    <a:lnTo>
                      <a:pt x="126" y="39"/>
                    </a:lnTo>
                    <a:lnTo>
                      <a:pt x="126" y="39"/>
                    </a:lnTo>
                    <a:lnTo>
                      <a:pt x="129" y="38"/>
                    </a:lnTo>
                    <a:lnTo>
                      <a:pt x="127" y="37"/>
                    </a:lnTo>
                    <a:lnTo>
                      <a:pt x="127" y="35"/>
                    </a:lnTo>
                    <a:lnTo>
                      <a:pt x="132" y="33"/>
                    </a:lnTo>
                    <a:lnTo>
                      <a:pt x="132" y="33"/>
                    </a:lnTo>
                    <a:lnTo>
                      <a:pt x="137" y="31"/>
                    </a:lnTo>
                    <a:lnTo>
                      <a:pt x="140" y="31"/>
                    </a:lnTo>
                    <a:lnTo>
                      <a:pt x="141" y="31"/>
                    </a:lnTo>
                    <a:lnTo>
                      <a:pt x="141" y="28"/>
                    </a:lnTo>
                    <a:lnTo>
                      <a:pt x="141" y="28"/>
                    </a:lnTo>
                    <a:lnTo>
                      <a:pt x="141" y="23"/>
                    </a:lnTo>
                    <a:lnTo>
                      <a:pt x="142" y="23"/>
                    </a:lnTo>
                    <a:lnTo>
                      <a:pt x="144" y="23"/>
                    </a:lnTo>
                    <a:lnTo>
                      <a:pt x="144" y="23"/>
                    </a:lnTo>
                    <a:lnTo>
                      <a:pt x="153" y="24"/>
                    </a:lnTo>
                    <a:lnTo>
                      <a:pt x="153" y="24"/>
                    </a:lnTo>
                    <a:lnTo>
                      <a:pt x="155" y="24"/>
                    </a:lnTo>
                    <a:lnTo>
                      <a:pt x="155" y="26"/>
                    </a:lnTo>
                    <a:lnTo>
                      <a:pt x="157" y="24"/>
                    </a:lnTo>
                    <a:lnTo>
                      <a:pt x="157" y="24"/>
                    </a:lnTo>
                    <a:lnTo>
                      <a:pt x="160" y="23"/>
                    </a:lnTo>
                    <a:lnTo>
                      <a:pt x="161" y="23"/>
                    </a:lnTo>
                    <a:lnTo>
                      <a:pt x="161" y="23"/>
                    </a:lnTo>
                    <a:lnTo>
                      <a:pt x="161" y="22"/>
                    </a:lnTo>
                    <a:lnTo>
                      <a:pt x="161" y="22"/>
                    </a:lnTo>
                    <a:lnTo>
                      <a:pt x="159" y="18"/>
                    </a:lnTo>
                    <a:lnTo>
                      <a:pt x="156" y="15"/>
                    </a:lnTo>
                    <a:lnTo>
                      <a:pt x="156" y="15"/>
                    </a:lnTo>
                    <a:lnTo>
                      <a:pt x="155" y="12"/>
                    </a:lnTo>
                    <a:lnTo>
                      <a:pt x="153" y="10"/>
                    </a:lnTo>
                    <a:lnTo>
                      <a:pt x="152" y="7"/>
                    </a:lnTo>
                    <a:lnTo>
                      <a:pt x="150" y="7"/>
                    </a:lnTo>
                    <a:lnTo>
                      <a:pt x="148" y="8"/>
                    </a:lnTo>
                    <a:lnTo>
                      <a:pt x="148" y="8"/>
                    </a:lnTo>
                    <a:lnTo>
                      <a:pt x="144" y="10"/>
                    </a:lnTo>
                    <a:lnTo>
                      <a:pt x="140" y="11"/>
                    </a:lnTo>
                    <a:lnTo>
                      <a:pt x="140" y="11"/>
                    </a:lnTo>
                    <a:lnTo>
                      <a:pt x="134" y="10"/>
                    </a:lnTo>
                    <a:lnTo>
                      <a:pt x="132" y="8"/>
                    </a:lnTo>
                    <a:lnTo>
                      <a:pt x="132" y="8"/>
                    </a:lnTo>
                    <a:lnTo>
                      <a:pt x="136" y="7"/>
                    </a:lnTo>
                    <a:lnTo>
                      <a:pt x="138" y="5"/>
                    </a:lnTo>
                    <a:lnTo>
                      <a:pt x="138" y="5"/>
                    </a:lnTo>
                    <a:lnTo>
                      <a:pt x="138" y="5"/>
                    </a:lnTo>
                    <a:lnTo>
                      <a:pt x="140" y="4"/>
                    </a:lnTo>
                    <a:lnTo>
                      <a:pt x="140" y="4"/>
                    </a:lnTo>
                    <a:lnTo>
                      <a:pt x="137" y="1"/>
                    </a:lnTo>
                    <a:lnTo>
                      <a:pt x="140" y="0"/>
                    </a:lnTo>
                    <a:lnTo>
                      <a:pt x="140" y="0"/>
                    </a:lnTo>
                    <a:lnTo>
                      <a:pt x="149" y="0"/>
                    </a:lnTo>
                    <a:lnTo>
                      <a:pt x="161" y="1"/>
                    </a:lnTo>
                    <a:lnTo>
                      <a:pt x="161" y="1"/>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50" name="Freeform 132"/>
              <p:cNvSpPr>
                <a:spLocks noChangeArrowheads="1"/>
              </p:cNvSpPr>
              <p:nvPr/>
            </p:nvSpPr>
            <p:spPr bwMode="auto">
              <a:xfrm>
                <a:off x="246063" y="481013"/>
                <a:ext cx="136525" cy="163513"/>
              </a:xfrm>
              <a:custGeom>
                <a:avLst/>
                <a:gdLst>
                  <a:gd name="T0" fmla="*/ 27 w 86"/>
                  <a:gd name="T1" fmla="*/ 6 h 103"/>
                  <a:gd name="T2" fmla="*/ 27 w 86"/>
                  <a:gd name="T3" fmla="*/ 38 h 103"/>
                  <a:gd name="T4" fmla="*/ 27 w 86"/>
                  <a:gd name="T5" fmla="*/ 38 h 103"/>
                  <a:gd name="T6" fmla="*/ 28 w 86"/>
                  <a:gd name="T7" fmla="*/ 41 h 103"/>
                  <a:gd name="T8" fmla="*/ 34 w 86"/>
                  <a:gd name="T9" fmla="*/ 47 h 103"/>
                  <a:gd name="T10" fmla="*/ 42 w 86"/>
                  <a:gd name="T11" fmla="*/ 55 h 103"/>
                  <a:gd name="T12" fmla="*/ 47 w 86"/>
                  <a:gd name="T13" fmla="*/ 57 h 103"/>
                  <a:gd name="T14" fmla="*/ 54 w 86"/>
                  <a:gd name="T15" fmla="*/ 60 h 103"/>
                  <a:gd name="T16" fmla="*/ 54 w 86"/>
                  <a:gd name="T17" fmla="*/ 60 h 103"/>
                  <a:gd name="T18" fmla="*/ 66 w 86"/>
                  <a:gd name="T19" fmla="*/ 65 h 103"/>
                  <a:gd name="T20" fmla="*/ 78 w 86"/>
                  <a:gd name="T21" fmla="*/ 72 h 103"/>
                  <a:gd name="T22" fmla="*/ 82 w 86"/>
                  <a:gd name="T23" fmla="*/ 75 h 103"/>
                  <a:gd name="T24" fmla="*/ 85 w 86"/>
                  <a:gd name="T25" fmla="*/ 79 h 103"/>
                  <a:gd name="T26" fmla="*/ 86 w 86"/>
                  <a:gd name="T27" fmla="*/ 82 h 103"/>
                  <a:gd name="T28" fmla="*/ 86 w 86"/>
                  <a:gd name="T29" fmla="*/ 86 h 103"/>
                  <a:gd name="T30" fmla="*/ 86 w 86"/>
                  <a:gd name="T31" fmla="*/ 86 h 103"/>
                  <a:gd name="T32" fmla="*/ 85 w 86"/>
                  <a:gd name="T33" fmla="*/ 90 h 103"/>
                  <a:gd name="T34" fmla="*/ 81 w 86"/>
                  <a:gd name="T35" fmla="*/ 93 h 103"/>
                  <a:gd name="T36" fmla="*/ 76 w 86"/>
                  <a:gd name="T37" fmla="*/ 95 h 103"/>
                  <a:gd name="T38" fmla="*/ 66 w 86"/>
                  <a:gd name="T39" fmla="*/ 98 h 103"/>
                  <a:gd name="T40" fmla="*/ 55 w 86"/>
                  <a:gd name="T41" fmla="*/ 101 h 103"/>
                  <a:gd name="T42" fmla="*/ 40 w 86"/>
                  <a:gd name="T43" fmla="*/ 102 h 103"/>
                  <a:gd name="T44" fmla="*/ 21 w 86"/>
                  <a:gd name="T45" fmla="*/ 103 h 103"/>
                  <a:gd name="T46" fmla="*/ 0 w 86"/>
                  <a:gd name="T47" fmla="*/ 103 h 103"/>
                  <a:gd name="T48" fmla="*/ 0 w 86"/>
                  <a:gd name="T49" fmla="*/ 0 h 103"/>
                  <a:gd name="T50" fmla="*/ 27 w 86"/>
                  <a:gd name="T51" fmla="*/ 6 h 10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6"/>
                  <a:gd name="T79" fmla="*/ 0 h 103"/>
                  <a:gd name="T80" fmla="*/ 86 w 86"/>
                  <a:gd name="T81" fmla="*/ 103 h 10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6" h="103">
                    <a:moveTo>
                      <a:pt x="27" y="6"/>
                    </a:moveTo>
                    <a:lnTo>
                      <a:pt x="27" y="38"/>
                    </a:lnTo>
                    <a:lnTo>
                      <a:pt x="27" y="38"/>
                    </a:lnTo>
                    <a:lnTo>
                      <a:pt x="28" y="41"/>
                    </a:lnTo>
                    <a:lnTo>
                      <a:pt x="34" y="47"/>
                    </a:lnTo>
                    <a:lnTo>
                      <a:pt x="42" y="55"/>
                    </a:lnTo>
                    <a:lnTo>
                      <a:pt x="47" y="57"/>
                    </a:lnTo>
                    <a:lnTo>
                      <a:pt x="54" y="60"/>
                    </a:lnTo>
                    <a:lnTo>
                      <a:pt x="54" y="60"/>
                    </a:lnTo>
                    <a:lnTo>
                      <a:pt x="66" y="65"/>
                    </a:lnTo>
                    <a:lnTo>
                      <a:pt x="78" y="72"/>
                    </a:lnTo>
                    <a:lnTo>
                      <a:pt x="82" y="75"/>
                    </a:lnTo>
                    <a:lnTo>
                      <a:pt x="85" y="79"/>
                    </a:lnTo>
                    <a:lnTo>
                      <a:pt x="86" y="82"/>
                    </a:lnTo>
                    <a:lnTo>
                      <a:pt x="86" y="86"/>
                    </a:lnTo>
                    <a:lnTo>
                      <a:pt x="86" y="86"/>
                    </a:lnTo>
                    <a:lnTo>
                      <a:pt x="85" y="90"/>
                    </a:lnTo>
                    <a:lnTo>
                      <a:pt x="81" y="93"/>
                    </a:lnTo>
                    <a:lnTo>
                      <a:pt x="76" y="95"/>
                    </a:lnTo>
                    <a:lnTo>
                      <a:pt x="66" y="98"/>
                    </a:lnTo>
                    <a:lnTo>
                      <a:pt x="55" y="101"/>
                    </a:lnTo>
                    <a:lnTo>
                      <a:pt x="40" y="102"/>
                    </a:lnTo>
                    <a:lnTo>
                      <a:pt x="21" y="103"/>
                    </a:lnTo>
                    <a:lnTo>
                      <a:pt x="0" y="103"/>
                    </a:lnTo>
                    <a:lnTo>
                      <a:pt x="0" y="0"/>
                    </a:lnTo>
                    <a:lnTo>
                      <a:pt x="27" y="6"/>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51" name="Freeform 133"/>
              <p:cNvSpPr>
                <a:spLocks noChangeArrowheads="1"/>
              </p:cNvSpPr>
              <p:nvPr/>
            </p:nvSpPr>
            <p:spPr bwMode="auto">
              <a:xfrm>
                <a:off x="130175" y="481013"/>
                <a:ext cx="130175" cy="163513"/>
              </a:xfrm>
              <a:custGeom>
                <a:avLst/>
                <a:gdLst>
                  <a:gd name="T0" fmla="*/ 63 w 82"/>
                  <a:gd name="T1" fmla="*/ 6 h 103"/>
                  <a:gd name="T2" fmla="*/ 63 w 82"/>
                  <a:gd name="T3" fmla="*/ 38 h 103"/>
                  <a:gd name="T4" fmla="*/ 63 w 82"/>
                  <a:gd name="T5" fmla="*/ 38 h 103"/>
                  <a:gd name="T6" fmla="*/ 62 w 82"/>
                  <a:gd name="T7" fmla="*/ 41 h 103"/>
                  <a:gd name="T8" fmla="*/ 58 w 82"/>
                  <a:gd name="T9" fmla="*/ 47 h 103"/>
                  <a:gd name="T10" fmla="*/ 51 w 82"/>
                  <a:gd name="T11" fmla="*/ 55 h 103"/>
                  <a:gd name="T12" fmla="*/ 46 w 82"/>
                  <a:gd name="T13" fmla="*/ 57 h 103"/>
                  <a:gd name="T14" fmla="*/ 39 w 82"/>
                  <a:gd name="T15" fmla="*/ 60 h 103"/>
                  <a:gd name="T16" fmla="*/ 39 w 82"/>
                  <a:gd name="T17" fmla="*/ 60 h 103"/>
                  <a:gd name="T18" fmla="*/ 25 w 82"/>
                  <a:gd name="T19" fmla="*/ 65 h 103"/>
                  <a:gd name="T20" fmla="*/ 12 w 82"/>
                  <a:gd name="T21" fmla="*/ 72 h 103"/>
                  <a:gd name="T22" fmla="*/ 6 w 82"/>
                  <a:gd name="T23" fmla="*/ 75 h 103"/>
                  <a:gd name="T24" fmla="*/ 4 w 82"/>
                  <a:gd name="T25" fmla="*/ 79 h 103"/>
                  <a:gd name="T26" fmla="*/ 1 w 82"/>
                  <a:gd name="T27" fmla="*/ 82 h 103"/>
                  <a:gd name="T28" fmla="*/ 0 w 82"/>
                  <a:gd name="T29" fmla="*/ 86 h 103"/>
                  <a:gd name="T30" fmla="*/ 0 w 82"/>
                  <a:gd name="T31" fmla="*/ 86 h 103"/>
                  <a:gd name="T32" fmla="*/ 2 w 82"/>
                  <a:gd name="T33" fmla="*/ 90 h 103"/>
                  <a:gd name="T34" fmla="*/ 8 w 82"/>
                  <a:gd name="T35" fmla="*/ 93 h 103"/>
                  <a:gd name="T36" fmla="*/ 15 w 82"/>
                  <a:gd name="T37" fmla="*/ 95 h 103"/>
                  <a:gd name="T38" fmla="*/ 24 w 82"/>
                  <a:gd name="T39" fmla="*/ 98 h 103"/>
                  <a:gd name="T40" fmla="*/ 36 w 82"/>
                  <a:gd name="T41" fmla="*/ 101 h 103"/>
                  <a:gd name="T42" fmla="*/ 50 w 82"/>
                  <a:gd name="T43" fmla="*/ 102 h 103"/>
                  <a:gd name="T44" fmla="*/ 82 w 82"/>
                  <a:gd name="T45" fmla="*/ 103 h 103"/>
                  <a:gd name="T46" fmla="*/ 82 w 82"/>
                  <a:gd name="T47" fmla="*/ 0 h 103"/>
                  <a:gd name="T48" fmla="*/ 63 w 82"/>
                  <a:gd name="T49" fmla="*/ 6 h 10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2"/>
                  <a:gd name="T76" fmla="*/ 0 h 103"/>
                  <a:gd name="T77" fmla="*/ 82 w 82"/>
                  <a:gd name="T78" fmla="*/ 103 h 10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2" h="103">
                    <a:moveTo>
                      <a:pt x="63" y="6"/>
                    </a:moveTo>
                    <a:lnTo>
                      <a:pt x="63" y="38"/>
                    </a:lnTo>
                    <a:lnTo>
                      <a:pt x="63" y="38"/>
                    </a:lnTo>
                    <a:lnTo>
                      <a:pt x="62" y="41"/>
                    </a:lnTo>
                    <a:lnTo>
                      <a:pt x="58" y="47"/>
                    </a:lnTo>
                    <a:lnTo>
                      <a:pt x="51" y="55"/>
                    </a:lnTo>
                    <a:lnTo>
                      <a:pt x="46" y="57"/>
                    </a:lnTo>
                    <a:lnTo>
                      <a:pt x="39" y="60"/>
                    </a:lnTo>
                    <a:lnTo>
                      <a:pt x="39" y="60"/>
                    </a:lnTo>
                    <a:lnTo>
                      <a:pt x="25" y="65"/>
                    </a:lnTo>
                    <a:lnTo>
                      <a:pt x="12" y="72"/>
                    </a:lnTo>
                    <a:lnTo>
                      <a:pt x="6" y="75"/>
                    </a:lnTo>
                    <a:lnTo>
                      <a:pt x="4" y="79"/>
                    </a:lnTo>
                    <a:lnTo>
                      <a:pt x="1" y="82"/>
                    </a:lnTo>
                    <a:lnTo>
                      <a:pt x="0" y="86"/>
                    </a:lnTo>
                    <a:lnTo>
                      <a:pt x="0" y="86"/>
                    </a:lnTo>
                    <a:lnTo>
                      <a:pt x="2" y="90"/>
                    </a:lnTo>
                    <a:lnTo>
                      <a:pt x="8" y="93"/>
                    </a:lnTo>
                    <a:lnTo>
                      <a:pt x="15" y="95"/>
                    </a:lnTo>
                    <a:lnTo>
                      <a:pt x="24" y="98"/>
                    </a:lnTo>
                    <a:lnTo>
                      <a:pt x="36" y="101"/>
                    </a:lnTo>
                    <a:lnTo>
                      <a:pt x="50" y="102"/>
                    </a:lnTo>
                    <a:lnTo>
                      <a:pt x="82" y="103"/>
                    </a:lnTo>
                    <a:lnTo>
                      <a:pt x="82" y="0"/>
                    </a:lnTo>
                    <a:lnTo>
                      <a:pt x="63" y="6"/>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52" name="Freeform 134"/>
              <p:cNvSpPr>
                <a:spLocks noChangeArrowheads="1"/>
              </p:cNvSpPr>
              <p:nvPr/>
            </p:nvSpPr>
            <p:spPr bwMode="auto">
              <a:xfrm>
                <a:off x="0" y="0"/>
                <a:ext cx="495300" cy="496888"/>
              </a:xfrm>
              <a:custGeom>
                <a:avLst/>
                <a:gdLst>
                  <a:gd name="T0" fmla="*/ 83 w 312"/>
                  <a:gd name="T1" fmla="*/ 16 h 313"/>
                  <a:gd name="T2" fmla="*/ 57 w 312"/>
                  <a:gd name="T3" fmla="*/ 41 h 313"/>
                  <a:gd name="T4" fmla="*/ 37 w 312"/>
                  <a:gd name="T5" fmla="*/ 71 h 313"/>
                  <a:gd name="T6" fmla="*/ 25 w 312"/>
                  <a:gd name="T7" fmla="*/ 103 h 313"/>
                  <a:gd name="T8" fmla="*/ 21 w 312"/>
                  <a:gd name="T9" fmla="*/ 140 h 313"/>
                  <a:gd name="T10" fmla="*/ 21 w 312"/>
                  <a:gd name="T11" fmla="*/ 156 h 313"/>
                  <a:gd name="T12" fmla="*/ 27 w 312"/>
                  <a:gd name="T13" fmla="*/ 186 h 313"/>
                  <a:gd name="T14" fmla="*/ 40 w 312"/>
                  <a:gd name="T15" fmla="*/ 213 h 313"/>
                  <a:gd name="T16" fmla="*/ 56 w 312"/>
                  <a:gd name="T17" fmla="*/ 237 h 313"/>
                  <a:gd name="T18" fmla="*/ 76 w 312"/>
                  <a:gd name="T19" fmla="*/ 259 h 313"/>
                  <a:gd name="T20" fmla="*/ 101 w 312"/>
                  <a:gd name="T21" fmla="*/ 275 h 313"/>
                  <a:gd name="T22" fmla="*/ 128 w 312"/>
                  <a:gd name="T23" fmla="*/ 287 h 313"/>
                  <a:gd name="T24" fmla="*/ 157 w 312"/>
                  <a:gd name="T25" fmla="*/ 293 h 313"/>
                  <a:gd name="T26" fmla="*/ 174 w 312"/>
                  <a:gd name="T27" fmla="*/ 294 h 313"/>
                  <a:gd name="T28" fmla="*/ 210 w 312"/>
                  <a:gd name="T29" fmla="*/ 289 h 313"/>
                  <a:gd name="T30" fmla="*/ 243 w 312"/>
                  <a:gd name="T31" fmla="*/ 276 h 313"/>
                  <a:gd name="T32" fmla="*/ 273 w 312"/>
                  <a:gd name="T33" fmla="*/ 257 h 313"/>
                  <a:gd name="T34" fmla="*/ 296 w 312"/>
                  <a:gd name="T35" fmla="*/ 233 h 313"/>
                  <a:gd name="T36" fmla="*/ 312 w 312"/>
                  <a:gd name="T37" fmla="*/ 245 h 313"/>
                  <a:gd name="T38" fmla="*/ 285 w 312"/>
                  <a:gd name="T39" fmla="*/ 274 h 313"/>
                  <a:gd name="T40" fmla="*/ 252 w 312"/>
                  <a:gd name="T41" fmla="*/ 295 h 313"/>
                  <a:gd name="T42" fmla="*/ 214 w 312"/>
                  <a:gd name="T43" fmla="*/ 309 h 313"/>
                  <a:gd name="T44" fmla="*/ 174 w 312"/>
                  <a:gd name="T45" fmla="*/ 313 h 313"/>
                  <a:gd name="T46" fmla="*/ 156 w 312"/>
                  <a:gd name="T47" fmla="*/ 313 h 313"/>
                  <a:gd name="T48" fmla="*/ 122 w 312"/>
                  <a:gd name="T49" fmla="*/ 306 h 313"/>
                  <a:gd name="T50" fmla="*/ 91 w 312"/>
                  <a:gd name="T51" fmla="*/ 293 h 313"/>
                  <a:gd name="T52" fmla="*/ 64 w 312"/>
                  <a:gd name="T53" fmla="*/ 274 h 313"/>
                  <a:gd name="T54" fmla="*/ 40 w 312"/>
                  <a:gd name="T55" fmla="*/ 251 h 313"/>
                  <a:gd name="T56" fmla="*/ 21 w 312"/>
                  <a:gd name="T57" fmla="*/ 222 h 313"/>
                  <a:gd name="T58" fmla="*/ 8 w 312"/>
                  <a:gd name="T59" fmla="*/ 191 h 313"/>
                  <a:gd name="T60" fmla="*/ 2 w 312"/>
                  <a:gd name="T61" fmla="*/ 159 h 313"/>
                  <a:gd name="T62" fmla="*/ 0 w 312"/>
                  <a:gd name="T63" fmla="*/ 140 h 313"/>
                  <a:gd name="T64" fmla="*/ 6 w 312"/>
                  <a:gd name="T65" fmla="*/ 99 h 313"/>
                  <a:gd name="T66" fmla="*/ 19 w 312"/>
                  <a:gd name="T67" fmla="*/ 61 h 313"/>
                  <a:gd name="T68" fmla="*/ 42 w 312"/>
                  <a:gd name="T69" fmla="*/ 27 h 313"/>
                  <a:gd name="T70" fmla="*/ 71 w 312"/>
                  <a:gd name="T71" fmla="*/ 0 h 3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12"/>
                  <a:gd name="T109" fmla="*/ 0 h 313"/>
                  <a:gd name="T110" fmla="*/ 312 w 312"/>
                  <a:gd name="T111" fmla="*/ 313 h 3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74" y="294"/>
                    </a:lnTo>
                    <a:lnTo>
                      <a:pt x="193" y="293"/>
                    </a:lnTo>
                    <a:lnTo>
                      <a:pt x="210" y="289"/>
                    </a:lnTo>
                    <a:lnTo>
                      <a:pt x="227" y="285"/>
                    </a:lnTo>
                    <a:lnTo>
                      <a:pt x="243" y="276"/>
                    </a:lnTo>
                    <a:lnTo>
                      <a:pt x="258" y="268"/>
                    </a:lnTo>
                    <a:lnTo>
                      <a:pt x="273" y="257"/>
                    </a:lnTo>
                    <a:lnTo>
                      <a:pt x="285" y="247"/>
                    </a:lnTo>
                    <a:lnTo>
                      <a:pt x="296" y="233"/>
                    </a:lnTo>
                    <a:lnTo>
                      <a:pt x="312" y="245"/>
                    </a:lnTo>
                    <a:lnTo>
                      <a:pt x="312" y="245"/>
                    </a:lnTo>
                    <a:lnTo>
                      <a:pt x="298" y="260"/>
                    </a:lnTo>
                    <a:lnTo>
                      <a:pt x="285" y="274"/>
                    </a:lnTo>
                    <a:lnTo>
                      <a:pt x="268" y="285"/>
                    </a:lnTo>
                    <a:lnTo>
                      <a:pt x="252" y="295"/>
                    </a:lnTo>
                    <a:lnTo>
                      <a:pt x="233" y="303"/>
                    </a:lnTo>
                    <a:lnTo>
                      <a:pt x="214" y="309"/>
                    </a:lnTo>
                    <a:lnTo>
                      <a:pt x="194" y="312"/>
                    </a:lnTo>
                    <a:lnTo>
                      <a:pt x="174" y="313"/>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53" name="Freeform 135"/>
              <p:cNvSpPr>
                <a:spLocks noEditPoints="1" noChangeArrowheads="1"/>
              </p:cNvSpPr>
              <p:nvPr/>
            </p:nvSpPr>
            <p:spPr bwMode="auto">
              <a:xfrm>
                <a:off x="53975" y="9525"/>
                <a:ext cx="436563" cy="434975"/>
              </a:xfrm>
              <a:custGeom>
                <a:avLst/>
                <a:gdLst>
                  <a:gd name="T0" fmla="*/ 152 w 275"/>
                  <a:gd name="T1" fmla="*/ 1 h 274"/>
                  <a:gd name="T2" fmla="*/ 191 w 275"/>
                  <a:gd name="T3" fmla="*/ 10 h 274"/>
                  <a:gd name="T4" fmla="*/ 225 w 275"/>
                  <a:gd name="T5" fmla="*/ 32 h 274"/>
                  <a:gd name="T6" fmla="*/ 252 w 275"/>
                  <a:gd name="T7" fmla="*/ 61 h 274"/>
                  <a:gd name="T8" fmla="*/ 268 w 275"/>
                  <a:gd name="T9" fmla="*/ 97 h 274"/>
                  <a:gd name="T10" fmla="*/ 275 w 275"/>
                  <a:gd name="T11" fmla="*/ 138 h 274"/>
                  <a:gd name="T12" fmla="*/ 272 w 275"/>
                  <a:gd name="T13" fmla="*/ 165 h 274"/>
                  <a:gd name="T14" fmla="*/ 259 w 275"/>
                  <a:gd name="T15" fmla="*/ 203 h 274"/>
                  <a:gd name="T16" fmla="*/ 234 w 275"/>
                  <a:gd name="T17" fmla="*/ 235 h 274"/>
                  <a:gd name="T18" fmla="*/ 203 w 275"/>
                  <a:gd name="T19" fmla="*/ 258 h 274"/>
                  <a:gd name="T20" fmla="*/ 165 w 275"/>
                  <a:gd name="T21" fmla="*/ 272 h 274"/>
                  <a:gd name="T22" fmla="*/ 137 w 275"/>
                  <a:gd name="T23" fmla="*/ 274 h 274"/>
                  <a:gd name="T24" fmla="*/ 137 w 275"/>
                  <a:gd name="T25" fmla="*/ 269 h 274"/>
                  <a:gd name="T26" fmla="*/ 164 w 275"/>
                  <a:gd name="T27" fmla="*/ 266 h 274"/>
                  <a:gd name="T28" fmla="*/ 201 w 275"/>
                  <a:gd name="T29" fmla="*/ 253 h 274"/>
                  <a:gd name="T30" fmla="*/ 230 w 275"/>
                  <a:gd name="T31" fmla="*/ 230 h 274"/>
                  <a:gd name="T32" fmla="*/ 253 w 275"/>
                  <a:gd name="T33" fmla="*/ 200 h 274"/>
                  <a:gd name="T34" fmla="*/ 266 w 275"/>
                  <a:gd name="T35" fmla="*/ 163 h 274"/>
                  <a:gd name="T36" fmla="*/ 268 w 275"/>
                  <a:gd name="T37" fmla="*/ 138 h 274"/>
                  <a:gd name="T38" fmla="*/ 263 w 275"/>
                  <a:gd name="T39" fmla="*/ 98 h 274"/>
                  <a:gd name="T40" fmla="*/ 247 w 275"/>
                  <a:gd name="T41" fmla="*/ 65 h 274"/>
                  <a:gd name="T42" fmla="*/ 221 w 275"/>
                  <a:gd name="T43" fmla="*/ 36 h 274"/>
                  <a:gd name="T44" fmla="*/ 188 w 275"/>
                  <a:gd name="T45" fmla="*/ 17 h 274"/>
                  <a:gd name="T46" fmla="*/ 151 w 275"/>
                  <a:gd name="T47" fmla="*/ 8 h 274"/>
                  <a:gd name="T48" fmla="*/ 137 w 275"/>
                  <a:gd name="T49" fmla="*/ 0 h 274"/>
                  <a:gd name="T50" fmla="*/ 137 w 275"/>
                  <a:gd name="T51" fmla="*/ 274 h 274"/>
                  <a:gd name="T52" fmla="*/ 96 w 275"/>
                  <a:gd name="T53" fmla="*/ 269 h 274"/>
                  <a:gd name="T54" fmla="*/ 61 w 275"/>
                  <a:gd name="T55" fmla="*/ 251 h 274"/>
                  <a:gd name="T56" fmla="*/ 31 w 275"/>
                  <a:gd name="T57" fmla="*/ 224 h 274"/>
                  <a:gd name="T58" fmla="*/ 11 w 275"/>
                  <a:gd name="T59" fmla="*/ 191 h 274"/>
                  <a:gd name="T60" fmla="*/ 2 w 275"/>
                  <a:gd name="T61" fmla="*/ 151 h 274"/>
                  <a:gd name="T62" fmla="*/ 2 w 275"/>
                  <a:gd name="T63" fmla="*/ 123 h 274"/>
                  <a:gd name="T64" fmla="*/ 11 w 275"/>
                  <a:gd name="T65" fmla="*/ 84 h 274"/>
                  <a:gd name="T66" fmla="*/ 31 w 275"/>
                  <a:gd name="T67" fmla="*/ 50 h 274"/>
                  <a:gd name="T68" fmla="*/ 61 w 275"/>
                  <a:gd name="T69" fmla="*/ 24 h 274"/>
                  <a:gd name="T70" fmla="*/ 96 w 275"/>
                  <a:gd name="T71" fmla="*/ 6 h 274"/>
                  <a:gd name="T72" fmla="*/ 137 w 275"/>
                  <a:gd name="T73" fmla="*/ 0 h 274"/>
                  <a:gd name="T74" fmla="*/ 125 w 275"/>
                  <a:gd name="T75" fmla="*/ 8 h 274"/>
                  <a:gd name="T76" fmla="*/ 87 w 275"/>
                  <a:gd name="T77" fmla="*/ 17 h 274"/>
                  <a:gd name="T78" fmla="*/ 54 w 275"/>
                  <a:gd name="T79" fmla="*/ 36 h 274"/>
                  <a:gd name="T80" fmla="*/ 29 w 275"/>
                  <a:gd name="T81" fmla="*/ 65 h 274"/>
                  <a:gd name="T82" fmla="*/ 12 w 275"/>
                  <a:gd name="T83" fmla="*/ 98 h 274"/>
                  <a:gd name="T84" fmla="*/ 7 w 275"/>
                  <a:gd name="T85" fmla="*/ 138 h 274"/>
                  <a:gd name="T86" fmla="*/ 10 w 275"/>
                  <a:gd name="T87" fmla="*/ 163 h 274"/>
                  <a:gd name="T88" fmla="*/ 22 w 275"/>
                  <a:gd name="T89" fmla="*/ 200 h 274"/>
                  <a:gd name="T90" fmla="*/ 45 w 275"/>
                  <a:gd name="T91" fmla="*/ 230 h 274"/>
                  <a:gd name="T92" fmla="*/ 75 w 275"/>
                  <a:gd name="T93" fmla="*/ 253 h 274"/>
                  <a:gd name="T94" fmla="*/ 111 w 275"/>
                  <a:gd name="T95" fmla="*/ 266 h 274"/>
                  <a:gd name="T96" fmla="*/ 137 w 275"/>
                  <a:gd name="T97" fmla="*/ 274 h 2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75"/>
                  <a:gd name="T148" fmla="*/ 0 h 274"/>
                  <a:gd name="T149" fmla="*/ 275 w 275"/>
                  <a:gd name="T150" fmla="*/ 274 h 27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74"/>
                    </a:lnTo>
                    <a:lnTo>
                      <a:pt x="137" y="269"/>
                    </a:lnTo>
                    <a:lnTo>
                      <a:pt x="137" y="269"/>
                    </a:lnTo>
                    <a:lnTo>
                      <a:pt x="137" y="269"/>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6"/>
                    </a:lnTo>
                    <a:lnTo>
                      <a:pt x="137" y="0"/>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54" name="Freeform 136"/>
              <p:cNvSpPr>
                <a:spLocks noChangeArrowheads="1"/>
              </p:cNvSpPr>
              <p:nvPr/>
            </p:nvSpPr>
            <p:spPr bwMode="auto">
              <a:xfrm>
                <a:off x="47625" y="17463"/>
                <a:ext cx="434975" cy="423863"/>
              </a:xfrm>
              <a:custGeom>
                <a:avLst/>
                <a:gdLst>
                  <a:gd name="T0" fmla="*/ 199 w 274"/>
                  <a:gd name="T1" fmla="*/ 18 h 267"/>
                  <a:gd name="T2" fmla="*/ 203 w 274"/>
                  <a:gd name="T3" fmla="*/ 37 h 267"/>
                  <a:gd name="T4" fmla="*/ 214 w 274"/>
                  <a:gd name="T5" fmla="*/ 35 h 267"/>
                  <a:gd name="T6" fmla="*/ 221 w 274"/>
                  <a:gd name="T7" fmla="*/ 43 h 267"/>
                  <a:gd name="T8" fmla="*/ 238 w 274"/>
                  <a:gd name="T9" fmla="*/ 56 h 267"/>
                  <a:gd name="T10" fmla="*/ 257 w 274"/>
                  <a:gd name="T11" fmla="*/ 80 h 267"/>
                  <a:gd name="T12" fmla="*/ 251 w 274"/>
                  <a:gd name="T13" fmla="*/ 91 h 267"/>
                  <a:gd name="T14" fmla="*/ 256 w 274"/>
                  <a:gd name="T15" fmla="*/ 93 h 267"/>
                  <a:gd name="T16" fmla="*/ 262 w 274"/>
                  <a:gd name="T17" fmla="*/ 85 h 267"/>
                  <a:gd name="T18" fmla="*/ 264 w 274"/>
                  <a:gd name="T19" fmla="*/ 93 h 267"/>
                  <a:gd name="T20" fmla="*/ 259 w 274"/>
                  <a:gd name="T21" fmla="*/ 110 h 267"/>
                  <a:gd name="T22" fmla="*/ 247 w 274"/>
                  <a:gd name="T23" fmla="*/ 112 h 267"/>
                  <a:gd name="T24" fmla="*/ 232 w 274"/>
                  <a:gd name="T25" fmla="*/ 127 h 267"/>
                  <a:gd name="T26" fmla="*/ 220 w 274"/>
                  <a:gd name="T27" fmla="*/ 141 h 267"/>
                  <a:gd name="T28" fmla="*/ 202 w 274"/>
                  <a:gd name="T29" fmla="*/ 154 h 267"/>
                  <a:gd name="T30" fmla="*/ 209 w 274"/>
                  <a:gd name="T31" fmla="*/ 183 h 267"/>
                  <a:gd name="T32" fmla="*/ 218 w 274"/>
                  <a:gd name="T33" fmla="*/ 214 h 267"/>
                  <a:gd name="T34" fmla="*/ 210 w 274"/>
                  <a:gd name="T35" fmla="*/ 237 h 267"/>
                  <a:gd name="T36" fmla="*/ 226 w 274"/>
                  <a:gd name="T37" fmla="*/ 228 h 267"/>
                  <a:gd name="T38" fmla="*/ 247 w 274"/>
                  <a:gd name="T39" fmla="*/ 192 h 267"/>
                  <a:gd name="T40" fmla="*/ 264 w 274"/>
                  <a:gd name="T41" fmla="*/ 141 h 267"/>
                  <a:gd name="T42" fmla="*/ 274 w 274"/>
                  <a:gd name="T43" fmla="*/ 115 h 267"/>
                  <a:gd name="T44" fmla="*/ 155 w 274"/>
                  <a:gd name="T45" fmla="*/ 267 h 267"/>
                  <a:gd name="T46" fmla="*/ 178 w 274"/>
                  <a:gd name="T47" fmla="*/ 246 h 267"/>
                  <a:gd name="T48" fmla="*/ 153 w 274"/>
                  <a:gd name="T49" fmla="*/ 245 h 267"/>
                  <a:gd name="T50" fmla="*/ 145 w 274"/>
                  <a:gd name="T51" fmla="*/ 252 h 267"/>
                  <a:gd name="T52" fmla="*/ 125 w 274"/>
                  <a:gd name="T53" fmla="*/ 248 h 267"/>
                  <a:gd name="T54" fmla="*/ 99 w 274"/>
                  <a:gd name="T55" fmla="*/ 249 h 267"/>
                  <a:gd name="T56" fmla="*/ 121 w 274"/>
                  <a:gd name="T57" fmla="*/ 267 h 267"/>
                  <a:gd name="T58" fmla="*/ 0 w 274"/>
                  <a:gd name="T59" fmla="*/ 129 h 267"/>
                  <a:gd name="T60" fmla="*/ 62 w 274"/>
                  <a:gd name="T61" fmla="*/ 26 h 267"/>
                  <a:gd name="T62" fmla="*/ 19 w 274"/>
                  <a:gd name="T63" fmla="*/ 87 h 267"/>
                  <a:gd name="T64" fmla="*/ 31 w 274"/>
                  <a:gd name="T65" fmla="*/ 84 h 267"/>
                  <a:gd name="T66" fmla="*/ 50 w 274"/>
                  <a:gd name="T67" fmla="*/ 91 h 267"/>
                  <a:gd name="T68" fmla="*/ 60 w 274"/>
                  <a:gd name="T69" fmla="*/ 88 h 267"/>
                  <a:gd name="T70" fmla="*/ 46 w 274"/>
                  <a:gd name="T71" fmla="*/ 106 h 267"/>
                  <a:gd name="T72" fmla="*/ 35 w 274"/>
                  <a:gd name="T73" fmla="*/ 122 h 267"/>
                  <a:gd name="T74" fmla="*/ 45 w 274"/>
                  <a:gd name="T75" fmla="*/ 157 h 267"/>
                  <a:gd name="T76" fmla="*/ 54 w 274"/>
                  <a:gd name="T77" fmla="*/ 180 h 267"/>
                  <a:gd name="T78" fmla="*/ 87 w 274"/>
                  <a:gd name="T79" fmla="*/ 210 h 267"/>
                  <a:gd name="T80" fmla="*/ 95 w 274"/>
                  <a:gd name="T81" fmla="*/ 188 h 267"/>
                  <a:gd name="T82" fmla="*/ 98 w 274"/>
                  <a:gd name="T83" fmla="*/ 169 h 267"/>
                  <a:gd name="T84" fmla="*/ 104 w 274"/>
                  <a:gd name="T85" fmla="*/ 137 h 267"/>
                  <a:gd name="T86" fmla="*/ 117 w 274"/>
                  <a:gd name="T87" fmla="*/ 122 h 267"/>
                  <a:gd name="T88" fmla="*/ 152 w 274"/>
                  <a:gd name="T89" fmla="*/ 125 h 267"/>
                  <a:gd name="T90" fmla="*/ 165 w 274"/>
                  <a:gd name="T91" fmla="*/ 106 h 267"/>
                  <a:gd name="T92" fmla="*/ 161 w 274"/>
                  <a:gd name="T93" fmla="*/ 81 h 267"/>
                  <a:gd name="T94" fmla="*/ 134 w 274"/>
                  <a:gd name="T95" fmla="*/ 58 h 267"/>
                  <a:gd name="T96" fmla="*/ 111 w 274"/>
                  <a:gd name="T97" fmla="*/ 57 h 267"/>
                  <a:gd name="T98" fmla="*/ 92 w 274"/>
                  <a:gd name="T99" fmla="*/ 68 h 267"/>
                  <a:gd name="T100" fmla="*/ 69 w 274"/>
                  <a:gd name="T101" fmla="*/ 64 h 267"/>
                  <a:gd name="T102" fmla="*/ 73 w 274"/>
                  <a:gd name="T103" fmla="*/ 56 h 267"/>
                  <a:gd name="T104" fmla="*/ 80 w 274"/>
                  <a:gd name="T105" fmla="*/ 45 h 267"/>
                  <a:gd name="T106" fmla="*/ 81 w 274"/>
                  <a:gd name="T107" fmla="*/ 38 h 267"/>
                  <a:gd name="T108" fmla="*/ 96 w 274"/>
                  <a:gd name="T109" fmla="*/ 49 h 267"/>
                  <a:gd name="T110" fmla="*/ 119 w 274"/>
                  <a:gd name="T111" fmla="*/ 47 h 267"/>
                  <a:gd name="T112" fmla="*/ 137 w 274"/>
                  <a:gd name="T113" fmla="*/ 45 h 267"/>
                  <a:gd name="T114" fmla="*/ 141 w 274"/>
                  <a:gd name="T115" fmla="*/ 28 h 267"/>
                  <a:gd name="T116" fmla="*/ 161 w 274"/>
                  <a:gd name="T117" fmla="*/ 22 h 267"/>
                  <a:gd name="T118" fmla="*/ 132 w 274"/>
                  <a:gd name="T119" fmla="*/ 8 h 26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4"/>
                  <a:gd name="T181" fmla="*/ 0 h 267"/>
                  <a:gd name="T182" fmla="*/ 274 w 274"/>
                  <a:gd name="T183" fmla="*/ 267 h 26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4" h="267">
                    <a:moveTo>
                      <a:pt x="161" y="1"/>
                    </a:moveTo>
                    <a:lnTo>
                      <a:pt x="161" y="1"/>
                    </a:lnTo>
                    <a:lnTo>
                      <a:pt x="169" y="3"/>
                    </a:lnTo>
                    <a:lnTo>
                      <a:pt x="178" y="5"/>
                    </a:lnTo>
                    <a:lnTo>
                      <a:pt x="188" y="8"/>
                    </a:lnTo>
                    <a:lnTo>
                      <a:pt x="201" y="14"/>
                    </a:lnTo>
                    <a:lnTo>
                      <a:pt x="214" y="22"/>
                    </a:lnTo>
                    <a:lnTo>
                      <a:pt x="226" y="31"/>
                    </a:lnTo>
                    <a:lnTo>
                      <a:pt x="238" y="43"/>
                    </a:lnTo>
                    <a:lnTo>
                      <a:pt x="238" y="43"/>
                    </a:lnTo>
                    <a:lnTo>
                      <a:pt x="234" y="39"/>
                    </a:lnTo>
                    <a:lnTo>
                      <a:pt x="225" y="31"/>
                    </a:lnTo>
                    <a:lnTo>
                      <a:pt x="213" y="22"/>
                    </a:lnTo>
                    <a:lnTo>
                      <a:pt x="206" y="19"/>
                    </a:lnTo>
                    <a:lnTo>
                      <a:pt x="199" y="18"/>
                    </a:lnTo>
                    <a:lnTo>
                      <a:pt x="197" y="19"/>
                    </a:lnTo>
                    <a:lnTo>
                      <a:pt x="197" y="19"/>
                    </a:lnTo>
                    <a:lnTo>
                      <a:pt x="198" y="22"/>
                    </a:lnTo>
                    <a:lnTo>
                      <a:pt x="198" y="22"/>
                    </a:lnTo>
                    <a:lnTo>
                      <a:pt x="199" y="24"/>
                    </a:lnTo>
                    <a:lnTo>
                      <a:pt x="199" y="24"/>
                    </a:lnTo>
                    <a:lnTo>
                      <a:pt x="199" y="27"/>
                    </a:lnTo>
                    <a:lnTo>
                      <a:pt x="201" y="30"/>
                    </a:lnTo>
                    <a:lnTo>
                      <a:pt x="201" y="30"/>
                    </a:lnTo>
                    <a:lnTo>
                      <a:pt x="202" y="30"/>
                    </a:lnTo>
                    <a:lnTo>
                      <a:pt x="202" y="30"/>
                    </a:lnTo>
                    <a:lnTo>
                      <a:pt x="203" y="33"/>
                    </a:lnTo>
                    <a:lnTo>
                      <a:pt x="203" y="33"/>
                    </a:lnTo>
                    <a:lnTo>
                      <a:pt x="203" y="34"/>
                    </a:lnTo>
                    <a:lnTo>
                      <a:pt x="203" y="37"/>
                    </a:lnTo>
                    <a:lnTo>
                      <a:pt x="203" y="39"/>
                    </a:lnTo>
                    <a:lnTo>
                      <a:pt x="206" y="39"/>
                    </a:lnTo>
                    <a:lnTo>
                      <a:pt x="206" y="39"/>
                    </a:lnTo>
                    <a:lnTo>
                      <a:pt x="209" y="39"/>
                    </a:lnTo>
                    <a:lnTo>
                      <a:pt x="209" y="39"/>
                    </a:lnTo>
                    <a:lnTo>
                      <a:pt x="210" y="38"/>
                    </a:lnTo>
                    <a:lnTo>
                      <a:pt x="210" y="38"/>
                    </a:lnTo>
                    <a:lnTo>
                      <a:pt x="207" y="35"/>
                    </a:lnTo>
                    <a:lnTo>
                      <a:pt x="207" y="35"/>
                    </a:lnTo>
                    <a:lnTo>
                      <a:pt x="207" y="35"/>
                    </a:lnTo>
                    <a:lnTo>
                      <a:pt x="207" y="35"/>
                    </a:lnTo>
                    <a:lnTo>
                      <a:pt x="209" y="34"/>
                    </a:lnTo>
                    <a:lnTo>
                      <a:pt x="210" y="33"/>
                    </a:lnTo>
                    <a:lnTo>
                      <a:pt x="210" y="33"/>
                    </a:lnTo>
                    <a:lnTo>
                      <a:pt x="214" y="35"/>
                    </a:lnTo>
                    <a:lnTo>
                      <a:pt x="215" y="37"/>
                    </a:lnTo>
                    <a:lnTo>
                      <a:pt x="215" y="37"/>
                    </a:lnTo>
                    <a:lnTo>
                      <a:pt x="217" y="39"/>
                    </a:lnTo>
                    <a:lnTo>
                      <a:pt x="217" y="39"/>
                    </a:lnTo>
                    <a:lnTo>
                      <a:pt x="215" y="41"/>
                    </a:lnTo>
                    <a:lnTo>
                      <a:pt x="215" y="41"/>
                    </a:lnTo>
                    <a:lnTo>
                      <a:pt x="214" y="42"/>
                    </a:lnTo>
                    <a:lnTo>
                      <a:pt x="214" y="42"/>
                    </a:lnTo>
                    <a:lnTo>
                      <a:pt x="215" y="45"/>
                    </a:lnTo>
                    <a:lnTo>
                      <a:pt x="215" y="45"/>
                    </a:lnTo>
                    <a:lnTo>
                      <a:pt x="215" y="45"/>
                    </a:lnTo>
                    <a:lnTo>
                      <a:pt x="217" y="45"/>
                    </a:lnTo>
                    <a:lnTo>
                      <a:pt x="217" y="45"/>
                    </a:lnTo>
                    <a:lnTo>
                      <a:pt x="221" y="43"/>
                    </a:lnTo>
                    <a:lnTo>
                      <a:pt x="221" y="43"/>
                    </a:lnTo>
                    <a:lnTo>
                      <a:pt x="224" y="43"/>
                    </a:lnTo>
                    <a:lnTo>
                      <a:pt x="224" y="43"/>
                    </a:lnTo>
                    <a:lnTo>
                      <a:pt x="225" y="45"/>
                    </a:lnTo>
                    <a:lnTo>
                      <a:pt x="225" y="45"/>
                    </a:lnTo>
                    <a:lnTo>
                      <a:pt x="229" y="47"/>
                    </a:lnTo>
                    <a:lnTo>
                      <a:pt x="229" y="47"/>
                    </a:lnTo>
                    <a:lnTo>
                      <a:pt x="230" y="47"/>
                    </a:lnTo>
                    <a:lnTo>
                      <a:pt x="230" y="47"/>
                    </a:lnTo>
                    <a:lnTo>
                      <a:pt x="232" y="51"/>
                    </a:lnTo>
                    <a:lnTo>
                      <a:pt x="232" y="51"/>
                    </a:lnTo>
                    <a:lnTo>
                      <a:pt x="234" y="53"/>
                    </a:lnTo>
                    <a:lnTo>
                      <a:pt x="234" y="53"/>
                    </a:lnTo>
                    <a:lnTo>
                      <a:pt x="237" y="54"/>
                    </a:lnTo>
                    <a:lnTo>
                      <a:pt x="238" y="56"/>
                    </a:lnTo>
                    <a:lnTo>
                      <a:pt x="238" y="56"/>
                    </a:lnTo>
                    <a:lnTo>
                      <a:pt x="240" y="58"/>
                    </a:lnTo>
                    <a:lnTo>
                      <a:pt x="240" y="58"/>
                    </a:lnTo>
                    <a:lnTo>
                      <a:pt x="245" y="62"/>
                    </a:lnTo>
                    <a:lnTo>
                      <a:pt x="245" y="62"/>
                    </a:lnTo>
                    <a:lnTo>
                      <a:pt x="248" y="65"/>
                    </a:lnTo>
                    <a:lnTo>
                      <a:pt x="248" y="65"/>
                    </a:lnTo>
                    <a:lnTo>
                      <a:pt x="248" y="69"/>
                    </a:lnTo>
                    <a:lnTo>
                      <a:pt x="248" y="69"/>
                    </a:lnTo>
                    <a:lnTo>
                      <a:pt x="249" y="73"/>
                    </a:lnTo>
                    <a:lnTo>
                      <a:pt x="249" y="73"/>
                    </a:lnTo>
                    <a:lnTo>
                      <a:pt x="251" y="76"/>
                    </a:lnTo>
                    <a:lnTo>
                      <a:pt x="251" y="76"/>
                    </a:lnTo>
                    <a:lnTo>
                      <a:pt x="253" y="77"/>
                    </a:lnTo>
                    <a:lnTo>
                      <a:pt x="253" y="77"/>
                    </a:lnTo>
                    <a:lnTo>
                      <a:pt x="257" y="80"/>
                    </a:lnTo>
                    <a:lnTo>
                      <a:pt x="257" y="80"/>
                    </a:lnTo>
                    <a:lnTo>
                      <a:pt x="259" y="81"/>
                    </a:lnTo>
                    <a:lnTo>
                      <a:pt x="259" y="83"/>
                    </a:lnTo>
                    <a:lnTo>
                      <a:pt x="259" y="83"/>
                    </a:lnTo>
                    <a:lnTo>
                      <a:pt x="257" y="84"/>
                    </a:lnTo>
                    <a:lnTo>
                      <a:pt x="257" y="84"/>
                    </a:lnTo>
                    <a:lnTo>
                      <a:pt x="255" y="84"/>
                    </a:lnTo>
                    <a:lnTo>
                      <a:pt x="255" y="84"/>
                    </a:lnTo>
                    <a:lnTo>
                      <a:pt x="255" y="87"/>
                    </a:lnTo>
                    <a:lnTo>
                      <a:pt x="255" y="87"/>
                    </a:lnTo>
                    <a:lnTo>
                      <a:pt x="255" y="88"/>
                    </a:lnTo>
                    <a:lnTo>
                      <a:pt x="255" y="89"/>
                    </a:lnTo>
                    <a:lnTo>
                      <a:pt x="255" y="89"/>
                    </a:lnTo>
                    <a:lnTo>
                      <a:pt x="252" y="91"/>
                    </a:lnTo>
                    <a:lnTo>
                      <a:pt x="251" y="91"/>
                    </a:lnTo>
                    <a:lnTo>
                      <a:pt x="248" y="92"/>
                    </a:lnTo>
                    <a:lnTo>
                      <a:pt x="247" y="93"/>
                    </a:lnTo>
                    <a:lnTo>
                      <a:pt x="247" y="93"/>
                    </a:lnTo>
                    <a:lnTo>
                      <a:pt x="247" y="95"/>
                    </a:lnTo>
                    <a:lnTo>
                      <a:pt x="247" y="95"/>
                    </a:lnTo>
                    <a:lnTo>
                      <a:pt x="249" y="96"/>
                    </a:lnTo>
                    <a:lnTo>
                      <a:pt x="249" y="96"/>
                    </a:lnTo>
                    <a:lnTo>
                      <a:pt x="249" y="95"/>
                    </a:lnTo>
                    <a:lnTo>
                      <a:pt x="249" y="95"/>
                    </a:lnTo>
                    <a:lnTo>
                      <a:pt x="249" y="93"/>
                    </a:lnTo>
                    <a:lnTo>
                      <a:pt x="251" y="93"/>
                    </a:lnTo>
                    <a:lnTo>
                      <a:pt x="251" y="93"/>
                    </a:lnTo>
                    <a:lnTo>
                      <a:pt x="253" y="93"/>
                    </a:lnTo>
                    <a:lnTo>
                      <a:pt x="253" y="93"/>
                    </a:lnTo>
                    <a:lnTo>
                      <a:pt x="256" y="93"/>
                    </a:lnTo>
                    <a:lnTo>
                      <a:pt x="256" y="93"/>
                    </a:lnTo>
                    <a:lnTo>
                      <a:pt x="256" y="92"/>
                    </a:lnTo>
                    <a:lnTo>
                      <a:pt x="256" y="92"/>
                    </a:lnTo>
                    <a:lnTo>
                      <a:pt x="256" y="92"/>
                    </a:lnTo>
                    <a:lnTo>
                      <a:pt x="256" y="89"/>
                    </a:lnTo>
                    <a:lnTo>
                      <a:pt x="256" y="89"/>
                    </a:lnTo>
                    <a:lnTo>
                      <a:pt x="257" y="87"/>
                    </a:lnTo>
                    <a:lnTo>
                      <a:pt x="257" y="87"/>
                    </a:lnTo>
                    <a:lnTo>
                      <a:pt x="257" y="88"/>
                    </a:lnTo>
                    <a:lnTo>
                      <a:pt x="259" y="87"/>
                    </a:lnTo>
                    <a:lnTo>
                      <a:pt x="259" y="87"/>
                    </a:lnTo>
                    <a:lnTo>
                      <a:pt x="260" y="85"/>
                    </a:lnTo>
                    <a:lnTo>
                      <a:pt x="260" y="85"/>
                    </a:lnTo>
                    <a:lnTo>
                      <a:pt x="262" y="85"/>
                    </a:lnTo>
                    <a:lnTo>
                      <a:pt x="262" y="85"/>
                    </a:lnTo>
                    <a:lnTo>
                      <a:pt x="262" y="85"/>
                    </a:lnTo>
                    <a:lnTo>
                      <a:pt x="262" y="83"/>
                    </a:lnTo>
                    <a:lnTo>
                      <a:pt x="262" y="83"/>
                    </a:lnTo>
                    <a:lnTo>
                      <a:pt x="260" y="80"/>
                    </a:lnTo>
                    <a:lnTo>
                      <a:pt x="260" y="80"/>
                    </a:lnTo>
                    <a:lnTo>
                      <a:pt x="260" y="75"/>
                    </a:lnTo>
                    <a:lnTo>
                      <a:pt x="260" y="75"/>
                    </a:lnTo>
                    <a:lnTo>
                      <a:pt x="263" y="80"/>
                    </a:lnTo>
                    <a:lnTo>
                      <a:pt x="266" y="89"/>
                    </a:lnTo>
                    <a:lnTo>
                      <a:pt x="266" y="89"/>
                    </a:lnTo>
                    <a:lnTo>
                      <a:pt x="264" y="89"/>
                    </a:lnTo>
                    <a:lnTo>
                      <a:pt x="264" y="91"/>
                    </a:lnTo>
                    <a:lnTo>
                      <a:pt x="264" y="91"/>
                    </a:lnTo>
                    <a:lnTo>
                      <a:pt x="264" y="93"/>
                    </a:lnTo>
                    <a:lnTo>
                      <a:pt x="264" y="93"/>
                    </a:lnTo>
                    <a:lnTo>
                      <a:pt x="264" y="98"/>
                    </a:lnTo>
                    <a:lnTo>
                      <a:pt x="264" y="98"/>
                    </a:lnTo>
                    <a:lnTo>
                      <a:pt x="264" y="103"/>
                    </a:lnTo>
                    <a:lnTo>
                      <a:pt x="264" y="103"/>
                    </a:lnTo>
                    <a:lnTo>
                      <a:pt x="264" y="107"/>
                    </a:lnTo>
                    <a:lnTo>
                      <a:pt x="264" y="107"/>
                    </a:lnTo>
                    <a:lnTo>
                      <a:pt x="264" y="112"/>
                    </a:lnTo>
                    <a:lnTo>
                      <a:pt x="264" y="112"/>
                    </a:lnTo>
                    <a:lnTo>
                      <a:pt x="263" y="114"/>
                    </a:lnTo>
                    <a:lnTo>
                      <a:pt x="263" y="114"/>
                    </a:lnTo>
                    <a:lnTo>
                      <a:pt x="263" y="115"/>
                    </a:lnTo>
                    <a:lnTo>
                      <a:pt x="262" y="114"/>
                    </a:lnTo>
                    <a:lnTo>
                      <a:pt x="262" y="114"/>
                    </a:lnTo>
                    <a:lnTo>
                      <a:pt x="260" y="110"/>
                    </a:lnTo>
                    <a:lnTo>
                      <a:pt x="259" y="110"/>
                    </a:lnTo>
                    <a:lnTo>
                      <a:pt x="259" y="110"/>
                    </a:lnTo>
                    <a:lnTo>
                      <a:pt x="259" y="108"/>
                    </a:lnTo>
                    <a:lnTo>
                      <a:pt x="256" y="108"/>
                    </a:lnTo>
                    <a:lnTo>
                      <a:pt x="256" y="108"/>
                    </a:lnTo>
                    <a:lnTo>
                      <a:pt x="255" y="108"/>
                    </a:lnTo>
                    <a:lnTo>
                      <a:pt x="253" y="108"/>
                    </a:lnTo>
                    <a:lnTo>
                      <a:pt x="253" y="108"/>
                    </a:lnTo>
                    <a:lnTo>
                      <a:pt x="253" y="111"/>
                    </a:lnTo>
                    <a:lnTo>
                      <a:pt x="253" y="112"/>
                    </a:lnTo>
                    <a:lnTo>
                      <a:pt x="253" y="112"/>
                    </a:lnTo>
                    <a:lnTo>
                      <a:pt x="248" y="111"/>
                    </a:lnTo>
                    <a:lnTo>
                      <a:pt x="248" y="111"/>
                    </a:lnTo>
                    <a:lnTo>
                      <a:pt x="247" y="111"/>
                    </a:lnTo>
                    <a:lnTo>
                      <a:pt x="247" y="112"/>
                    </a:lnTo>
                    <a:lnTo>
                      <a:pt x="247" y="112"/>
                    </a:lnTo>
                    <a:lnTo>
                      <a:pt x="245" y="115"/>
                    </a:lnTo>
                    <a:lnTo>
                      <a:pt x="244" y="116"/>
                    </a:lnTo>
                    <a:lnTo>
                      <a:pt x="244" y="116"/>
                    </a:lnTo>
                    <a:lnTo>
                      <a:pt x="244" y="118"/>
                    </a:lnTo>
                    <a:lnTo>
                      <a:pt x="243" y="121"/>
                    </a:lnTo>
                    <a:lnTo>
                      <a:pt x="243" y="121"/>
                    </a:lnTo>
                    <a:lnTo>
                      <a:pt x="241" y="122"/>
                    </a:lnTo>
                    <a:lnTo>
                      <a:pt x="238" y="122"/>
                    </a:lnTo>
                    <a:lnTo>
                      <a:pt x="238" y="122"/>
                    </a:lnTo>
                    <a:lnTo>
                      <a:pt x="234" y="123"/>
                    </a:lnTo>
                    <a:lnTo>
                      <a:pt x="234" y="123"/>
                    </a:lnTo>
                    <a:lnTo>
                      <a:pt x="234" y="125"/>
                    </a:lnTo>
                    <a:lnTo>
                      <a:pt x="233" y="126"/>
                    </a:lnTo>
                    <a:lnTo>
                      <a:pt x="233" y="126"/>
                    </a:lnTo>
                    <a:lnTo>
                      <a:pt x="232" y="127"/>
                    </a:lnTo>
                    <a:lnTo>
                      <a:pt x="230" y="129"/>
                    </a:lnTo>
                    <a:lnTo>
                      <a:pt x="230" y="129"/>
                    </a:lnTo>
                    <a:lnTo>
                      <a:pt x="230" y="133"/>
                    </a:lnTo>
                    <a:lnTo>
                      <a:pt x="230" y="133"/>
                    </a:lnTo>
                    <a:lnTo>
                      <a:pt x="230" y="134"/>
                    </a:lnTo>
                    <a:lnTo>
                      <a:pt x="230" y="135"/>
                    </a:lnTo>
                    <a:lnTo>
                      <a:pt x="230" y="135"/>
                    </a:lnTo>
                    <a:lnTo>
                      <a:pt x="226" y="137"/>
                    </a:lnTo>
                    <a:lnTo>
                      <a:pt x="226" y="137"/>
                    </a:lnTo>
                    <a:lnTo>
                      <a:pt x="226" y="137"/>
                    </a:lnTo>
                    <a:lnTo>
                      <a:pt x="226" y="138"/>
                    </a:lnTo>
                    <a:lnTo>
                      <a:pt x="225" y="139"/>
                    </a:lnTo>
                    <a:lnTo>
                      <a:pt x="225" y="139"/>
                    </a:lnTo>
                    <a:lnTo>
                      <a:pt x="220" y="141"/>
                    </a:lnTo>
                    <a:lnTo>
                      <a:pt x="220" y="141"/>
                    </a:lnTo>
                    <a:lnTo>
                      <a:pt x="220" y="142"/>
                    </a:lnTo>
                    <a:lnTo>
                      <a:pt x="220" y="144"/>
                    </a:lnTo>
                    <a:lnTo>
                      <a:pt x="218" y="144"/>
                    </a:lnTo>
                    <a:lnTo>
                      <a:pt x="218" y="144"/>
                    </a:lnTo>
                    <a:lnTo>
                      <a:pt x="215" y="144"/>
                    </a:lnTo>
                    <a:lnTo>
                      <a:pt x="213" y="144"/>
                    </a:lnTo>
                    <a:lnTo>
                      <a:pt x="213" y="144"/>
                    </a:lnTo>
                    <a:lnTo>
                      <a:pt x="211" y="145"/>
                    </a:lnTo>
                    <a:lnTo>
                      <a:pt x="209" y="148"/>
                    </a:lnTo>
                    <a:lnTo>
                      <a:pt x="209" y="148"/>
                    </a:lnTo>
                    <a:lnTo>
                      <a:pt x="203" y="152"/>
                    </a:lnTo>
                    <a:lnTo>
                      <a:pt x="203" y="152"/>
                    </a:lnTo>
                    <a:lnTo>
                      <a:pt x="202" y="152"/>
                    </a:lnTo>
                    <a:lnTo>
                      <a:pt x="202" y="154"/>
                    </a:lnTo>
                    <a:lnTo>
                      <a:pt x="202" y="154"/>
                    </a:lnTo>
                    <a:lnTo>
                      <a:pt x="202" y="157"/>
                    </a:lnTo>
                    <a:lnTo>
                      <a:pt x="203" y="158"/>
                    </a:lnTo>
                    <a:lnTo>
                      <a:pt x="203" y="158"/>
                    </a:lnTo>
                    <a:lnTo>
                      <a:pt x="207" y="164"/>
                    </a:lnTo>
                    <a:lnTo>
                      <a:pt x="207" y="164"/>
                    </a:lnTo>
                    <a:lnTo>
                      <a:pt x="209" y="167"/>
                    </a:lnTo>
                    <a:lnTo>
                      <a:pt x="207" y="169"/>
                    </a:lnTo>
                    <a:lnTo>
                      <a:pt x="207" y="169"/>
                    </a:lnTo>
                    <a:lnTo>
                      <a:pt x="206" y="173"/>
                    </a:lnTo>
                    <a:lnTo>
                      <a:pt x="206" y="173"/>
                    </a:lnTo>
                    <a:lnTo>
                      <a:pt x="206" y="176"/>
                    </a:lnTo>
                    <a:lnTo>
                      <a:pt x="206" y="179"/>
                    </a:lnTo>
                    <a:lnTo>
                      <a:pt x="206" y="179"/>
                    </a:lnTo>
                    <a:lnTo>
                      <a:pt x="209" y="183"/>
                    </a:lnTo>
                    <a:lnTo>
                      <a:pt x="209" y="183"/>
                    </a:lnTo>
                    <a:lnTo>
                      <a:pt x="207" y="184"/>
                    </a:lnTo>
                    <a:lnTo>
                      <a:pt x="207" y="186"/>
                    </a:lnTo>
                    <a:lnTo>
                      <a:pt x="207" y="187"/>
                    </a:lnTo>
                    <a:lnTo>
                      <a:pt x="207" y="187"/>
                    </a:lnTo>
                    <a:lnTo>
                      <a:pt x="213" y="191"/>
                    </a:lnTo>
                    <a:lnTo>
                      <a:pt x="213" y="191"/>
                    </a:lnTo>
                    <a:lnTo>
                      <a:pt x="217" y="194"/>
                    </a:lnTo>
                    <a:lnTo>
                      <a:pt x="217" y="194"/>
                    </a:lnTo>
                    <a:lnTo>
                      <a:pt x="217" y="199"/>
                    </a:lnTo>
                    <a:lnTo>
                      <a:pt x="217" y="199"/>
                    </a:lnTo>
                    <a:lnTo>
                      <a:pt x="220" y="204"/>
                    </a:lnTo>
                    <a:lnTo>
                      <a:pt x="221" y="209"/>
                    </a:lnTo>
                    <a:lnTo>
                      <a:pt x="220" y="211"/>
                    </a:lnTo>
                    <a:lnTo>
                      <a:pt x="220" y="211"/>
                    </a:lnTo>
                    <a:lnTo>
                      <a:pt x="218" y="214"/>
                    </a:lnTo>
                    <a:lnTo>
                      <a:pt x="218" y="215"/>
                    </a:lnTo>
                    <a:lnTo>
                      <a:pt x="218" y="215"/>
                    </a:lnTo>
                    <a:lnTo>
                      <a:pt x="220" y="218"/>
                    </a:lnTo>
                    <a:lnTo>
                      <a:pt x="220" y="218"/>
                    </a:lnTo>
                    <a:lnTo>
                      <a:pt x="222" y="219"/>
                    </a:lnTo>
                    <a:lnTo>
                      <a:pt x="222" y="219"/>
                    </a:lnTo>
                    <a:lnTo>
                      <a:pt x="222" y="221"/>
                    </a:lnTo>
                    <a:lnTo>
                      <a:pt x="222" y="221"/>
                    </a:lnTo>
                    <a:lnTo>
                      <a:pt x="218" y="226"/>
                    </a:lnTo>
                    <a:lnTo>
                      <a:pt x="218" y="226"/>
                    </a:lnTo>
                    <a:lnTo>
                      <a:pt x="217" y="230"/>
                    </a:lnTo>
                    <a:lnTo>
                      <a:pt x="217" y="230"/>
                    </a:lnTo>
                    <a:lnTo>
                      <a:pt x="213" y="236"/>
                    </a:lnTo>
                    <a:lnTo>
                      <a:pt x="213" y="236"/>
                    </a:lnTo>
                    <a:lnTo>
                      <a:pt x="210" y="237"/>
                    </a:lnTo>
                    <a:lnTo>
                      <a:pt x="210" y="238"/>
                    </a:lnTo>
                    <a:lnTo>
                      <a:pt x="210" y="238"/>
                    </a:lnTo>
                    <a:lnTo>
                      <a:pt x="209" y="241"/>
                    </a:lnTo>
                    <a:lnTo>
                      <a:pt x="209" y="242"/>
                    </a:lnTo>
                    <a:lnTo>
                      <a:pt x="210" y="241"/>
                    </a:lnTo>
                    <a:lnTo>
                      <a:pt x="210" y="241"/>
                    </a:lnTo>
                    <a:lnTo>
                      <a:pt x="215" y="237"/>
                    </a:lnTo>
                    <a:lnTo>
                      <a:pt x="215" y="237"/>
                    </a:lnTo>
                    <a:lnTo>
                      <a:pt x="221" y="234"/>
                    </a:lnTo>
                    <a:lnTo>
                      <a:pt x="224" y="232"/>
                    </a:lnTo>
                    <a:lnTo>
                      <a:pt x="224" y="232"/>
                    </a:lnTo>
                    <a:lnTo>
                      <a:pt x="225" y="232"/>
                    </a:lnTo>
                    <a:lnTo>
                      <a:pt x="225" y="233"/>
                    </a:lnTo>
                    <a:lnTo>
                      <a:pt x="226" y="228"/>
                    </a:lnTo>
                    <a:lnTo>
                      <a:pt x="226" y="228"/>
                    </a:lnTo>
                    <a:lnTo>
                      <a:pt x="230" y="219"/>
                    </a:lnTo>
                    <a:lnTo>
                      <a:pt x="233" y="217"/>
                    </a:lnTo>
                    <a:lnTo>
                      <a:pt x="233" y="217"/>
                    </a:lnTo>
                    <a:lnTo>
                      <a:pt x="236" y="211"/>
                    </a:lnTo>
                    <a:lnTo>
                      <a:pt x="236" y="211"/>
                    </a:lnTo>
                    <a:lnTo>
                      <a:pt x="238" y="206"/>
                    </a:lnTo>
                    <a:lnTo>
                      <a:pt x="238" y="206"/>
                    </a:lnTo>
                    <a:lnTo>
                      <a:pt x="240" y="204"/>
                    </a:lnTo>
                    <a:lnTo>
                      <a:pt x="241" y="204"/>
                    </a:lnTo>
                    <a:lnTo>
                      <a:pt x="243" y="204"/>
                    </a:lnTo>
                    <a:lnTo>
                      <a:pt x="243" y="200"/>
                    </a:lnTo>
                    <a:lnTo>
                      <a:pt x="243" y="200"/>
                    </a:lnTo>
                    <a:lnTo>
                      <a:pt x="244" y="196"/>
                    </a:lnTo>
                    <a:lnTo>
                      <a:pt x="247" y="192"/>
                    </a:lnTo>
                    <a:lnTo>
                      <a:pt x="247" y="192"/>
                    </a:lnTo>
                    <a:lnTo>
                      <a:pt x="247" y="188"/>
                    </a:lnTo>
                    <a:lnTo>
                      <a:pt x="247" y="186"/>
                    </a:lnTo>
                    <a:lnTo>
                      <a:pt x="247" y="184"/>
                    </a:lnTo>
                    <a:lnTo>
                      <a:pt x="248" y="181"/>
                    </a:lnTo>
                    <a:lnTo>
                      <a:pt x="248" y="181"/>
                    </a:lnTo>
                    <a:lnTo>
                      <a:pt x="252" y="179"/>
                    </a:lnTo>
                    <a:lnTo>
                      <a:pt x="253" y="177"/>
                    </a:lnTo>
                    <a:lnTo>
                      <a:pt x="253" y="177"/>
                    </a:lnTo>
                    <a:lnTo>
                      <a:pt x="256" y="172"/>
                    </a:lnTo>
                    <a:lnTo>
                      <a:pt x="256" y="172"/>
                    </a:lnTo>
                    <a:lnTo>
                      <a:pt x="262" y="164"/>
                    </a:lnTo>
                    <a:lnTo>
                      <a:pt x="263" y="160"/>
                    </a:lnTo>
                    <a:lnTo>
                      <a:pt x="264" y="153"/>
                    </a:lnTo>
                    <a:lnTo>
                      <a:pt x="264" y="153"/>
                    </a:lnTo>
                    <a:lnTo>
                      <a:pt x="264" y="141"/>
                    </a:lnTo>
                    <a:lnTo>
                      <a:pt x="264" y="141"/>
                    </a:lnTo>
                    <a:lnTo>
                      <a:pt x="266" y="138"/>
                    </a:lnTo>
                    <a:lnTo>
                      <a:pt x="267" y="135"/>
                    </a:lnTo>
                    <a:lnTo>
                      <a:pt x="267" y="131"/>
                    </a:lnTo>
                    <a:lnTo>
                      <a:pt x="267" y="131"/>
                    </a:lnTo>
                    <a:lnTo>
                      <a:pt x="266" y="127"/>
                    </a:lnTo>
                    <a:lnTo>
                      <a:pt x="266" y="126"/>
                    </a:lnTo>
                    <a:lnTo>
                      <a:pt x="266" y="126"/>
                    </a:lnTo>
                    <a:lnTo>
                      <a:pt x="267" y="123"/>
                    </a:lnTo>
                    <a:lnTo>
                      <a:pt x="268" y="122"/>
                    </a:lnTo>
                    <a:lnTo>
                      <a:pt x="268" y="122"/>
                    </a:lnTo>
                    <a:lnTo>
                      <a:pt x="271" y="118"/>
                    </a:lnTo>
                    <a:lnTo>
                      <a:pt x="271" y="118"/>
                    </a:lnTo>
                    <a:lnTo>
                      <a:pt x="272" y="114"/>
                    </a:lnTo>
                    <a:lnTo>
                      <a:pt x="274" y="115"/>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55" y="267"/>
                    </a:lnTo>
                    <a:lnTo>
                      <a:pt x="169" y="263"/>
                    </a:lnTo>
                    <a:lnTo>
                      <a:pt x="182" y="259"/>
                    </a:lnTo>
                    <a:lnTo>
                      <a:pt x="186" y="256"/>
                    </a:lnTo>
                    <a:lnTo>
                      <a:pt x="187" y="255"/>
                    </a:lnTo>
                    <a:lnTo>
                      <a:pt x="187" y="255"/>
                    </a:lnTo>
                    <a:lnTo>
                      <a:pt x="187" y="252"/>
                    </a:lnTo>
                    <a:lnTo>
                      <a:pt x="187" y="249"/>
                    </a:lnTo>
                    <a:lnTo>
                      <a:pt x="187" y="249"/>
                    </a:lnTo>
                    <a:lnTo>
                      <a:pt x="187" y="249"/>
                    </a:lnTo>
                    <a:lnTo>
                      <a:pt x="184" y="249"/>
                    </a:lnTo>
                    <a:lnTo>
                      <a:pt x="182" y="248"/>
                    </a:lnTo>
                    <a:lnTo>
                      <a:pt x="182" y="248"/>
                    </a:lnTo>
                    <a:lnTo>
                      <a:pt x="178" y="245"/>
                    </a:lnTo>
                    <a:lnTo>
                      <a:pt x="178" y="246"/>
                    </a:lnTo>
                    <a:lnTo>
                      <a:pt x="178" y="246"/>
                    </a:lnTo>
                    <a:lnTo>
                      <a:pt x="173" y="246"/>
                    </a:lnTo>
                    <a:lnTo>
                      <a:pt x="173" y="246"/>
                    </a:lnTo>
                    <a:lnTo>
                      <a:pt x="168" y="246"/>
                    </a:lnTo>
                    <a:lnTo>
                      <a:pt x="165" y="245"/>
                    </a:lnTo>
                    <a:lnTo>
                      <a:pt x="165" y="245"/>
                    </a:lnTo>
                    <a:lnTo>
                      <a:pt x="161" y="242"/>
                    </a:lnTo>
                    <a:lnTo>
                      <a:pt x="160" y="241"/>
                    </a:lnTo>
                    <a:lnTo>
                      <a:pt x="159" y="242"/>
                    </a:lnTo>
                    <a:lnTo>
                      <a:pt x="159" y="242"/>
                    </a:lnTo>
                    <a:lnTo>
                      <a:pt x="159" y="244"/>
                    </a:lnTo>
                    <a:lnTo>
                      <a:pt x="159" y="244"/>
                    </a:lnTo>
                    <a:lnTo>
                      <a:pt x="157" y="245"/>
                    </a:lnTo>
                    <a:lnTo>
                      <a:pt x="157" y="245"/>
                    </a:lnTo>
                    <a:lnTo>
                      <a:pt x="156" y="245"/>
                    </a:lnTo>
                    <a:lnTo>
                      <a:pt x="153" y="245"/>
                    </a:lnTo>
                    <a:lnTo>
                      <a:pt x="149" y="245"/>
                    </a:lnTo>
                    <a:lnTo>
                      <a:pt x="149" y="245"/>
                    </a:lnTo>
                    <a:lnTo>
                      <a:pt x="145" y="245"/>
                    </a:lnTo>
                    <a:lnTo>
                      <a:pt x="140" y="244"/>
                    </a:lnTo>
                    <a:lnTo>
                      <a:pt x="140" y="244"/>
                    </a:lnTo>
                    <a:lnTo>
                      <a:pt x="138" y="242"/>
                    </a:lnTo>
                    <a:lnTo>
                      <a:pt x="137" y="242"/>
                    </a:lnTo>
                    <a:lnTo>
                      <a:pt x="137" y="242"/>
                    </a:lnTo>
                    <a:lnTo>
                      <a:pt x="136" y="244"/>
                    </a:lnTo>
                    <a:lnTo>
                      <a:pt x="134" y="245"/>
                    </a:lnTo>
                    <a:lnTo>
                      <a:pt x="140" y="248"/>
                    </a:lnTo>
                    <a:lnTo>
                      <a:pt x="144" y="251"/>
                    </a:lnTo>
                    <a:lnTo>
                      <a:pt x="144" y="251"/>
                    </a:lnTo>
                    <a:lnTo>
                      <a:pt x="145" y="252"/>
                    </a:lnTo>
                    <a:lnTo>
                      <a:pt x="145" y="252"/>
                    </a:lnTo>
                    <a:lnTo>
                      <a:pt x="145" y="253"/>
                    </a:lnTo>
                    <a:lnTo>
                      <a:pt x="145" y="253"/>
                    </a:lnTo>
                    <a:lnTo>
                      <a:pt x="142" y="253"/>
                    </a:lnTo>
                    <a:lnTo>
                      <a:pt x="140" y="253"/>
                    </a:lnTo>
                    <a:lnTo>
                      <a:pt x="140" y="253"/>
                    </a:lnTo>
                    <a:lnTo>
                      <a:pt x="134" y="256"/>
                    </a:lnTo>
                    <a:lnTo>
                      <a:pt x="133" y="256"/>
                    </a:lnTo>
                    <a:lnTo>
                      <a:pt x="130" y="256"/>
                    </a:lnTo>
                    <a:lnTo>
                      <a:pt x="130" y="256"/>
                    </a:lnTo>
                    <a:lnTo>
                      <a:pt x="127" y="251"/>
                    </a:lnTo>
                    <a:lnTo>
                      <a:pt x="127" y="251"/>
                    </a:lnTo>
                    <a:lnTo>
                      <a:pt x="127" y="249"/>
                    </a:lnTo>
                    <a:lnTo>
                      <a:pt x="126" y="248"/>
                    </a:lnTo>
                    <a:lnTo>
                      <a:pt x="125" y="248"/>
                    </a:lnTo>
                    <a:lnTo>
                      <a:pt x="125" y="248"/>
                    </a:lnTo>
                    <a:lnTo>
                      <a:pt x="121" y="248"/>
                    </a:lnTo>
                    <a:lnTo>
                      <a:pt x="123" y="252"/>
                    </a:lnTo>
                    <a:lnTo>
                      <a:pt x="123" y="252"/>
                    </a:lnTo>
                    <a:lnTo>
                      <a:pt x="118" y="252"/>
                    </a:lnTo>
                    <a:lnTo>
                      <a:pt x="118" y="252"/>
                    </a:lnTo>
                    <a:lnTo>
                      <a:pt x="115" y="253"/>
                    </a:lnTo>
                    <a:lnTo>
                      <a:pt x="115" y="253"/>
                    </a:lnTo>
                    <a:lnTo>
                      <a:pt x="114" y="252"/>
                    </a:lnTo>
                    <a:lnTo>
                      <a:pt x="114" y="252"/>
                    </a:lnTo>
                    <a:lnTo>
                      <a:pt x="111" y="251"/>
                    </a:lnTo>
                    <a:lnTo>
                      <a:pt x="108" y="251"/>
                    </a:lnTo>
                    <a:lnTo>
                      <a:pt x="108" y="251"/>
                    </a:lnTo>
                    <a:lnTo>
                      <a:pt x="102" y="249"/>
                    </a:lnTo>
                    <a:lnTo>
                      <a:pt x="102" y="249"/>
                    </a:lnTo>
                    <a:lnTo>
                      <a:pt x="99" y="249"/>
                    </a:lnTo>
                    <a:lnTo>
                      <a:pt x="99" y="249"/>
                    </a:lnTo>
                    <a:lnTo>
                      <a:pt x="95" y="252"/>
                    </a:lnTo>
                    <a:lnTo>
                      <a:pt x="92" y="252"/>
                    </a:lnTo>
                    <a:lnTo>
                      <a:pt x="92" y="252"/>
                    </a:lnTo>
                    <a:lnTo>
                      <a:pt x="88" y="252"/>
                    </a:lnTo>
                    <a:lnTo>
                      <a:pt x="85" y="252"/>
                    </a:lnTo>
                    <a:lnTo>
                      <a:pt x="85" y="252"/>
                    </a:lnTo>
                    <a:lnTo>
                      <a:pt x="88" y="255"/>
                    </a:lnTo>
                    <a:lnTo>
                      <a:pt x="98" y="259"/>
                    </a:lnTo>
                    <a:lnTo>
                      <a:pt x="104" y="261"/>
                    </a:lnTo>
                    <a:lnTo>
                      <a:pt x="113" y="264"/>
                    </a:lnTo>
                    <a:lnTo>
                      <a:pt x="122" y="265"/>
                    </a:lnTo>
                    <a:lnTo>
                      <a:pt x="133" y="267"/>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2" y="99"/>
                    </a:lnTo>
                    <a:lnTo>
                      <a:pt x="14" y="98"/>
                    </a:lnTo>
                    <a:lnTo>
                      <a:pt x="15" y="95"/>
                    </a:lnTo>
                    <a:lnTo>
                      <a:pt x="15" y="95"/>
                    </a:lnTo>
                    <a:lnTo>
                      <a:pt x="18" y="89"/>
                    </a:lnTo>
                    <a:lnTo>
                      <a:pt x="18" y="89"/>
                    </a:lnTo>
                    <a:lnTo>
                      <a:pt x="19" y="87"/>
                    </a:lnTo>
                    <a:lnTo>
                      <a:pt x="19" y="87"/>
                    </a:lnTo>
                    <a:lnTo>
                      <a:pt x="23" y="84"/>
                    </a:lnTo>
                    <a:lnTo>
                      <a:pt x="23" y="84"/>
                    </a:lnTo>
                    <a:lnTo>
                      <a:pt x="26" y="77"/>
                    </a:lnTo>
                    <a:lnTo>
                      <a:pt x="26" y="77"/>
                    </a:lnTo>
                    <a:lnTo>
                      <a:pt x="29" y="76"/>
                    </a:lnTo>
                    <a:lnTo>
                      <a:pt x="31" y="76"/>
                    </a:lnTo>
                    <a:lnTo>
                      <a:pt x="31" y="76"/>
                    </a:lnTo>
                    <a:lnTo>
                      <a:pt x="33" y="75"/>
                    </a:lnTo>
                    <a:lnTo>
                      <a:pt x="33" y="75"/>
                    </a:lnTo>
                    <a:lnTo>
                      <a:pt x="33" y="75"/>
                    </a:lnTo>
                    <a:lnTo>
                      <a:pt x="31" y="77"/>
                    </a:lnTo>
                    <a:lnTo>
                      <a:pt x="31" y="80"/>
                    </a:lnTo>
                    <a:lnTo>
                      <a:pt x="31" y="84"/>
                    </a:lnTo>
                    <a:lnTo>
                      <a:pt x="31" y="84"/>
                    </a:lnTo>
                    <a:lnTo>
                      <a:pt x="29" y="91"/>
                    </a:lnTo>
                    <a:lnTo>
                      <a:pt x="29" y="91"/>
                    </a:lnTo>
                    <a:lnTo>
                      <a:pt x="30" y="95"/>
                    </a:lnTo>
                    <a:lnTo>
                      <a:pt x="30" y="95"/>
                    </a:lnTo>
                    <a:lnTo>
                      <a:pt x="31" y="98"/>
                    </a:lnTo>
                    <a:lnTo>
                      <a:pt x="33" y="99"/>
                    </a:lnTo>
                    <a:lnTo>
                      <a:pt x="33" y="99"/>
                    </a:lnTo>
                    <a:lnTo>
                      <a:pt x="41" y="102"/>
                    </a:lnTo>
                    <a:lnTo>
                      <a:pt x="41" y="102"/>
                    </a:lnTo>
                    <a:lnTo>
                      <a:pt x="45" y="96"/>
                    </a:lnTo>
                    <a:lnTo>
                      <a:pt x="45" y="96"/>
                    </a:lnTo>
                    <a:lnTo>
                      <a:pt x="48" y="95"/>
                    </a:lnTo>
                    <a:lnTo>
                      <a:pt x="50" y="93"/>
                    </a:lnTo>
                    <a:lnTo>
                      <a:pt x="50" y="93"/>
                    </a:lnTo>
                    <a:lnTo>
                      <a:pt x="50" y="91"/>
                    </a:lnTo>
                    <a:lnTo>
                      <a:pt x="50" y="89"/>
                    </a:lnTo>
                    <a:lnTo>
                      <a:pt x="52" y="88"/>
                    </a:lnTo>
                    <a:lnTo>
                      <a:pt x="52" y="88"/>
                    </a:lnTo>
                    <a:lnTo>
                      <a:pt x="53" y="85"/>
                    </a:lnTo>
                    <a:lnTo>
                      <a:pt x="54" y="84"/>
                    </a:lnTo>
                    <a:lnTo>
                      <a:pt x="54" y="84"/>
                    </a:lnTo>
                    <a:lnTo>
                      <a:pt x="56" y="81"/>
                    </a:lnTo>
                    <a:lnTo>
                      <a:pt x="56" y="81"/>
                    </a:lnTo>
                    <a:lnTo>
                      <a:pt x="58" y="81"/>
                    </a:lnTo>
                    <a:lnTo>
                      <a:pt x="60" y="81"/>
                    </a:lnTo>
                    <a:lnTo>
                      <a:pt x="60" y="83"/>
                    </a:lnTo>
                    <a:lnTo>
                      <a:pt x="60" y="83"/>
                    </a:lnTo>
                    <a:lnTo>
                      <a:pt x="60" y="85"/>
                    </a:lnTo>
                    <a:lnTo>
                      <a:pt x="60" y="87"/>
                    </a:lnTo>
                    <a:lnTo>
                      <a:pt x="60" y="88"/>
                    </a:lnTo>
                    <a:lnTo>
                      <a:pt x="58" y="89"/>
                    </a:lnTo>
                    <a:lnTo>
                      <a:pt x="58" y="89"/>
                    </a:lnTo>
                    <a:lnTo>
                      <a:pt x="57" y="89"/>
                    </a:lnTo>
                    <a:lnTo>
                      <a:pt x="56" y="91"/>
                    </a:lnTo>
                    <a:lnTo>
                      <a:pt x="56" y="91"/>
                    </a:lnTo>
                    <a:lnTo>
                      <a:pt x="53" y="96"/>
                    </a:lnTo>
                    <a:lnTo>
                      <a:pt x="53" y="96"/>
                    </a:lnTo>
                    <a:lnTo>
                      <a:pt x="52" y="99"/>
                    </a:lnTo>
                    <a:lnTo>
                      <a:pt x="50" y="102"/>
                    </a:lnTo>
                    <a:lnTo>
                      <a:pt x="50" y="102"/>
                    </a:lnTo>
                    <a:lnTo>
                      <a:pt x="48" y="102"/>
                    </a:lnTo>
                    <a:lnTo>
                      <a:pt x="46" y="103"/>
                    </a:lnTo>
                    <a:lnTo>
                      <a:pt x="46" y="103"/>
                    </a:lnTo>
                    <a:lnTo>
                      <a:pt x="46" y="103"/>
                    </a:lnTo>
                    <a:lnTo>
                      <a:pt x="46" y="106"/>
                    </a:lnTo>
                    <a:lnTo>
                      <a:pt x="46" y="107"/>
                    </a:lnTo>
                    <a:lnTo>
                      <a:pt x="46" y="107"/>
                    </a:lnTo>
                    <a:lnTo>
                      <a:pt x="46" y="107"/>
                    </a:lnTo>
                    <a:lnTo>
                      <a:pt x="43" y="108"/>
                    </a:lnTo>
                    <a:lnTo>
                      <a:pt x="42" y="108"/>
                    </a:lnTo>
                    <a:lnTo>
                      <a:pt x="42" y="108"/>
                    </a:lnTo>
                    <a:lnTo>
                      <a:pt x="39" y="108"/>
                    </a:lnTo>
                    <a:lnTo>
                      <a:pt x="39" y="108"/>
                    </a:lnTo>
                    <a:lnTo>
                      <a:pt x="34" y="107"/>
                    </a:lnTo>
                    <a:lnTo>
                      <a:pt x="34" y="107"/>
                    </a:lnTo>
                    <a:lnTo>
                      <a:pt x="33" y="108"/>
                    </a:lnTo>
                    <a:lnTo>
                      <a:pt x="31" y="111"/>
                    </a:lnTo>
                    <a:lnTo>
                      <a:pt x="31" y="111"/>
                    </a:lnTo>
                    <a:lnTo>
                      <a:pt x="33" y="116"/>
                    </a:lnTo>
                    <a:lnTo>
                      <a:pt x="35" y="122"/>
                    </a:lnTo>
                    <a:lnTo>
                      <a:pt x="35" y="122"/>
                    </a:lnTo>
                    <a:lnTo>
                      <a:pt x="35" y="127"/>
                    </a:lnTo>
                    <a:lnTo>
                      <a:pt x="35" y="130"/>
                    </a:lnTo>
                    <a:lnTo>
                      <a:pt x="37" y="131"/>
                    </a:lnTo>
                    <a:lnTo>
                      <a:pt x="37" y="131"/>
                    </a:lnTo>
                    <a:lnTo>
                      <a:pt x="39" y="134"/>
                    </a:lnTo>
                    <a:lnTo>
                      <a:pt x="41" y="137"/>
                    </a:lnTo>
                    <a:lnTo>
                      <a:pt x="41" y="137"/>
                    </a:lnTo>
                    <a:lnTo>
                      <a:pt x="42" y="139"/>
                    </a:lnTo>
                    <a:lnTo>
                      <a:pt x="42" y="144"/>
                    </a:lnTo>
                    <a:lnTo>
                      <a:pt x="45" y="146"/>
                    </a:lnTo>
                    <a:lnTo>
                      <a:pt x="45" y="146"/>
                    </a:lnTo>
                    <a:lnTo>
                      <a:pt x="45" y="153"/>
                    </a:lnTo>
                    <a:lnTo>
                      <a:pt x="45" y="153"/>
                    </a:lnTo>
                    <a:lnTo>
                      <a:pt x="45" y="157"/>
                    </a:lnTo>
                    <a:lnTo>
                      <a:pt x="45" y="161"/>
                    </a:lnTo>
                    <a:lnTo>
                      <a:pt x="45" y="161"/>
                    </a:lnTo>
                    <a:lnTo>
                      <a:pt x="48" y="165"/>
                    </a:lnTo>
                    <a:lnTo>
                      <a:pt x="49" y="167"/>
                    </a:lnTo>
                    <a:lnTo>
                      <a:pt x="49" y="167"/>
                    </a:lnTo>
                    <a:lnTo>
                      <a:pt x="46" y="169"/>
                    </a:lnTo>
                    <a:lnTo>
                      <a:pt x="46" y="171"/>
                    </a:lnTo>
                    <a:lnTo>
                      <a:pt x="46" y="172"/>
                    </a:lnTo>
                    <a:lnTo>
                      <a:pt x="46" y="172"/>
                    </a:lnTo>
                    <a:lnTo>
                      <a:pt x="50" y="175"/>
                    </a:lnTo>
                    <a:lnTo>
                      <a:pt x="52" y="177"/>
                    </a:lnTo>
                    <a:lnTo>
                      <a:pt x="52" y="177"/>
                    </a:lnTo>
                    <a:lnTo>
                      <a:pt x="53" y="179"/>
                    </a:lnTo>
                    <a:lnTo>
                      <a:pt x="54" y="180"/>
                    </a:lnTo>
                    <a:lnTo>
                      <a:pt x="54" y="180"/>
                    </a:lnTo>
                    <a:lnTo>
                      <a:pt x="57" y="180"/>
                    </a:lnTo>
                    <a:lnTo>
                      <a:pt x="58" y="181"/>
                    </a:lnTo>
                    <a:lnTo>
                      <a:pt x="58" y="181"/>
                    </a:lnTo>
                    <a:lnTo>
                      <a:pt x="58" y="187"/>
                    </a:lnTo>
                    <a:lnTo>
                      <a:pt x="64" y="194"/>
                    </a:lnTo>
                    <a:lnTo>
                      <a:pt x="69" y="199"/>
                    </a:lnTo>
                    <a:lnTo>
                      <a:pt x="69" y="199"/>
                    </a:lnTo>
                    <a:lnTo>
                      <a:pt x="69" y="200"/>
                    </a:lnTo>
                    <a:lnTo>
                      <a:pt x="69" y="202"/>
                    </a:lnTo>
                    <a:lnTo>
                      <a:pt x="71" y="202"/>
                    </a:lnTo>
                    <a:lnTo>
                      <a:pt x="71" y="202"/>
                    </a:lnTo>
                    <a:lnTo>
                      <a:pt x="80" y="206"/>
                    </a:lnTo>
                    <a:lnTo>
                      <a:pt x="80" y="206"/>
                    </a:lnTo>
                    <a:lnTo>
                      <a:pt x="83" y="209"/>
                    </a:lnTo>
                    <a:lnTo>
                      <a:pt x="87" y="210"/>
                    </a:lnTo>
                    <a:lnTo>
                      <a:pt x="87" y="210"/>
                    </a:lnTo>
                    <a:lnTo>
                      <a:pt x="88" y="210"/>
                    </a:lnTo>
                    <a:lnTo>
                      <a:pt x="88" y="211"/>
                    </a:lnTo>
                    <a:lnTo>
                      <a:pt x="88" y="210"/>
                    </a:lnTo>
                    <a:lnTo>
                      <a:pt x="88" y="210"/>
                    </a:lnTo>
                    <a:lnTo>
                      <a:pt x="91" y="206"/>
                    </a:lnTo>
                    <a:lnTo>
                      <a:pt x="92" y="203"/>
                    </a:lnTo>
                    <a:lnTo>
                      <a:pt x="92" y="203"/>
                    </a:lnTo>
                    <a:lnTo>
                      <a:pt x="94" y="199"/>
                    </a:lnTo>
                    <a:lnTo>
                      <a:pt x="94" y="198"/>
                    </a:lnTo>
                    <a:lnTo>
                      <a:pt x="94" y="198"/>
                    </a:lnTo>
                    <a:lnTo>
                      <a:pt x="94" y="194"/>
                    </a:lnTo>
                    <a:lnTo>
                      <a:pt x="94" y="194"/>
                    </a:lnTo>
                    <a:lnTo>
                      <a:pt x="94" y="191"/>
                    </a:lnTo>
                    <a:lnTo>
                      <a:pt x="95" y="188"/>
                    </a:lnTo>
                    <a:lnTo>
                      <a:pt x="95" y="188"/>
                    </a:lnTo>
                    <a:lnTo>
                      <a:pt x="96" y="186"/>
                    </a:lnTo>
                    <a:lnTo>
                      <a:pt x="99" y="183"/>
                    </a:lnTo>
                    <a:lnTo>
                      <a:pt x="99" y="183"/>
                    </a:lnTo>
                    <a:lnTo>
                      <a:pt x="100" y="183"/>
                    </a:lnTo>
                    <a:lnTo>
                      <a:pt x="102" y="181"/>
                    </a:lnTo>
                    <a:lnTo>
                      <a:pt x="102" y="181"/>
                    </a:lnTo>
                    <a:lnTo>
                      <a:pt x="102" y="179"/>
                    </a:lnTo>
                    <a:lnTo>
                      <a:pt x="102" y="179"/>
                    </a:lnTo>
                    <a:lnTo>
                      <a:pt x="100" y="177"/>
                    </a:lnTo>
                    <a:lnTo>
                      <a:pt x="100" y="175"/>
                    </a:lnTo>
                    <a:lnTo>
                      <a:pt x="100" y="175"/>
                    </a:lnTo>
                    <a:lnTo>
                      <a:pt x="99" y="171"/>
                    </a:lnTo>
                    <a:lnTo>
                      <a:pt x="98" y="169"/>
                    </a:lnTo>
                    <a:lnTo>
                      <a:pt x="98" y="169"/>
                    </a:lnTo>
                    <a:lnTo>
                      <a:pt x="95" y="167"/>
                    </a:lnTo>
                    <a:lnTo>
                      <a:pt x="94" y="165"/>
                    </a:lnTo>
                    <a:lnTo>
                      <a:pt x="94" y="164"/>
                    </a:lnTo>
                    <a:lnTo>
                      <a:pt x="94" y="164"/>
                    </a:lnTo>
                    <a:lnTo>
                      <a:pt x="95" y="158"/>
                    </a:lnTo>
                    <a:lnTo>
                      <a:pt x="95" y="158"/>
                    </a:lnTo>
                    <a:lnTo>
                      <a:pt x="98" y="154"/>
                    </a:lnTo>
                    <a:lnTo>
                      <a:pt x="98" y="154"/>
                    </a:lnTo>
                    <a:lnTo>
                      <a:pt x="100" y="150"/>
                    </a:lnTo>
                    <a:lnTo>
                      <a:pt x="100" y="150"/>
                    </a:lnTo>
                    <a:lnTo>
                      <a:pt x="103" y="146"/>
                    </a:lnTo>
                    <a:lnTo>
                      <a:pt x="103" y="146"/>
                    </a:lnTo>
                    <a:lnTo>
                      <a:pt x="104" y="137"/>
                    </a:lnTo>
                    <a:lnTo>
                      <a:pt x="104" y="137"/>
                    </a:lnTo>
                    <a:lnTo>
                      <a:pt x="104" y="137"/>
                    </a:lnTo>
                    <a:lnTo>
                      <a:pt x="104" y="137"/>
                    </a:lnTo>
                    <a:lnTo>
                      <a:pt x="104" y="134"/>
                    </a:lnTo>
                    <a:lnTo>
                      <a:pt x="104" y="134"/>
                    </a:lnTo>
                    <a:lnTo>
                      <a:pt x="103" y="129"/>
                    </a:lnTo>
                    <a:lnTo>
                      <a:pt x="103" y="129"/>
                    </a:lnTo>
                    <a:lnTo>
                      <a:pt x="106" y="126"/>
                    </a:lnTo>
                    <a:lnTo>
                      <a:pt x="110" y="125"/>
                    </a:lnTo>
                    <a:lnTo>
                      <a:pt x="110" y="125"/>
                    </a:lnTo>
                    <a:lnTo>
                      <a:pt x="111" y="126"/>
                    </a:lnTo>
                    <a:lnTo>
                      <a:pt x="113" y="127"/>
                    </a:lnTo>
                    <a:lnTo>
                      <a:pt x="114" y="126"/>
                    </a:lnTo>
                    <a:lnTo>
                      <a:pt x="114" y="126"/>
                    </a:lnTo>
                    <a:lnTo>
                      <a:pt x="115" y="123"/>
                    </a:lnTo>
                    <a:lnTo>
                      <a:pt x="117" y="122"/>
                    </a:lnTo>
                    <a:lnTo>
                      <a:pt x="117" y="122"/>
                    </a:lnTo>
                    <a:lnTo>
                      <a:pt x="119" y="121"/>
                    </a:lnTo>
                    <a:lnTo>
                      <a:pt x="121" y="122"/>
                    </a:lnTo>
                    <a:lnTo>
                      <a:pt x="121" y="122"/>
                    </a:lnTo>
                    <a:lnTo>
                      <a:pt x="125" y="123"/>
                    </a:lnTo>
                    <a:lnTo>
                      <a:pt x="129" y="125"/>
                    </a:lnTo>
                    <a:lnTo>
                      <a:pt x="129" y="125"/>
                    </a:lnTo>
                    <a:lnTo>
                      <a:pt x="133" y="126"/>
                    </a:lnTo>
                    <a:lnTo>
                      <a:pt x="137" y="126"/>
                    </a:lnTo>
                    <a:lnTo>
                      <a:pt x="137" y="126"/>
                    </a:lnTo>
                    <a:lnTo>
                      <a:pt x="142" y="126"/>
                    </a:lnTo>
                    <a:lnTo>
                      <a:pt x="145" y="126"/>
                    </a:lnTo>
                    <a:lnTo>
                      <a:pt x="148" y="125"/>
                    </a:lnTo>
                    <a:lnTo>
                      <a:pt x="148" y="125"/>
                    </a:lnTo>
                    <a:lnTo>
                      <a:pt x="150" y="125"/>
                    </a:lnTo>
                    <a:lnTo>
                      <a:pt x="152" y="125"/>
                    </a:lnTo>
                    <a:lnTo>
                      <a:pt x="152" y="123"/>
                    </a:lnTo>
                    <a:lnTo>
                      <a:pt x="152" y="123"/>
                    </a:lnTo>
                    <a:lnTo>
                      <a:pt x="153" y="121"/>
                    </a:lnTo>
                    <a:lnTo>
                      <a:pt x="155" y="118"/>
                    </a:lnTo>
                    <a:lnTo>
                      <a:pt x="155" y="118"/>
                    </a:lnTo>
                    <a:lnTo>
                      <a:pt x="157" y="118"/>
                    </a:lnTo>
                    <a:lnTo>
                      <a:pt x="159" y="115"/>
                    </a:lnTo>
                    <a:lnTo>
                      <a:pt x="159" y="115"/>
                    </a:lnTo>
                    <a:lnTo>
                      <a:pt x="159" y="112"/>
                    </a:lnTo>
                    <a:lnTo>
                      <a:pt x="160" y="111"/>
                    </a:lnTo>
                    <a:lnTo>
                      <a:pt x="160" y="111"/>
                    </a:lnTo>
                    <a:lnTo>
                      <a:pt x="161" y="108"/>
                    </a:lnTo>
                    <a:lnTo>
                      <a:pt x="161" y="108"/>
                    </a:lnTo>
                    <a:lnTo>
                      <a:pt x="164" y="106"/>
                    </a:lnTo>
                    <a:lnTo>
                      <a:pt x="165" y="106"/>
                    </a:lnTo>
                    <a:lnTo>
                      <a:pt x="165" y="106"/>
                    </a:lnTo>
                    <a:lnTo>
                      <a:pt x="165" y="104"/>
                    </a:lnTo>
                    <a:lnTo>
                      <a:pt x="165" y="104"/>
                    </a:lnTo>
                    <a:lnTo>
                      <a:pt x="164" y="102"/>
                    </a:lnTo>
                    <a:lnTo>
                      <a:pt x="163" y="99"/>
                    </a:lnTo>
                    <a:lnTo>
                      <a:pt x="163" y="99"/>
                    </a:lnTo>
                    <a:lnTo>
                      <a:pt x="163" y="98"/>
                    </a:lnTo>
                    <a:lnTo>
                      <a:pt x="161" y="98"/>
                    </a:lnTo>
                    <a:lnTo>
                      <a:pt x="160" y="96"/>
                    </a:lnTo>
                    <a:lnTo>
                      <a:pt x="161" y="93"/>
                    </a:lnTo>
                    <a:lnTo>
                      <a:pt x="161" y="93"/>
                    </a:lnTo>
                    <a:lnTo>
                      <a:pt x="164" y="87"/>
                    </a:lnTo>
                    <a:lnTo>
                      <a:pt x="164" y="84"/>
                    </a:lnTo>
                    <a:lnTo>
                      <a:pt x="161" y="81"/>
                    </a:lnTo>
                    <a:lnTo>
                      <a:pt x="161" y="81"/>
                    </a:lnTo>
                    <a:lnTo>
                      <a:pt x="160" y="77"/>
                    </a:lnTo>
                    <a:lnTo>
                      <a:pt x="157" y="76"/>
                    </a:lnTo>
                    <a:lnTo>
                      <a:pt x="155" y="73"/>
                    </a:lnTo>
                    <a:lnTo>
                      <a:pt x="155" y="73"/>
                    </a:lnTo>
                    <a:lnTo>
                      <a:pt x="153" y="70"/>
                    </a:lnTo>
                    <a:lnTo>
                      <a:pt x="150" y="68"/>
                    </a:lnTo>
                    <a:lnTo>
                      <a:pt x="150" y="68"/>
                    </a:lnTo>
                    <a:lnTo>
                      <a:pt x="149" y="66"/>
                    </a:lnTo>
                    <a:lnTo>
                      <a:pt x="148" y="66"/>
                    </a:lnTo>
                    <a:lnTo>
                      <a:pt x="148" y="66"/>
                    </a:lnTo>
                    <a:lnTo>
                      <a:pt x="144" y="65"/>
                    </a:lnTo>
                    <a:lnTo>
                      <a:pt x="140" y="62"/>
                    </a:lnTo>
                    <a:lnTo>
                      <a:pt x="140" y="62"/>
                    </a:lnTo>
                    <a:lnTo>
                      <a:pt x="137" y="60"/>
                    </a:lnTo>
                    <a:lnTo>
                      <a:pt x="134" y="58"/>
                    </a:lnTo>
                    <a:lnTo>
                      <a:pt x="134" y="58"/>
                    </a:lnTo>
                    <a:lnTo>
                      <a:pt x="130" y="57"/>
                    </a:lnTo>
                    <a:lnTo>
                      <a:pt x="130" y="57"/>
                    </a:lnTo>
                    <a:lnTo>
                      <a:pt x="125" y="57"/>
                    </a:lnTo>
                    <a:lnTo>
                      <a:pt x="125" y="57"/>
                    </a:lnTo>
                    <a:lnTo>
                      <a:pt x="122" y="57"/>
                    </a:lnTo>
                    <a:lnTo>
                      <a:pt x="122" y="57"/>
                    </a:lnTo>
                    <a:lnTo>
                      <a:pt x="117" y="56"/>
                    </a:lnTo>
                    <a:lnTo>
                      <a:pt x="117" y="56"/>
                    </a:lnTo>
                    <a:lnTo>
                      <a:pt x="114" y="56"/>
                    </a:lnTo>
                    <a:lnTo>
                      <a:pt x="114" y="56"/>
                    </a:lnTo>
                    <a:lnTo>
                      <a:pt x="113" y="56"/>
                    </a:lnTo>
                    <a:lnTo>
                      <a:pt x="111" y="54"/>
                    </a:lnTo>
                    <a:lnTo>
                      <a:pt x="111" y="57"/>
                    </a:lnTo>
                    <a:lnTo>
                      <a:pt x="111" y="57"/>
                    </a:lnTo>
                    <a:lnTo>
                      <a:pt x="111" y="61"/>
                    </a:lnTo>
                    <a:lnTo>
                      <a:pt x="111" y="62"/>
                    </a:lnTo>
                    <a:lnTo>
                      <a:pt x="110" y="64"/>
                    </a:lnTo>
                    <a:lnTo>
                      <a:pt x="110" y="64"/>
                    </a:lnTo>
                    <a:lnTo>
                      <a:pt x="106" y="64"/>
                    </a:lnTo>
                    <a:lnTo>
                      <a:pt x="106" y="64"/>
                    </a:lnTo>
                    <a:lnTo>
                      <a:pt x="103" y="64"/>
                    </a:lnTo>
                    <a:lnTo>
                      <a:pt x="100" y="65"/>
                    </a:lnTo>
                    <a:lnTo>
                      <a:pt x="100" y="65"/>
                    </a:lnTo>
                    <a:lnTo>
                      <a:pt x="99" y="66"/>
                    </a:lnTo>
                    <a:lnTo>
                      <a:pt x="95" y="68"/>
                    </a:lnTo>
                    <a:lnTo>
                      <a:pt x="95" y="68"/>
                    </a:lnTo>
                    <a:lnTo>
                      <a:pt x="95" y="68"/>
                    </a:lnTo>
                    <a:lnTo>
                      <a:pt x="95" y="69"/>
                    </a:lnTo>
                    <a:lnTo>
                      <a:pt x="92" y="68"/>
                    </a:lnTo>
                    <a:lnTo>
                      <a:pt x="92" y="68"/>
                    </a:lnTo>
                    <a:lnTo>
                      <a:pt x="91" y="65"/>
                    </a:lnTo>
                    <a:lnTo>
                      <a:pt x="92" y="64"/>
                    </a:lnTo>
                    <a:lnTo>
                      <a:pt x="91" y="64"/>
                    </a:lnTo>
                    <a:lnTo>
                      <a:pt x="88" y="64"/>
                    </a:lnTo>
                    <a:lnTo>
                      <a:pt x="88" y="64"/>
                    </a:lnTo>
                    <a:lnTo>
                      <a:pt x="81" y="65"/>
                    </a:lnTo>
                    <a:lnTo>
                      <a:pt x="79" y="65"/>
                    </a:lnTo>
                    <a:lnTo>
                      <a:pt x="79" y="65"/>
                    </a:lnTo>
                    <a:lnTo>
                      <a:pt x="77" y="65"/>
                    </a:lnTo>
                    <a:lnTo>
                      <a:pt x="75" y="64"/>
                    </a:lnTo>
                    <a:lnTo>
                      <a:pt x="75" y="64"/>
                    </a:lnTo>
                    <a:lnTo>
                      <a:pt x="71" y="62"/>
                    </a:lnTo>
                    <a:lnTo>
                      <a:pt x="69" y="64"/>
                    </a:lnTo>
                    <a:lnTo>
                      <a:pt x="69" y="64"/>
                    </a:lnTo>
                    <a:lnTo>
                      <a:pt x="68" y="65"/>
                    </a:lnTo>
                    <a:lnTo>
                      <a:pt x="68" y="65"/>
                    </a:lnTo>
                    <a:lnTo>
                      <a:pt x="67" y="64"/>
                    </a:lnTo>
                    <a:lnTo>
                      <a:pt x="67" y="64"/>
                    </a:lnTo>
                    <a:lnTo>
                      <a:pt x="65" y="61"/>
                    </a:lnTo>
                    <a:lnTo>
                      <a:pt x="67" y="60"/>
                    </a:lnTo>
                    <a:lnTo>
                      <a:pt x="67" y="60"/>
                    </a:lnTo>
                    <a:lnTo>
                      <a:pt x="71" y="60"/>
                    </a:lnTo>
                    <a:lnTo>
                      <a:pt x="72" y="60"/>
                    </a:lnTo>
                    <a:lnTo>
                      <a:pt x="73" y="58"/>
                    </a:lnTo>
                    <a:lnTo>
                      <a:pt x="73" y="58"/>
                    </a:lnTo>
                    <a:lnTo>
                      <a:pt x="72" y="57"/>
                    </a:lnTo>
                    <a:lnTo>
                      <a:pt x="72" y="56"/>
                    </a:lnTo>
                    <a:lnTo>
                      <a:pt x="73" y="56"/>
                    </a:lnTo>
                    <a:lnTo>
                      <a:pt x="73" y="56"/>
                    </a:lnTo>
                    <a:lnTo>
                      <a:pt x="79" y="54"/>
                    </a:lnTo>
                    <a:lnTo>
                      <a:pt x="79" y="54"/>
                    </a:lnTo>
                    <a:lnTo>
                      <a:pt x="81" y="54"/>
                    </a:lnTo>
                    <a:lnTo>
                      <a:pt x="83" y="54"/>
                    </a:lnTo>
                    <a:lnTo>
                      <a:pt x="85" y="54"/>
                    </a:lnTo>
                    <a:lnTo>
                      <a:pt x="85" y="54"/>
                    </a:lnTo>
                    <a:lnTo>
                      <a:pt x="85" y="54"/>
                    </a:lnTo>
                    <a:lnTo>
                      <a:pt x="87" y="53"/>
                    </a:lnTo>
                    <a:lnTo>
                      <a:pt x="88" y="53"/>
                    </a:lnTo>
                    <a:lnTo>
                      <a:pt x="87" y="51"/>
                    </a:lnTo>
                    <a:lnTo>
                      <a:pt x="87" y="51"/>
                    </a:lnTo>
                    <a:lnTo>
                      <a:pt x="84" y="47"/>
                    </a:lnTo>
                    <a:lnTo>
                      <a:pt x="83" y="46"/>
                    </a:lnTo>
                    <a:lnTo>
                      <a:pt x="81" y="45"/>
                    </a:lnTo>
                    <a:lnTo>
                      <a:pt x="80" y="45"/>
                    </a:lnTo>
                    <a:lnTo>
                      <a:pt x="80" y="45"/>
                    </a:lnTo>
                    <a:lnTo>
                      <a:pt x="79" y="46"/>
                    </a:lnTo>
                    <a:lnTo>
                      <a:pt x="77" y="47"/>
                    </a:lnTo>
                    <a:lnTo>
                      <a:pt x="77" y="47"/>
                    </a:lnTo>
                    <a:lnTo>
                      <a:pt x="76" y="47"/>
                    </a:lnTo>
                    <a:lnTo>
                      <a:pt x="76" y="47"/>
                    </a:lnTo>
                    <a:lnTo>
                      <a:pt x="72" y="45"/>
                    </a:lnTo>
                    <a:lnTo>
                      <a:pt x="72" y="43"/>
                    </a:lnTo>
                    <a:lnTo>
                      <a:pt x="73" y="42"/>
                    </a:lnTo>
                    <a:lnTo>
                      <a:pt x="73" y="42"/>
                    </a:lnTo>
                    <a:lnTo>
                      <a:pt x="76" y="39"/>
                    </a:lnTo>
                    <a:lnTo>
                      <a:pt x="79" y="38"/>
                    </a:lnTo>
                    <a:lnTo>
                      <a:pt x="79" y="38"/>
                    </a:lnTo>
                    <a:lnTo>
                      <a:pt x="80" y="38"/>
                    </a:lnTo>
                    <a:lnTo>
                      <a:pt x="81" y="38"/>
                    </a:lnTo>
                    <a:lnTo>
                      <a:pt x="84" y="41"/>
                    </a:lnTo>
                    <a:lnTo>
                      <a:pt x="87" y="43"/>
                    </a:lnTo>
                    <a:lnTo>
                      <a:pt x="88" y="43"/>
                    </a:lnTo>
                    <a:lnTo>
                      <a:pt x="88" y="43"/>
                    </a:lnTo>
                    <a:lnTo>
                      <a:pt x="91" y="42"/>
                    </a:lnTo>
                    <a:lnTo>
                      <a:pt x="92" y="42"/>
                    </a:lnTo>
                    <a:lnTo>
                      <a:pt x="92" y="42"/>
                    </a:lnTo>
                    <a:lnTo>
                      <a:pt x="94" y="45"/>
                    </a:lnTo>
                    <a:lnTo>
                      <a:pt x="94" y="49"/>
                    </a:lnTo>
                    <a:lnTo>
                      <a:pt x="94" y="49"/>
                    </a:lnTo>
                    <a:lnTo>
                      <a:pt x="94" y="51"/>
                    </a:lnTo>
                    <a:lnTo>
                      <a:pt x="96" y="50"/>
                    </a:lnTo>
                    <a:lnTo>
                      <a:pt x="96" y="50"/>
                    </a:lnTo>
                    <a:lnTo>
                      <a:pt x="98" y="49"/>
                    </a:lnTo>
                    <a:lnTo>
                      <a:pt x="96" y="49"/>
                    </a:lnTo>
                    <a:lnTo>
                      <a:pt x="96" y="47"/>
                    </a:lnTo>
                    <a:lnTo>
                      <a:pt x="100" y="46"/>
                    </a:lnTo>
                    <a:lnTo>
                      <a:pt x="100" y="46"/>
                    </a:lnTo>
                    <a:lnTo>
                      <a:pt x="107" y="45"/>
                    </a:lnTo>
                    <a:lnTo>
                      <a:pt x="110" y="43"/>
                    </a:lnTo>
                    <a:lnTo>
                      <a:pt x="113" y="43"/>
                    </a:lnTo>
                    <a:lnTo>
                      <a:pt x="114" y="45"/>
                    </a:lnTo>
                    <a:lnTo>
                      <a:pt x="114" y="45"/>
                    </a:lnTo>
                    <a:lnTo>
                      <a:pt x="117" y="46"/>
                    </a:lnTo>
                    <a:lnTo>
                      <a:pt x="118" y="46"/>
                    </a:lnTo>
                    <a:lnTo>
                      <a:pt x="118" y="46"/>
                    </a:lnTo>
                    <a:lnTo>
                      <a:pt x="118" y="47"/>
                    </a:lnTo>
                    <a:lnTo>
                      <a:pt x="118" y="49"/>
                    </a:lnTo>
                    <a:lnTo>
                      <a:pt x="119" y="47"/>
                    </a:lnTo>
                    <a:lnTo>
                      <a:pt x="119" y="47"/>
                    </a:lnTo>
                    <a:lnTo>
                      <a:pt x="122" y="46"/>
                    </a:lnTo>
                    <a:lnTo>
                      <a:pt x="125" y="47"/>
                    </a:lnTo>
                    <a:lnTo>
                      <a:pt x="127" y="49"/>
                    </a:lnTo>
                    <a:lnTo>
                      <a:pt x="127" y="49"/>
                    </a:lnTo>
                    <a:lnTo>
                      <a:pt x="127" y="49"/>
                    </a:lnTo>
                    <a:lnTo>
                      <a:pt x="130" y="49"/>
                    </a:lnTo>
                    <a:lnTo>
                      <a:pt x="130" y="49"/>
                    </a:lnTo>
                    <a:lnTo>
                      <a:pt x="133" y="51"/>
                    </a:lnTo>
                    <a:lnTo>
                      <a:pt x="137" y="51"/>
                    </a:lnTo>
                    <a:lnTo>
                      <a:pt x="137" y="51"/>
                    </a:lnTo>
                    <a:lnTo>
                      <a:pt x="140" y="50"/>
                    </a:lnTo>
                    <a:lnTo>
                      <a:pt x="140" y="50"/>
                    </a:lnTo>
                    <a:lnTo>
                      <a:pt x="138" y="47"/>
                    </a:lnTo>
                    <a:lnTo>
                      <a:pt x="138" y="47"/>
                    </a:lnTo>
                    <a:lnTo>
                      <a:pt x="137" y="45"/>
                    </a:lnTo>
                    <a:lnTo>
                      <a:pt x="133" y="43"/>
                    </a:lnTo>
                    <a:lnTo>
                      <a:pt x="133" y="43"/>
                    </a:lnTo>
                    <a:lnTo>
                      <a:pt x="125" y="41"/>
                    </a:lnTo>
                    <a:lnTo>
                      <a:pt x="123" y="39"/>
                    </a:lnTo>
                    <a:lnTo>
                      <a:pt x="126" y="39"/>
                    </a:lnTo>
                    <a:lnTo>
                      <a:pt x="126" y="39"/>
                    </a:lnTo>
                    <a:lnTo>
                      <a:pt x="129" y="38"/>
                    </a:lnTo>
                    <a:lnTo>
                      <a:pt x="127" y="37"/>
                    </a:lnTo>
                    <a:lnTo>
                      <a:pt x="127" y="35"/>
                    </a:lnTo>
                    <a:lnTo>
                      <a:pt x="132" y="33"/>
                    </a:lnTo>
                    <a:lnTo>
                      <a:pt x="132" y="33"/>
                    </a:lnTo>
                    <a:lnTo>
                      <a:pt x="137" y="31"/>
                    </a:lnTo>
                    <a:lnTo>
                      <a:pt x="140" y="31"/>
                    </a:lnTo>
                    <a:lnTo>
                      <a:pt x="141" y="31"/>
                    </a:lnTo>
                    <a:lnTo>
                      <a:pt x="141" y="28"/>
                    </a:lnTo>
                    <a:lnTo>
                      <a:pt x="141" y="28"/>
                    </a:lnTo>
                    <a:lnTo>
                      <a:pt x="141" y="23"/>
                    </a:lnTo>
                    <a:lnTo>
                      <a:pt x="142" y="23"/>
                    </a:lnTo>
                    <a:lnTo>
                      <a:pt x="144" y="23"/>
                    </a:lnTo>
                    <a:lnTo>
                      <a:pt x="144" y="23"/>
                    </a:lnTo>
                    <a:lnTo>
                      <a:pt x="153" y="24"/>
                    </a:lnTo>
                    <a:lnTo>
                      <a:pt x="153" y="24"/>
                    </a:lnTo>
                    <a:lnTo>
                      <a:pt x="155" y="24"/>
                    </a:lnTo>
                    <a:lnTo>
                      <a:pt x="155" y="26"/>
                    </a:lnTo>
                    <a:lnTo>
                      <a:pt x="157" y="24"/>
                    </a:lnTo>
                    <a:lnTo>
                      <a:pt x="157" y="24"/>
                    </a:lnTo>
                    <a:lnTo>
                      <a:pt x="160" y="23"/>
                    </a:lnTo>
                    <a:lnTo>
                      <a:pt x="161" y="23"/>
                    </a:lnTo>
                    <a:lnTo>
                      <a:pt x="161" y="23"/>
                    </a:lnTo>
                    <a:lnTo>
                      <a:pt x="161" y="22"/>
                    </a:lnTo>
                    <a:lnTo>
                      <a:pt x="161" y="22"/>
                    </a:lnTo>
                    <a:lnTo>
                      <a:pt x="159" y="18"/>
                    </a:lnTo>
                    <a:lnTo>
                      <a:pt x="156" y="15"/>
                    </a:lnTo>
                    <a:lnTo>
                      <a:pt x="156" y="15"/>
                    </a:lnTo>
                    <a:lnTo>
                      <a:pt x="155" y="12"/>
                    </a:lnTo>
                    <a:lnTo>
                      <a:pt x="153" y="10"/>
                    </a:lnTo>
                    <a:lnTo>
                      <a:pt x="152" y="7"/>
                    </a:lnTo>
                    <a:lnTo>
                      <a:pt x="150" y="7"/>
                    </a:lnTo>
                    <a:lnTo>
                      <a:pt x="148" y="8"/>
                    </a:lnTo>
                    <a:lnTo>
                      <a:pt x="148" y="8"/>
                    </a:lnTo>
                    <a:lnTo>
                      <a:pt x="144" y="10"/>
                    </a:lnTo>
                    <a:lnTo>
                      <a:pt x="140" y="11"/>
                    </a:lnTo>
                    <a:lnTo>
                      <a:pt x="140" y="11"/>
                    </a:lnTo>
                    <a:lnTo>
                      <a:pt x="134" y="10"/>
                    </a:lnTo>
                    <a:lnTo>
                      <a:pt x="132" y="8"/>
                    </a:lnTo>
                    <a:lnTo>
                      <a:pt x="132" y="8"/>
                    </a:lnTo>
                    <a:lnTo>
                      <a:pt x="136" y="7"/>
                    </a:lnTo>
                    <a:lnTo>
                      <a:pt x="138" y="5"/>
                    </a:lnTo>
                    <a:lnTo>
                      <a:pt x="138" y="5"/>
                    </a:lnTo>
                    <a:lnTo>
                      <a:pt x="138" y="5"/>
                    </a:lnTo>
                    <a:lnTo>
                      <a:pt x="140" y="4"/>
                    </a:lnTo>
                    <a:lnTo>
                      <a:pt x="140" y="4"/>
                    </a:lnTo>
                    <a:lnTo>
                      <a:pt x="137" y="1"/>
                    </a:lnTo>
                    <a:lnTo>
                      <a:pt x="140" y="0"/>
                    </a:lnTo>
                    <a:lnTo>
                      <a:pt x="140" y="0"/>
                    </a:lnTo>
                    <a:lnTo>
                      <a:pt x="149" y="0"/>
                    </a:lnTo>
                    <a:lnTo>
                      <a:pt x="161" y="1"/>
                    </a:lnTo>
                    <a:lnTo>
                      <a:pt x="161" y="1"/>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grpSp>
        <p:grpSp>
          <p:nvGrpSpPr>
            <p:cNvPr id="79" name="组合 198"/>
            <p:cNvGrpSpPr/>
            <p:nvPr/>
          </p:nvGrpSpPr>
          <p:grpSpPr bwMode="auto">
            <a:xfrm>
              <a:off x="5111892" y="1010471"/>
              <a:ext cx="212269" cy="385840"/>
              <a:chOff x="0" y="0"/>
              <a:chExt cx="323850" cy="576262"/>
            </a:xfrm>
            <a:grpFill/>
          </p:grpSpPr>
          <p:sp>
            <p:nvSpPr>
              <p:cNvPr id="144" name="Freeform 137"/>
              <p:cNvSpPr>
                <a:spLocks noEditPoints="1" noChangeArrowheads="1"/>
              </p:cNvSpPr>
              <p:nvPr/>
            </p:nvSpPr>
            <p:spPr bwMode="auto">
              <a:xfrm>
                <a:off x="0" y="0"/>
                <a:ext cx="323850" cy="323850"/>
              </a:xfrm>
              <a:custGeom>
                <a:avLst/>
                <a:gdLst>
                  <a:gd name="T0" fmla="*/ 112 w 204"/>
                  <a:gd name="T1" fmla="*/ 0 h 204"/>
                  <a:gd name="T2" fmla="*/ 141 w 204"/>
                  <a:gd name="T3" fmla="*/ 8 h 204"/>
                  <a:gd name="T4" fmla="*/ 165 w 204"/>
                  <a:gd name="T5" fmla="*/ 22 h 204"/>
                  <a:gd name="T6" fmla="*/ 185 w 204"/>
                  <a:gd name="T7" fmla="*/ 42 h 204"/>
                  <a:gd name="T8" fmla="*/ 199 w 204"/>
                  <a:gd name="T9" fmla="*/ 68 h 204"/>
                  <a:gd name="T10" fmla="*/ 204 w 204"/>
                  <a:gd name="T11" fmla="*/ 96 h 204"/>
                  <a:gd name="T12" fmla="*/ 203 w 204"/>
                  <a:gd name="T13" fmla="*/ 118 h 204"/>
                  <a:gd name="T14" fmla="*/ 195 w 204"/>
                  <a:gd name="T15" fmla="*/ 146 h 204"/>
                  <a:gd name="T16" fmla="*/ 179 w 204"/>
                  <a:gd name="T17" fmla="*/ 171 h 204"/>
                  <a:gd name="T18" fmla="*/ 156 w 204"/>
                  <a:gd name="T19" fmla="*/ 190 h 204"/>
                  <a:gd name="T20" fmla="*/ 129 w 204"/>
                  <a:gd name="T21" fmla="*/ 202 h 204"/>
                  <a:gd name="T22" fmla="*/ 108 w 204"/>
                  <a:gd name="T23" fmla="*/ 204 h 204"/>
                  <a:gd name="T24" fmla="*/ 102 w 204"/>
                  <a:gd name="T25" fmla="*/ 185 h 204"/>
                  <a:gd name="T26" fmla="*/ 107 w 204"/>
                  <a:gd name="T27" fmla="*/ 185 h 204"/>
                  <a:gd name="T28" fmla="*/ 131 w 204"/>
                  <a:gd name="T29" fmla="*/ 180 h 204"/>
                  <a:gd name="T30" fmla="*/ 164 w 204"/>
                  <a:gd name="T31" fmla="*/ 158 h 204"/>
                  <a:gd name="T32" fmla="*/ 183 w 204"/>
                  <a:gd name="T33" fmla="*/ 123 h 204"/>
                  <a:gd name="T34" fmla="*/ 185 w 204"/>
                  <a:gd name="T35" fmla="*/ 97 h 204"/>
                  <a:gd name="T36" fmla="*/ 177 w 204"/>
                  <a:gd name="T37" fmla="*/ 66 h 204"/>
                  <a:gd name="T38" fmla="*/ 148 w 204"/>
                  <a:gd name="T39" fmla="*/ 32 h 204"/>
                  <a:gd name="T40" fmla="*/ 102 w 204"/>
                  <a:gd name="T41" fmla="*/ 19 h 204"/>
                  <a:gd name="T42" fmla="*/ 96 w 204"/>
                  <a:gd name="T43" fmla="*/ 0 h 204"/>
                  <a:gd name="T44" fmla="*/ 102 w 204"/>
                  <a:gd name="T45" fmla="*/ 19 h 204"/>
                  <a:gd name="T46" fmla="*/ 89 w 204"/>
                  <a:gd name="T47" fmla="*/ 20 h 204"/>
                  <a:gd name="T48" fmla="*/ 66 w 204"/>
                  <a:gd name="T49" fmla="*/ 27 h 204"/>
                  <a:gd name="T50" fmla="*/ 31 w 204"/>
                  <a:gd name="T51" fmla="*/ 60 h 204"/>
                  <a:gd name="T52" fmla="*/ 20 w 204"/>
                  <a:gd name="T53" fmla="*/ 89 h 204"/>
                  <a:gd name="T54" fmla="*/ 19 w 204"/>
                  <a:gd name="T55" fmla="*/ 107 h 204"/>
                  <a:gd name="T56" fmla="*/ 35 w 204"/>
                  <a:gd name="T57" fmla="*/ 152 h 204"/>
                  <a:gd name="T58" fmla="*/ 70 w 204"/>
                  <a:gd name="T59" fmla="*/ 179 h 204"/>
                  <a:gd name="T60" fmla="*/ 102 w 204"/>
                  <a:gd name="T61" fmla="*/ 204 h 204"/>
                  <a:gd name="T62" fmla="*/ 83 w 204"/>
                  <a:gd name="T63" fmla="*/ 203 h 204"/>
                  <a:gd name="T64" fmla="*/ 55 w 204"/>
                  <a:gd name="T65" fmla="*/ 194 h 204"/>
                  <a:gd name="T66" fmla="*/ 32 w 204"/>
                  <a:gd name="T67" fmla="*/ 176 h 204"/>
                  <a:gd name="T68" fmla="*/ 13 w 204"/>
                  <a:gd name="T69" fmla="*/ 154 h 204"/>
                  <a:gd name="T70" fmla="*/ 3 w 204"/>
                  <a:gd name="T71" fmla="*/ 127 h 204"/>
                  <a:gd name="T72" fmla="*/ 0 w 204"/>
                  <a:gd name="T73" fmla="*/ 108 h 204"/>
                  <a:gd name="T74" fmla="*/ 3 w 204"/>
                  <a:gd name="T75" fmla="*/ 77 h 204"/>
                  <a:gd name="T76" fmla="*/ 15 w 204"/>
                  <a:gd name="T77" fmla="*/ 50 h 204"/>
                  <a:gd name="T78" fmla="*/ 32 w 204"/>
                  <a:gd name="T79" fmla="*/ 27 h 204"/>
                  <a:gd name="T80" fmla="*/ 57 w 204"/>
                  <a:gd name="T81" fmla="*/ 11 h 204"/>
                  <a:gd name="T82" fmla="*/ 87 w 204"/>
                  <a:gd name="T83" fmla="*/ 1 h 2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04"/>
                  <a:gd name="T127" fmla="*/ 0 h 204"/>
                  <a:gd name="T128" fmla="*/ 204 w 204"/>
                  <a:gd name="T129" fmla="*/ 204 h 20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04" h="204">
                    <a:moveTo>
                      <a:pt x="102" y="0"/>
                    </a:moveTo>
                    <a:lnTo>
                      <a:pt x="102" y="0"/>
                    </a:lnTo>
                    <a:lnTo>
                      <a:pt x="112" y="0"/>
                    </a:lnTo>
                    <a:lnTo>
                      <a:pt x="122" y="1"/>
                    </a:lnTo>
                    <a:lnTo>
                      <a:pt x="131" y="4"/>
                    </a:lnTo>
                    <a:lnTo>
                      <a:pt x="141" y="8"/>
                    </a:lnTo>
                    <a:lnTo>
                      <a:pt x="149" y="11"/>
                    </a:lnTo>
                    <a:lnTo>
                      <a:pt x="157" y="16"/>
                    </a:lnTo>
                    <a:lnTo>
                      <a:pt x="165" y="22"/>
                    </a:lnTo>
                    <a:lnTo>
                      <a:pt x="172" y="28"/>
                    </a:lnTo>
                    <a:lnTo>
                      <a:pt x="179" y="35"/>
                    </a:lnTo>
                    <a:lnTo>
                      <a:pt x="185" y="42"/>
                    </a:lnTo>
                    <a:lnTo>
                      <a:pt x="190" y="50"/>
                    </a:lnTo>
                    <a:lnTo>
                      <a:pt x="195" y="58"/>
                    </a:lnTo>
                    <a:lnTo>
                      <a:pt x="199" y="68"/>
                    </a:lnTo>
                    <a:lnTo>
                      <a:pt x="202" y="77"/>
                    </a:lnTo>
                    <a:lnTo>
                      <a:pt x="203" y="87"/>
                    </a:lnTo>
                    <a:lnTo>
                      <a:pt x="204" y="96"/>
                    </a:lnTo>
                    <a:lnTo>
                      <a:pt x="204" y="96"/>
                    </a:lnTo>
                    <a:lnTo>
                      <a:pt x="204" y="107"/>
                    </a:lnTo>
                    <a:lnTo>
                      <a:pt x="203" y="118"/>
                    </a:lnTo>
                    <a:lnTo>
                      <a:pt x="202" y="127"/>
                    </a:lnTo>
                    <a:lnTo>
                      <a:pt x="199" y="137"/>
                    </a:lnTo>
                    <a:lnTo>
                      <a:pt x="195" y="146"/>
                    </a:lnTo>
                    <a:lnTo>
                      <a:pt x="190" y="154"/>
                    </a:lnTo>
                    <a:lnTo>
                      <a:pt x="184" y="162"/>
                    </a:lnTo>
                    <a:lnTo>
                      <a:pt x="179" y="171"/>
                    </a:lnTo>
                    <a:lnTo>
                      <a:pt x="172" y="177"/>
                    </a:lnTo>
                    <a:lnTo>
                      <a:pt x="164" y="184"/>
                    </a:lnTo>
                    <a:lnTo>
                      <a:pt x="156" y="190"/>
                    </a:lnTo>
                    <a:lnTo>
                      <a:pt x="148" y="194"/>
                    </a:lnTo>
                    <a:lnTo>
                      <a:pt x="138" y="198"/>
                    </a:lnTo>
                    <a:lnTo>
                      <a:pt x="129" y="202"/>
                    </a:lnTo>
                    <a:lnTo>
                      <a:pt x="118" y="203"/>
                    </a:lnTo>
                    <a:lnTo>
                      <a:pt x="108" y="204"/>
                    </a:lnTo>
                    <a:lnTo>
                      <a:pt x="108" y="204"/>
                    </a:lnTo>
                    <a:lnTo>
                      <a:pt x="102" y="204"/>
                    </a:lnTo>
                    <a:lnTo>
                      <a:pt x="102" y="185"/>
                    </a:lnTo>
                    <a:lnTo>
                      <a:pt x="102" y="185"/>
                    </a:lnTo>
                    <a:lnTo>
                      <a:pt x="107" y="185"/>
                    </a:lnTo>
                    <a:lnTo>
                      <a:pt x="107" y="185"/>
                    </a:lnTo>
                    <a:lnTo>
                      <a:pt x="107" y="185"/>
                    </a:lnTo>
                    <a:lnTo>
                      <a:pt x="115" y="184"/>
                    </a:lnTo>
                    <a:lnTo>
                      <a:pt x="123" y="183"/>
                    </a:lnTo>
                    <a:lnTo>
                      <a:pt x="131" y="180"/>
                    </a:lnTo>
                    <a:lnTo>
                      <a:pt x="138" y="177"/>
                    </a:lnTo>
                    <a:lnTo>
                      <a:pt x="152" y="169"/>
                    </a:lnTo>
                    <a:lnTo>
                      <a:pt x="164" y="158"/>
                    </a:lnTo>
                    <a:lnTo>
                      <a:pt x="173" y="145"/>
                    </a:lnTo>
                    <a:lnTo>
                      <a:pt x="180" y="130"/>
                    </a:lnTo>
                    <a:lnTo>
                      <a:pt x="183" y="123"/>
                    </a:lnTo>
                    <a:lnTo>
                      <a:pt x="184" y="115"/>
                    </a:lnTo>
                    <a:lnTo>
                      <a:pt x="185" y="107"/>
                    </a:lnTo>
                    <a:lnTo>
                      <a:pt x="185" y="97"/>
                    </a:lnTo>
                    <a:lnTo>
                      <a:pt x="185" y="97"/>
                    </a:lnTo>
                    <a:lnTo>
                      <a:pt x="183" y="81"/>
                    </a:lnTo>
                    <a:lnTo>
                      <a:pt x="177" y="66"/>
                    </a:lnTo>
                    <a:lnTo>
                      <a:pt x="169" y="53"/>
                    </a:lnTo>
                    <a:lnTo>
                      <a:pt x="160" y="42"/>
                    </a:lnTo>
                    <a:lnTo>
                      <a:pt x="148" y="32"/>
                    </a:lnTo>
                    <a:lnTo>
                      <a:pt x="133" y="26"/>
                    </a:lnTo>
                    <a:lnTo>
                      <a:pt x="118" y="20"/>
                    </a:lnTo>
                    <a:lnTo>
                      <a:pt x="102" y="19"/>
                    </a:lnTo>
                    <a:lnTo>
                      <a:pt x="102" y="0"/>
                    </a:lnTo>
                    <a:close/>
                    <a:moveTo>
                      <a:pt x="96" y="0"/>
                    </a:moveTo>
                    <a:lnTo>
                      <a:pt x="96" y="0"/>
                    </a:lnTo>
                    <a:lnTo>
                      <a:pt x="102" y="0"/>
                    </a:lnTo>
                    <a:lnTo>
                      <a:pt x="102" y="19"/>
                    </a:lnTo>
                    <a:lnTo>
                      <a:pt x="102" y="19"/>
                    </a:lnTo>
                    <a:lnTo>
                      <a:pt x="97" y="19"/>
                    </a:lnTo>
                    <a:lnTo>
                      <a:pt x="97" y="19"/>
                    </a:lnTo>
                    <a:lnTo>
                      <a:pt x="89" y="20"/>
                    </a:lnTo>
                    <a:lnTo>
                      <a:pt x="81" y="22"/>
                    </a:lnTo>
                    <a:lnTo>
                      <a:pt x="73" y="24"/>
                    </a:lnTo>
                    <a:lnTo>
                      <a:pt x="66" y="27"/>
                    </a:lnTo>
                    <a:lnTo>
                      <a:pt x="51" y="37"/>
                    </a:lnTo>
                    <a:lnTo>
                      <a:pt x="41" y="46"/>
                    </a:lnTo>
                    <a:lnTo>
                      <a:pt x="31" y="60"/>
                    </a:lnTo>
                    <a:lnTo>
                      <a:pt x="24" y="74"/>
                    </a:lnTo>
                    <a:lnTo>
                      <a:pt x="22" y="81"/>
                    </a:lnTo>
                    <a:lnTo>
                      <a:pt x="20" y="89"/>
                    </a:lnTo>
                    <a:lnTo>
                      <a:pt x="19" y="99"/>
                    </a:lnTo>
                    <a:lnTo>
                      <a:pt x="19" y="107"/>
                    </a:lnTo>
                    <a:lnTo>
                      <a:pt x="19" y="107"/>
                    </a:lnTo>
                    <a:lnTo>
                      <a:pt x="22" y="123"/>
                    </a:lnTo>
                    <a:lnTo>
                      <a:pt x="27" y="138"/>
                    </a:lnTo>
                    <a:lnTo>
                      <a:pt x="35" y="152"/>
                    </a:lnTo>
                    <a:lnTo>
                      <a:pt x="45" y="162"/>
                    </a:lnTo>
                    <a:lnTo>
                      <a:pt x="57" y="172"/>
                    </a:lnTo>
                    <a:lnTo>
                      <a:pt x="70" y="179"/>
                    </a:lnTo>
                    <a:lnTo>
                      <a:pt x="87" y="184"/>
                    </a:lnTo>
                    <a:lnTo>
                      <a:pt x="102" y="185"/>
                    </a:lnTo>
                    <a:lnTo>
                      <a:pt x="102" y="204"/>
                    </a:lnTo>
                    <a:lnTo>
                      <a:pt x="102" y="204"/>
                    </a:lnTo>
                    <a:lnTo>
                      <a:pt x="92" y="204"/>
                    </a:lnTo>
                    <a:lnTo>
                      <a:pt x="83" y="203"/>
                    </a:lnTo>
                    <a:lnTo>
                      <a:pt x="73" y="200"/>
                    </a:lnTo>
                    <a:lnTo>
                      <a:pt x="64" y="198"/>
                    </a:lnTo>
                    <a:lnTo>
                      <a:pt x="55" y="194"/>
                    </a:lnTo>
                    <a:lnTo>
                      <a:pt x="47" y="188"/>
                    </a:lnTo>
                    <a:lnTo>
                      <a:pt x="39" y="183"/>
                    </a:lnTo>
                    <a:lnTo>
                      <a:pt x="32" y="176"/>
                    </a:lnTo>
                    <a:lnTo>
                      <a:pt x="26" y="169"/>
                    </a:lnTo>
                    <a:lnTo>
                      <a:pt x="19" y="162"/>
                    </a:lnTo>
                    <a:lnTo>
                      <a:pt x="13" y="154"/>
                    </a:lnTo>
                    <a:lnTo>
                      <a:pt x="9" y="146"/>
                    </a:lnTo>
                    <a:lnTo>
                      <a:pt x="5" y="137"/>
                    </a:lnTo>
                    <a:lnTo>
                      <a:pt x="3" y="127"/>
                    </a:lnTo>
                    <a:lnTo>
                      <a:pt x="1" y="118"/>
                    </a:lnTo>
                    <a:lnTo>
                      <a:pt x="0" y="108"/>
                    </a:lnTo>
                    <a:lnTo>
                      <a:pt x="0" y="108"/>
                    </a:lnTo>
                    <a:lnTo>
                      <a:pt x="0" y="97"/>
                    </a:lnTo>
                    <a:lnTo>
                      <a:pt x="1" y="87"/>
                    </a:lnTo>
                    <a:lnTo>
                      <a:pt x="3" y="77"/>
                    </a:lnTo>
                    <a:lnTo>
                      <a:pt x="5" y="68"/>
                    </a:lnTo>
                    <a:lnTo>
                      <a:pt x="9" y="58"/>
                    </a:lnTo>
                    <a:lnTo>
                      <a:pt x="15" y="50"/>
                    </a:lnTo>
                    <a:lnTo>
                      <a:pt x="20" y="42"/>
                    </a:lnTo>
                    <a:lnTo>
                      <a:pt x="26" y="34"/>
                    </a:lnTo>
                    <a:lnTo>
                      <a:pt x="32" y="27"/>
                    </a:lnTo>
                    <a:lnTo>
                      <a:pt x="41" y="20"/>
                    </a:lnTo>
                    <a:lnTo>
                      <a:pt x="49" y="15"/>
                    </a:lnTo>
                    <a:lnTo>
                      <a:pt x="57" y="11"/>
                    </a:lnTo>
                    <a:lnTo>
                      <a:pt x="66" y="7"/>
                    </a:lnTo>
                    <a:lnTo>
                      <a:pt x="76" y="3"/>
                    </a:lnTo>
                    <a:lnTo>
                      <a:pt x="87" y="1"/>
                    </a:lnTo>
                    <a:lnTo>
                      <a:pt x="96" y="0"/>
                    </a:lnTo>
                    <a:lnTo>
                      <a:pt x="96"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45" name="Freeform 138"/>
              <p:cNvSpPr>
                <a:spLocks noChangeArrowheads="1"/>
              </p:cNvSpPr>
              <p:nvPr/>
            </p:nvSpPr>
            <p:spPr bwMode="auto">
              <a:xfrm>
                <a:off x="147638" y="304800"/>
                <a:ext cx="52388" cy="161925"/>
              </a:xfrm>
              <a:custGeom>
                <a:avLst/>
                <a:gdLst>
                  <a:gd name="T0" fmla="*/ 6 w 33"/>
                  <a:gd name="T1" fmla="*/ 102 h 102"/>
                  <a:gd name="T2" fmla="*/ 33 w 33"/>
                  <a:gd name="T3" fmla="*/ 100 h 102"/>
                  <a:gd name="T4" fmla="*/ 27 w 33"/>
                  <a:gd name="T5" fmla="*/ 0 h 102"/>
                  <a:gd name="T6" fmla="*/ 0 w 33"/>
                  <a:gd name="T7" fmla="*/ 2 h 102"/>
                  <a:gd name="T8" fmla="*/ 6 w 33"/>
                  <a:gd name="T9" fmla="*/ 102 h 102"/>
                  <a:gd name="T10" fmla="*/ 0 60000 65536"/>
                  <a:gd name="T11" fmla="*/ 0 60000 65536"/>
                  <a:gd name="T12" fmla="*/ 0 60000 65536"/>
                  <a:gd name="T13" fmla="*/ 0 60000 65536"/>
                  <a:gd name="T14" fmla="*/ 0 60000 65536"/>
                  <a:gd name="T15" fmla="*/ 0 w 33"/>
                  <a:gd name="T16" fmla="*/ 0 h 102"/>
                  <a:gd name="T17" fmla="*/ 33 w 33"/>
                  <a:gd name="T18" fmla="*/ 102 h 102"/>
                </a:gdLst>
                <a:ahLst/>
                <a:cxnLst>
                  <a:cxn ang="T10">
                    <a:pos x="T0" y="T1"/>
                  </a:cxn>
                  <a:cxn ang="T11">
                    <a:pos x="T2" y="T3"/>
                  </a:cxn>
                  <a:cxn ang="T12">
                    <a:pos x="T4" y="T5"/>
                  </a:cxn>
                  <a:cxn ang="T13">
                    <a:pos x="T6" y="T7"/>
                  </a:cxn>
                  <a:cxn ang="T14">
                    <a:pos x="T8" y="T9"/>
                  </a:cxn>
                </a:cxnLst>
                <a:rect l="T15" t="T16" r="T17" b="T18"/>
                <a:pathLst>
                  <a:path w="33" h="102">
                    <a:moveTo>
                      <a:pt x="6" y="102"/>
                    </a:moveTo>
                    <a:lnTo>
                      <a:pt x="33" y="100"/>
                    </a:lnTo>
                    <a:lnTo>
                      <a:pt x="27" y="0"/>
                    </a:lnTo>
                    <a:lnTo>
                      <a:pt x="0" y="2"/>
                    </a:lnTo>
                    <a:lnTo>
                      <a:pt x="6" y="102"/>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46" name="Freeform 139"/>
              <p:cNvSpPr>
                <a:spLocks noChangeArrowheads="1"/>
              </p:cNvSpPr>
              <p:nvPr/>
            </p:nvSpPr>
            <p:spPr bwMode="auto">
              <a:xfrm>
                <a:off x="139700" y="357187"/>
                <a:ext cx="77788" cy="219075"/>
              </a:xfrm>
              <a:custGeom>
                <a:avLst/>
                <a:gdLst>
                  <a:gd name="T0" fmla="*/ 5 w 49"/>
                  <a:gd name="T1" fmla="*/ 116 h 138"/>
                  <a:gd name="T2" fmla="*/ 5 w 49"/>
                  <a:gd name="T3" fmla="*/ 116 h 138"/>
                  <a:gd name="T4" fmla="*/ 5 w 49"/>
                  <a:gd name="T5" fmla="*/ 122 h 138"/>
                  <a:gd name="T6" fmla="*/ 7 w 49"/>
                  <a:gd name="T7" fmla="*/ 126 h 138"/>
                  <a:gd name="T8" fmla="*/ 9 w 49"/>
                  <a:gd name="T9" fmla="*/ 128 h 138"/>
                  <a:gd name="T10" fmla="*/ 12 w 49"/>
                  <a:gd name="T11" fmla="*/ 132 h 138"/>
                  <a:gd name="T12" fmla="*/ 16 w 49"/>
                  <a:gd name="T13" fmla="*/ 134 h 138"/>
                  <a:gd name="T14" fmla="*/ 19 w 49"/>
                  <a:gd name="T15" fmla="*/ 136 h 138"/>
                  <a:gd name="T16" fmla="*/ 23 w 49"/>
                  <a:gd name="T17" fmla="*/ 138 h 138"/>
                  <a:gd name="T18" fmla="*/ 28 w 49"/>
                  <a:gd name="T19" fmla="*/ 138 h 138"/>
                  <a:gd name="T20" fmla="*/ 28 w 49"/>
                  <a:gd name="T21" fmla="*/ 138 h 138"/>
                  <a:gd name="T22" fmla="*/ 32 w 49"/>
                  <a:gd name="T23" fmla="*/ 136 h 138"/>
                  <a:gd name="T24" fmla="*/ 37 w 49"/>
                  <a:gd name="T25" fmla="*/ 135 h 138"/>
                  <a:gd name="T26" fmla="*/ 41 w 49"/>
                  <a:gd name="T27" fmla="*/ 132 h 138"/>
                  <a:gd name="T28" fmla="*/ 43 w 49"/>
                  <a:gd name="T29" fmla="*/ 130 h 138"/>
                  <a:gd name="T30" fmla="*/ 46 w 49"/>
                  <a:gd name="T31" fmla="*/ 127 h 138"/>
                  <a:gd name="T32" fmla="*/ 47 w 49"/>
                  <a:gd name="T33" fmla="*/ 123 h 138"/>
                  <a:gd name="T34" fmla="*/ 49 w 49"/>
                  <a:gd name="T35" fmla="*/ 119 h 138"/>
                  <a:gd name="T36" fmla="*/ 49 w 49"/>
                  <a:gd name="T37" fmla="*/ 115 h 138"/>
                  <a:gd name="T38" fmla="*/ 43 w 49"/>
                  <a:gd name="T39" fmla="*/ 20 h 138"/>
                  <a:gd name="T40" fmla="*/ 43 w 49"/>
                  <a:gd name="T41" fmla="*/ 20 h 138"/>
                  <a:gd name="T42" fmla="*/ 43 w 49"/>
                  <a:gd name="T43" fmla="*/ 16 h 138"/>
                  <a:gd name="T44" fmla="*/ 42 w 49"/>
                  <a:gd name="T45" fmla="*/ 12 h 138"/>
                  <a:gd name="T46" fmla="*/ 39 w 49"/>
                  <a:gd name="T47" fmla="*/ 8 h 138"/>
                  <a:gd name="T48" fmla="*/ 37 w 49"/>
                  <a:gd name="T49" fmla="*/ 5 h 138"/>
                  <a:gd name="T50" fmla="*/ 34 w 49"/>
                  <a:gd name="T51" fmla="*/ 2 h 138"/>
                  <a:gd name="T52" fmla="*/ 30 w 49"/>
                  <a:gd name="T53" fmla="*/ 1 h 138"/>
                  <a:gd name="T54" fmla="*/ 26 w 49"/>
                  <a:gd name="T55" fmla="*/ 0 h 138"/>
                  <a:gd name="T56" fmla="*/ 20 w 49"/>
                  <a:gd name="T57" fmla="*/ 0 h 138"/>
                  <a:gd name="T58" fmla="*/ 20 w 49"/>
                  <a:gd name="T59" fmla="*/ 0 h 138"/>
                  <a:gd name="T60" fmla="*/ 16 w 49"/>
                  <a:gd name="T61" fmla="*/ 0 h 138"/>
                  <a:gd name="T62" fmla="*/ 12 w 49"/>
                  <a:gd name="T63" fmla="*/ 1 h 138"/>
                  <a:gd name="T64" fmla="*/ 8 w 49"/>
                  <a:gd name="T65" fmla="*/ 4 h 138"/>
                  <a:gd name="T66" fmla="*/ 5 w 49"/>
                  <a:gd name="T67" fmla="*/ 6 h 138"/>
                  <a:gd name="T68" fmla="*/ 3 w 49"/>
                  <a:gd name="T69" fmla="*/ 11 h 138"/>
                  <a:gd name="T70" fmla="*/ 1 w 49"/>
                  <a:gd name="T71" fmla="*/ 15 h 138"/>
                  <a:gd name="T72" fmla="*/ 0 w 49"/>
                  <a:gd name="T73" fmla="*/ 19 h 138"/>
                  <a:gd name="T74" fmla="*/ 0 w 49"/>
                  <a:gd name="T75" fmla="*/ 23 h 138"/>
                  <a:gd name="T76" fmla="*/ 5 w 49"/>
                  <a:gd name="T77" fmla="*/ 116 h 13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9"/>
                  <a:gd name="T118" fmla="*/ 0 h 138"/>
                  <a:gd name="T119" fmla="*/ 49 w 49"/>
                  <a:gd name="T120" fmla="*/ 138 h 13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9" h="138">
                    <a:moveTo>
                      <a:pt x="5" y="116"/>
                    </a:moveTo>
                    <a:lnTo>
                      <a:pt x="5" y="116"/>
                    </a:lnTo>
                    <a:lnTo>
                      <a:pt x="5" y="122"/>
                    </a:lnTo>
                    <a:lnTo>
                      <a:pt x="7" y="126"/>
                    </a:lnTo>
                    <a:lnTo>
                      <a:pt x="9" y="128"/>
                    </a:lnTo>
                    <a:lnTo>
                      <a:pt x="12" y="132"/>
                    </a:lnTo>
                    <a:lnTo>
                      <a:pt x="16" y="134"/>
                    </a:lnTo>
                    <a:lnTo>
                      <a:pt x="19" y="136"/>
                    </a:lnTo>
                    <a:lnTo>
                      <a:pt x="23" y="138"/>
                    </a:lnTo>
                    <a:lnTo>
                      <a:pt x="28" y="138"/>
                    </a:lnTo>
                    <a:lnTo>
                      <a:pt x="28" y="138"/>
                    </a:lnTo>
                    <a:lnTo>
                      <a:pt x="32" y="136"/>
                    </a:lnTo>
                    <a:lnTo>
                      <a:pt x="37" y="135"/>
                    </a:lnTo>
                    <a:lnTo>
                      <a:pt x="41" y="132"/>
                    </a:lnTo>
                    <a:lnTo>
                      <a:pt x="43" y="130"/>
                    </a:lnTo>
                    <a:lnTo>
                      <a:pt x="46" y="127"/>
                    </a:lnTo>
                    <a:lnTo>
                      <a:pt x="47" y="123"/>
                    </a:lnTo>
                    <a:lnTo>
                      <a:pt x="49" y="119"/>
                    </a:lnTo>
                    <a:lnTo>
                      <a:pt x="49" y="115"/>
                    </a:lnTo>
                    <a:lnTo>
                      <a:pt x="43" y="20"/>
                    </a:lnTo>
                    <a:lnTo>
                      <a:pt x="43" y="20"/>
                    </a:lnTo>
                    <a:lnTo>
                      <a:pt x="43" y="16"/>
                    </a:lnTo>
                    <a:lnTo>
                      <a:pt x="42" y="12"/>
                    </a:lnTo>
                    <a:lnTo>
                      <a:pt x="39" y="8"/>
                    </a:lnTo>
                    <a:lnTo>
                      <a:pt x="37" y="5"/>
                    </a:lnTo>
                    <a:lnTo>
                      <a:pt x="34" y="2"/>
                    </a:lnTo>
                    <a:lnTo>
                      <a:pt x="30" y="1"/>
                    </a:lnTo>
                    <a:lnTo>
                      <a:pt x="26" y="0"/>
                    </a:lnTo>
                    <a:lnTo>
                      <a:pt x="20" y="0"/>
                    </a:lnTo>
                    <a:lnTo>
                      <a:pt x="20" y="0"/>
                    </a:lnTo>
                    <a:lnTo>
                      <a:pt x="16" y="0"/>
                    </a:lnTo>
                    <a:lnTo>
                      <a:pt x="12" y="1"/>
                    </a:lnTo>
                    <a:lnTo>
                      <a:pt x="8" y="4"/>
                    </a:lnTo>
                    <a:lnTo>
                      <a:pt x="5" y="6"/>
                    </a:lnTo>
                    <a:lnTo>
                      <a:pt x="3" y="11"/>
                    </a:lnTo>
                    <a:lnTo>
                      <a:pt x="1" y="15"/>
                    </a:lnTo>
                    <a:lnTo>
                      <a:pt x="0" y="19"/>
                    </a:lnTo>
                    <a:lnTo>
                      <a:pt x="0" y="23"/>
                    </a:lnTo>
                    <a:lnTo>
                      <a:pt x="5" y="116"/>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grpSp>
        <p:sp>
          <p:nvSpPr>
            <p:cNvPr id="17513" name="Freeform 140"/>
            <p:cNvSpPr/>
            <p:nvPr/>
          </p:nvSpPr>
          <p:spPr>
            <a:xfrm>
              <a:off x="4273223" y="571486"/>
              <a:ext cx="338173" cy="281673"/>
            </a:xfrm>
            <a:custGeom>
              <a:avLst/>
              <a:gdLst>
                <a:gd name="txL" fmla="*/ 0 w 325"/>
                <a:gd name="txT" fmla="*/ 0 h 265"/>
                <a:gd name="txR" fmla="*/ 325 w 325"/>
                <a:gd name="txB" fmla="*/ 265 h 265"/>
              </a:gdLst>
              <a:ahLst/>
              <a:cxnLst>
                <a:cxn ang="0">
                  <a:pos x="172728" y="281673"/>
                </a:cxn>
                <a:cxn ang="0">
                  <a:pos x="172728" y="281673"/>
                </a:cxn>
                <a:cxn ang="0">
                  <a:pos x="175850" y="279547"/>
                </a:cxn>
                <a:cxn ang="0">
                  <a:pos x="184174" y="273170"/>
                </a:cxn>
                <a:cxn ang="0">
                  <a:pos x="196661" y="265729"/>
                </a:cxn>
                <a:cxn ang="0">
                  <a:pos x="206025" y="261478"/>
                </a:cxn>
                <a:cxn ang="0">
                  <a:pos x="215390" y="259352"/>
                </a:cxn>
                <a:cxn ang="0">
                  <a:pos x="226836" y="256163"/>
                </a:cxn>
                <a:cxn ang="0">
                  <a:pos x="239322" y="255100"/>
                </a:cxn>
                <a:cxn ang="0">
                  <a:pos x="251809" y="255100"/>
                </a:cxn>
                <a:cxn ang="0">
                  <a:pos x="267417" y="256163"/>
                </a:cxn>
                <a:cxn ang="0">
                  <a:pos x="283025" y="257226"/>
                </a:cxn>
                <a:cxn ang="0">
                  <a:pos x="299673" y="263603"/>
                </a:cxn>
                <a:cxn ang="0">
                  <a:pos x="318403" y="271044"/>
                </a:cxn>
                <a:cxn ang="0">
                  <a:pos x="338173" y="279547"/>
                </a:cxn>
                <a:cxn ang="0">
                  <a:pos x="338173" y="27636"/>
                </a:cxn>
                <a:cxn ang="0">
                  <a:pos x="338173" y="27636"/>
                </a:cxn>
                <a:cxn ang="0">
                  <a:pos x="319443" y="19133"/>
                </a:cxn>
                <a:cxn ang="0">
                  <a:pos x="299673" y="9566"/>
                </a:cxn>
                <a:cxn ang="0">
                  <a:pos x="275741" y="4252"/>
                </a:cxn>
                <a:cxn ang="0">
                  <a:pos x="263255" y="1063"/>
                </a:cxn>
                <a:cxn ang="0">
                  <a:pos x="249728" y="0"/>
                </a:cxn>
                <a:cxn ang="0">
                  <a:pos x="235160" y="0"/>
                </a:cxn>
                <a:cxn ang="0">
                  <a:pos x="220593" y="1063"/>
                </a:cxn>
                <a:cxn ang="0">
                  <a:pos x="207066" y="4252"/>
                </a:cxn>
                <a:cxn ang="0">
                  <a:pos x="194580" y="8503"/>
                </a:cxn>
                <a:cxn ang="0">
                  <a:pos x="182093" y="17007"/>
                </a:cxn>
                <a:cxn ang="0">
                  <a:pos x="168566" y="27636"/>
                </a:cxn>
                <a:cxn ang="0">
                  <a:pos x="0" y="27636"/>
                </a:cxn>
                <a:cxn ang="0">
                  <a:pos x="0" y="280610"/>
                </a:cxn>
                <a:cxn ang="0">
                  <a:pos x="172728" y="281673"/>
                </a:cxn>
              </a:cxnLst>
              <a:rect l="txL" t="txT" r="txR" b="txB"/>
              <a:pathLst>
                <a:path w="325" h="265">
                  <a:moveTo>
                    <a:pt x="166" y="265"/>
                  </a:moveTo>
                  <a:lnTo>
                    <a:pt x="166" y="265"/>
                  </a:lnTo>
                  <a:lnTo>
                    <a:pt x="169" y="263"/>
                  </a:lnTo>
                  <a:lnTo>
                    <a:pt x="177" y="257"/>
                  </a:lnTo>
                  <a:lnTo>
                    <a:pt x="189" y="250"/>
                  </a:lnTo>
                  <a:lnTo>
                    <a:pt x="198" y="246"/>
                  </a:lnTo>
                  <a:lnTo>
                    <a:pt x="207" y="244"/>
                  </a:lnTo>
                  <a:lnTo>
                    <a:pt x="218" y="241"/>
                  </a:lnTo>
                  <a:lnTo>
                    <a:pt x="230" y="240"/>
                  </a:lnTo>
                  <a:lnTo>
                    <a:pt x="242" y="240"/>
                  </a:lnTo>
                  <a:lnTo>
                    <a:pt x="257" y="241"/>
                  </a:lnTo>
                  <a:lnTo>
                    <a:pt x="272" y="242"/>
                  </a:lnTo>
                  <a:lnTo>
                    <a:pt x="288" y="248"/>
                  </a:lnTo>
                  <a:lnTo>
                    <a:pt x="306" y="255"/>
                  </a:lnTo>
                  <a:lnTo>
                    <a:pt x="325" y="263"/>
                  </a:lnTo>
                  <a:lnTo>
                    <a:pt x="325" y="26"/>
                  </a:lnTo>
                  <a:lnTo>
                    <a:pt x="325" y="26"/>
                  </a:lnTo>
                  <a:lnTo>
                    <a:pt x="307" y="18"/>
                  </a:lnTo>
                  <a:lnTo>
                    <a:pt x="288" y="9"/>
                  </a:lnTo>
                  <a:lnTo>
                    <a:pt x="265" y="4"/>
                  </a:lnTo>
                  <a:lnTo>
                    <a:pt x="253" y="1"/>
                  </a:lnTo>
                  <a:lnTo>
                    <a:pt x="240" y="0"/>
                  </a:lnTo>
                  <a:lnTo>
                    <a:pt x="226" y="0"/>
                  </a:lnTo>
                  <a:lnTo>
                    <a:pt x="212" y="1"/>
                  </a:lnTo>
                  <a:lnTo>
                    <a:pt x="199" y="4"/>
                  </a:lnTo>
                  <a:lnTo>
                    <a:pt x="187" y="8"/>
                  </a:lnTo>
                  <a:lnTo>
                    <a:pt x="175" y="16"/>
                  </a:lnTo>
                  <a:lnTo>
                    <a:pt x="162" y="26"/>
                  </a:lnTo>
                  <a:lnTo>
                    <a:pt x="0" y="26"/>
                  </a:lnTo>
                  <a:lnTo>
                    <a:pt x="0" y="264"/>
                  </a:lnTo>
                  <a:lnTo>
                    <a:pt x="166" y="265"/>
                  </a:lnTo>
                  <a:close/>
                </a:path>
              </a:pathLst>
            </a:custGeom>
            <a:grpFill/>
            <a:ln w="9525">
              <a:noFill/>
            </a:ln>
          </p:spPr>
          <p:txBody>
            <a:bodyPr/>
            <a:lstStyle/>
            <a:p>
              <a:endParaRPr lang="zh-CN" altLang="en-US" sz="2400"/>
            </a:p>
          </p:txBody>
        </p:sp>
        <p:sp>
          <p:nvSpPr>
            <p:cNvPr id="17514" name="Freeform 141"/>
            <p:cNvSpPr>
              <a:spLocks noEditPoints="1"/>
            </p:cNvSpPr>
            <p:nvPr/>
          </p:nvSpPr>
          <p:spPr>
            <a:xfrm>
              <a:off x="4300277" y="2294476"/>
              <a:ext cx="412051" cy="347575"/>
            </a:xfrm>
            <a:custGeom>
              <a:avLst/>
              <a:gdLst>
                <a:gd name="txL" fmla="*/ 0 w 396"/>
                <a:gd name="txT" fmla="*/ 0 h 327"/>
                <a:gd name="txR" fmla="*/ 396 w 396"/>
                <a:gd name="txB" fmla="*/ 327 h 327"/>
              </a:gdLst>
              <a:ahLst/>
              <a:cxnLst>
                <a:cxn ang="0">
                  <a:pos x="379794" y="0"/>
                </a:cxn>
                <a:cxn ang="0">
                  <a:pos x="398524" y="5315"/>
                </a:cxn>
                <a:cxn ang="0">
                  <a:pos x="409970" y="20195"/>
                </a:cxn>
                <a:cxn ang="0">
                  <a:pos x="412051" y="209395"/>
                </a:cxn>
                <a:cxn ang="0">
                  <a:pos x="409970" y="223213"/>
                </a:cxn>
                <a:cxn ang="0">
                  <a:pos x="398524" y="238094"/>
                </a:cxn>
                <a:cxn ang="0">
                  <a:pos x="379794" y="244472"/>
                </a:cxn>
                <a:cxn ang="0">
                  <a:pos x="306957" y="276359"/>
                </a:cxn>
                <a:cxn ang="0">
                  <a:pos x="319444" y="278485"/>
                </a:cxn>
                <a:cxn ang="0">
                  <a:pos x="334011" y="290177"/>
                </a:cxn>
                <a:cxn ang="0">
                  <a:pos x="339214" y="309310"/>
                </a:cxn>
                <a:cxn ang="0">
                  <a:pos x="339214" y="321002"/>
                </a:cxn>
                <a:cxn ang="0">
                  <a:pos x="330889" y="338009"/>
                </a:cxn>
                <a:cxn ang="0">
                  <a:pos x="314241" y="346512"/>
                </a:cxn>
                <a:cxn ang="0">
                  <a:pos x="207066" y="221087"/>
                </a:cxn>
                <a:cxn ang="0">
                  <a:pos x="362105" y="221087"/>
                </a:cxn>
                <a:cxn ang="0">
                  <a:pos x="375632" y="216836"/>
                </a:cxn>
                <a:cxn ang="0">
                  <a:pos x="386038" y="204081"/>
                </a:cxn>
                <a:cxn ang="0">
                  <a:pos x="388119" y="49957"/>
                </a:cxn>
                <a:cxn ang="0">
                  <a:pos x="386038" y="38265"/>
                </a:cxn>
                <a:cxn ang="0">
                  <a:pos x="375632" y="26573"/>
                </a:cxn>
                <a:cxn ang="0">
                  <a:pos x="362105" y="21258"/>
                </a:cxn>
                <a:cxn ang="0">
                  <a:pos x="132148" y="276359"/>
                </a:cxn>
                <a:cxn ang="0">
                  <a:pos x="132148" y="244472"/>
                </a:cxn>
                <a:cxn ang="0">
                  <a:pos x="207066" y="347575"/>
                </a:cxn>
                <a:cxn ang="0">
                  <a:pos x="160242" y="306121"/>
                </a:cxn>
                <a:cxn ang="0">
                  <a:pos x="164404" y="305058"/>
                </a:cxn>
                <a:cxn ang="0">
                  <a:pos x="165445" y="300806"/>
                </a:cxn>
                <a:cxn ang="0">
                  <a:pos x="161283" y="294429"/>
                </a:cxn>
                <a:cxn ang="0">
                  <a:pos x="132148" y="276359"/>
                </a:cxn>
                <a:cxn ang="0">
                  <a:pos x="207066" y="0"/>
                </a:cxn>
                <a:cxn ang="0">
                  <a:pos x="132148" y="0"/>
                </a:cxn>
                <a:cxn ang="0">
                  <a:pos x="132148" y="293366"/>
                </a:cxn>
                <a:cxn ang="0">
                  <a:pos x="100932" y="294429"/>
                </a:cxn>
                <a:cxn ang="0">
                  <a:pos x="97810" y="300806"/>
                </a:cxn>
                <a:cxn ang="0">
                  <a:pos x="99891" y="305058"/>
                </a:cxn>
                <a:cxn ang="0">
                  <a:pos x="104053" y="306121"/>
                </a:cxn>
                <a:cxn ang="0">
                  <a:pos x="105094" y="347575"/>
                </a:cxn>
                <a:cxn ang="0">
                  <a:pos x="91567" y="345449"/>
                </a:cxn>
                <a:cxn ang="0">
                  <a:pos x="76999" y="333757"/>
                </a:cxn>
                <a:cxn ang="0">
                  <a:pos x="71797" y="313562"/>
                </a:cxn>
                <a:cxn ang="0">
                  <a:pos x="72837" y="302932"/>
                </a:cxn>
                <a:cxn ang="0">
                  <a:pos x="81162" y="285926"/>
                </a:cxn>
                <a:cxn ang="0">
                  <a:pos x="97810" y="276359"/>
                </a:cxn>
                <a:cxn ang="0">
                  <a:pos x="132148" y="244472"/>
                </a:cxn>
                <a:cxn ang="0">
                  <a:pos x="26013" y="243409"/>
                </a:cxn>
                <a:cxn ang="0">
                  <a:pos x="9365" y="233843"/>
                </a:cxn>
                <a:cxn ang="0">
                  <a:pos x="1041" y="216836"/>
                </a:cxn>
                <a:cxn ang="0">
                  <a:pos x="0" y="32951"/>
                </a:cxn>
                <a:cxn ang="0">
                  <a:pos x="5203" y="13818"/>
                </a:cxn>
                <a:cxn ang="0">
                  <a:pos x="20811" y="2126"/>
                </a:cxn>
                <a:cxn ang="0">
                  <a:pos x="132148" y="0"/>
                </a:cxn>
                <a:cxn ang="0">
                  <a:pos x="52027" y="21258"/>
                </a:cxn>
                <a:cxn ang="0">
                  <a:pos x="36419" y="26573"/>
                </a:cxn>
                <a:cxn ang="0">
                  <a:pos x="26013" y="38265"/>
                </a:cxn>
                <a:cxn ang="0">
                  <a:pos x="24973" y="193452"/>
                </a:cxn>
                <a:cxn ang="0">
                  <a:pos x="26013" y="204081"/>
                </a:cxn>
                <a:cxn ang="0">
                  <a:pos x="36419" y="216836"/>
                </a:cxn>
                <a:cxn ang="0">
                  <a:pos x="52027" y="221087"/>
                </a:cxn>
              </a:cxnLst>
              <a:rect l="txL" t="txT" r="txR" b="txB"/>
              <a:pathLst>
                <a:path w="396" h="327">
                  <a:moveTo>
                    <a:pt x="199" y="0"/>
                  </a:moveTo>
                  <a:lnTo>
                    <a:pt x="365" y="0"/>
                  </a:lnTo>
                  <a:lnTo>
                    <a:pt x="365" y="0"/>
                  </a:lnTo>
                  <a:lnTo>
                    <a:pt x="372" y="0"/>
                  </a:lnTo>
                  <a:lnTo>
                    <a:pt x="377" y="2"/>
                  </a:lnTo>
                  <a:lnTo>
                    <a:pt x="383" y="5"/>
                  </a:lnTo>
                  <a:lnTo>
                    <a:pt x="387" y="9"/>
                  </a:lnTo>
                  <a:lnTo>
                    <a:pt x="391" y="13"/>
                  </a:lnTo>
                  <a:lnTo>
                    <a:pt x="394" y="19"/>
                  </a:lnTo>
                  <a:lnTo>
                    <a:pt x="396" y="24"/>
                  </a:lnTo>
                  <a:lnTo>
                    <a:pt x="396" y="31"/>
                  </a:lnTo>
                  <a:lnTo>
                    <a:pt x="396" y="197"/>
                  </a:lnTo>
                  <a:lnTo>
                    <a:pt x="396" y="197"/>
                  </a:lnTo>
                  <a:lnTo>
                    <a:pt x="396" y="204"/>
                  </a:lnTo>
                  <a:lnTo>
                    <a:pt x="394" y="210"/>
                  </a:lnTo>
                  <a:lnTo>
                    <a:pt x="391" y="215"/>
                  </a:lnTo>
                  <a:lnTo>
                    <a:pt x="387" y="220"/>
                  </a:lnTo>
                  <a:lnTo>
                    <a:pt x="383" y="224"/>
                  </a:lnTo>
                  <a:lnTo>
                    <a:pt x="377" y="227"/>
                  </a:lnTo>
                  <a:lnTo>
                    <a:pt x="372" y="229"/>
                  </a:lnTo>
                  <a:lnTo>
                    <a:pt x="365" y="230"/>
                  </a:lnTo>
                  <a:lnTo>
                    <a:pt x="238" y="230"/>
                  </a:lnTo>
                  <a:lnTo>
                    <a:pt x="238" y="260"/>
                  </a:lnTo>
                  <a:lnTo>
                    <a:pt x="295" y="260"/>
                  </a:lnTo>
                  <a:lnTo>
                    <a:pt x="295" y="260"/>
                  </a:lnTo>
                  <a:lnTo>
                    <a:pt x="302" y="260"/>
                  </a:lnTo>
                  <a:lnTo>
                    <a:pt x="307" y="262"/>
                  </a:lnTo>
                  <a:lnTo>
                    <a:pt x="312" y="265"/>
                  </a:lnTo>
                  <a:lnTo>
                    <a:pt x="318" y="269"/>
                  </a:lnTo>
                  <a:lnTo>
                    <a:pt x="321" y="273"/>
                  </a:lnTo>
                  <a:lnTo>
                    <a:pt x="325" y="279"/>
                  </a:lnTo>
                  <a:lnTo>
                    <a:pt x="326" y="285"/>
                  </a:lnTo>
                  <a:lnTo>
                    <a:pt x="326" y="291"/>
                  </a:lnTo>
                  <a:lnTo>
                    <a:pt x="326" y="295"/>
                  </a:lnTo>
                  <a:lnTo>
                    <a:pt x="326" y="295"/>
                  </a:lnTo>
                  <a:lnTo>
                    <a:pt x="326" y="302"/>
                  </a:lnTo>
                  <a:lnTo>
                    <a:pt x="325" y="308"/>
                  </a:lnTo>
                  <a:lnTo>
                    <a:pt x="321" y="314"/>
                  </a:lnTo>
                  <a:lnTo>
                    <a:pt x="318" y="318"/>
                  </a:lnTo>
                  <a:lnTo>
                    <a:pt x="312" y="322"/>
                  </a:lnTo>
                  <a:lnTo>
                    <a:pt x="307" y="325"/>
                  </a:lnTo>
                  <a:lnTo>
                    <a:pt x="302" y="326"/>
                  </a:lnTo>
                  <a:lnTo>
                    <a:pt x="295" y="327"/>
                  </a:lnTo>
                  <a:lnTo>
                    <a:pt x="199" y="327"/>
                  </a:lnTo>
                  <a:lnTo>
                    <a:pt x="199" y="208"/>
                  </a:lnTo>
                  <a:lnTo>
                    <a:pt x="348" y="208"/>
                  </a:lnTo>
                  <a:lnTo>
                    <a:pt x="348" y="208"/>
                  </a:lnTo>
                  <a:lnTo>
                    <a:pt x="348" y="208"/>
                  </a:lnTo>
                  <a:lnTo>
                    <a:pt x="352" y="207"/>
                  </a:lnTo>
                  <a:lnTo>
                    <a:pt x="357" y="205"/>
                  </a:lnTo>
                  <a:lnTo>
                    <a:pt x="361" y="204"/>
                  </a:lnTo>
                  <a:lnTo>
                    <a:pt x="365" y="200"/>
                  </a:lnTo>
                  <a:lnTo>
                    <a:pt x="368" y="196"/>
                  </a:lnTo>
                  <a:lnTo>
                    <a:pt x="371" y="192"/>
                  </a:lnTo>
                  <a:lnTo>
                    <a:pt x="372" y="188"/>
                  </a:lnTo>
                  <a:lnTo>
                    <a:pt x="373" y="182"/>
                  </a:lnTo>
                  <a:lnTo>
                    <a:pt x="373" y="47"/>
                  </a:lnTo>
                  <a:lnTo>
                    <a:pt x="373" y="47"/>
                  </a:lnTo>
                  <a:lnTo>
                    <a:pt x="372" y="42"/>
                  </a:lnTo>
                  <a:lnTo>
                    <a:pt x="371" y="36"/>
                  </a:lnTo>
                  <a:lnTo>
                    <a:pt x="368" y="32"/>
                  </a:lnTo>
                  <a:lnTo>
                    <a:pt x="365" y="28"/>
                  </a:lnTo>
                  <a:lnTo>
                    <a:pt x="361" y="25"/>
                  </a:lnTo>
                  <a:lnTo>
                    <a:pt x="357" y="23"/>
                  </a:lnTo>
                  <a:lnTo>
                    <a:pt x="352" y="21"/>
                  </a:lnTo>
                  <a:lnTo>
                    <a:pt x="348" y="20"/>
                  </a:lnTo>
                  <a:lnTo>
                    <a:pt x="199" y="20"/>
                  </a:lnTo>
                  <a:lnTo>
                    <a:pt x="199" y="0"/>
                  </a:lnTo>
                  <a:close/>
                  <a:moveTo>
                    <a:pt x="127" y="260"/>
                  </a:moveTo>
                  <a:lnTo>
                    <a:pt x="159" y="260"/>
                  </a:lnTo>
                  <a:lnTo>
                    <a:pt x="159" y="230"/>
                  </a:lnTo>
                  <a:lnTo>
                    <a:pt x="127" y="230"/>
                  </a:lnTo>
                  <a:lnTo>
                    <a:pt x="127" y="208"/>
                  </a:lnTo>
                  <a:lnTo>
                    <a:pt x="199" y="208"/>
                  </a:lnTo>
                  <a:lnTo>
                    <a:pt x="199" y="327"/>
                  </a:lnTo>
                  <a:lnTo>
                    <a:pt x="127" y="327"/>
                  </a:lnTo>
                  <a:lnTo>
                    <a:pt x="127" y="288"/>
                  </a:lnTo>
                  <a:lnTo>
                    <a:pt x="154" y="288"/>
                  </a:lnTo>
                  <a:lnTo>
                    <a:pt x="154" y="288"/>
                  </a:lnTo>
                  <a:lnTo>
                    <a:pt x="155" y="288"/>
                  </a:lnTo>
                  <a:lnTo>
                    <a:pt x="158" y="287"/>
                  </a:lnTo>
                  <a:lnTo>
                    <a:pt x="159" y="284"/>
                  </a:lnTo>
                  <a:lnTo>
                    <a:pt x="159" y="283"/>
                  </a:lnTo>
                  <a:lnTo>
                    <a:pt x="159" y="283"/>
                  </a:lnTo>
                  <a:lnTo>
                    <a:pt x="159" y="280"/>
                  </a:lnTo>
                  <a:lnTo>
                    <a:pt x="158" y="279"/>
                  </a:lnTo>
                  <a:lnTo>
                    <a:pt x="155" y="277"/>
                  </a:lnTo>
                  <a:lnTo>
                    <a:pt x="154" y="276"/>
                  </a:lnTo>
                  <a:lnTo>
                    <a:pt x="127" y="276"/>
                  </a:lnTo>
                  <a:lnTo>
                    <a:pt x="127" y="260"/>
                  </a:lnTo>
                  <a:lnTo>
                    <a:pt x="127" y="260"/>
                  </a:lnTo>
                  <a:close/>
                  <a:moveTo>
                    <a:pt x="127" y="0"/>
                  </a:moveTo>
                  <a:lnTo>
                    <a:pt x="199" y="0"/>
                  </a:lnTo>
                  <a:lnTo>
                    <a:pt x="199" y="20"/>
                  </a:lnTo>
                  <a:lnTo>
                    <a:pt x="127" y="20"/>
                  </a:lnTo>
                  <a:lnTo>
                    <a:pt x="127" y="0"/>
                  </a:lnTo>
                  <a:close/>
                  <a:moveTo>
                    <a:pt x="101" y="260"/>
                  </a:moveTo>
                  <a:lnTo>
                    <a:pt x="127" y="260"/>
                  </a:lnTo>
                  <a:lnTo>
                    <a:pt x="127" y="276"/>
                  </a:lnTo>
                  <a:lnTo>
                    <a:pt x="100" y="276"/>
                  </a:lnTo>
                  <a:lnTo>
                    <a:pt x="100" y="276"/>
                  </a:lnTo>
                  <a:lnTo>
                    <a:pt x="97" y="277"/>
                  </a:lnTo>
                  <a:lnTo>
                    <a:pt x="96" y="279"/>
                  </a:lnTo>
                  <a:lnTo>
                    <a:pt x="94" y="280"/>
                  </a:lnTo>
                  <a:lnTo>
                    <a:pt x="94" y="283"/>
                  </a:lnTo>
                  <a:lnTo>
                    <a:pt x="94" y="283"/>
                  </a:lnTo>
                  <a:lnTo>
                    <a:pt x="94" y="284"/>
                  </a:lnTo>
                  <a:lnTo>
                    <a:pt x="96" y="287"/>
                  </a:lnTo>
                  <a:lnTo>
                    <a:pt x="97" y="288"/>
                  </a:lnTo>
                  <a:lnTo>
                    <a:pt x="100" y="288"/>
                  </a:lnTo>
                  <a:lnTo>
                    <a:pt x="100" y="288"/>
                  </a:lnTo>
                  <a:lnTo>
                    <a:pt x="127" y="288"/>
                  </a:lnTo>
                  <a:lnTo>
                    <a:pt x="127" y="327"/>
                  </a:lnTo>
                  <a:lnTo>
                    <a:pt x="101" y="327"/>
                  </a:lnTo>
                  <a:lnTo>
                    <a:pt x="101" y="327"/>
                  </a:lnTo>
                  <a:lnTo>
                    <a:pt x="94" y="326"/>
                  </a:lnTo>
                  <a:lnTo>
                    <a:pt x="88" y="325"/>
                  </a:lnTo>
                  <a:lnTo>
                    <a:pt x="82" y="322"/>
                  </a:lnTo>
                  <a:lnTo>
                    <a:pt x="78" y="318"/>
                  </a:lnTo>
                  <a:lnTo>
                    <a:pt x="74" y="314"/>
                  </a:lnTo>
                  <a:lnTo>
                    <a:pt x="71" y="308"/>
                  </a:lnTo>
                  <a:lnTo>
                    <a:pt x="70" y="302"/>
                  </a:lnTo>
                  <a:lnTo>
                    <a:pt x="69" y="295"/>
                  </a:lnTo>
                  <a:lnTo>
                    <a:pt x="69" y="291"/>
                  </a:lnTo>
                  <a:lnTo>
                    <a:pt x="69" y="291"/>
                  </a:lnTo>
                  <a:lnTo>
                    <a:pt x="70" y="285"/>
                  </a:lnTo>
                  <a:lnTo>
                    <a:pt x="71" y="279"/>
                  </a:lnTo>
                  <a:lnTo>
                    <a:pt x="74" y="273"/>
                  </a:lnTo>
                  <a:lnTo>
                    <a:pt x="78" y="269"/>
                  </a:lnTo>
                  <a:lnTo>
                    <a:pt x="82" y="265"/>
                  </a:lnTo>
                  <a:lnTo>
                    <a:pt x="88" y="262"/>
                  </a:lnTo>
                  <a:lnTo>
                    <a:pt x="94" y="260"/>
                  </a:lnTo>
                  <a:lnTo>
                    <a:pt x="101" y="260"/>
                  </a:lnTo>
                  <a:lnTo>
                    <a:pt x="101" y="260"/>
                  </a:lnTo>
                  <a:close/>
                  <a:moveTo>
                    <a:pt x="127" y="230"/>
                  </a:moveTo>
                  <a:lnTo>
                    <a:pt x="32" y="230"/>
                  </a:lnTo>
                  <a:lnTo>
                    <a:pt x="32" y="230"/>
                  </a:lnTo>
                  <a:lnTo>
                    <a:pt x="25" y="229"/>
                  </a:lnTo>
                  <a:lnTo>
                    <a:pt x="20" y="227"/>
                  </a:lnTo>
                  <a:lnTo>
                    <a:pt x="14" y="224"/>
                  </a:lnTo>
                  <a:lnTo>
                    <a:pt x="9" y="220"/>
                  </a:lnTo>
                  <a:lnTo>
                    <a:pt x="5" y="215"/>
                  </a:lnTo>
                  <a:lnTo>
                    <a:pt x="2" y="210"/>
                  </a:lnTo>
                  <a:lnTo>
                    <a:pt x="1" y="204"/>
                  </a:lnTo>
                  <a:lnTo>
                    <a:pt x="0" y="197"/>
                  </a:lnTo>
                  <a:lnTo>
                    <a:pt x="0" y="31"/>
                  </a:lnTo>
                  <a:lnTo>
                    <a:pt x="0" y="31"/>
                  </a:lnTo>
                  <a:lnTo>
                    <a:pt x="1" y="24"/>
                  </a:lnTo>
                  <a:lnTo>
                    <a:pt x="2" y="19"/>
                  </a:lnTo>
                  <a:lnTo>
                    <a:pt x="5" y="13"/>
                  </a:lnTo>
                  <a:lnTo>
                    <a:pt x="9" y="9"/>
                  </a:lnTo>
                  <a:lnTo>
                    <a:pt x="14" y="5"/>
                  </a:lnTo>
                  <a:lnTo>
                    <a:pt x="20" y="2"/>
                  </a:lnTo>
                  <a:lnTo>
                    <a:pt x="25" y="0"/>
                  </a:lnTo>
                  <a:lnTo>
                    <a:pt x="32" y="0"/>
                  </a:lnTo>
                  <a:lnTo>
                    <a:pt x="127" y="0"/>
                  </a:lnTo>
                  <a:lnTo>
                    <a:pt x="127" y="20"/>
                  </a:lnTo>
                  <a:lnTo>
                    <a:pt x="50" y="20"/>
                  </a:lnTo>
                  <a:lnTo>
                    <a:pt x="50" y="20"/>
                  </a:lnTo>
                  <a:lnTo>
                    <a:pt x="44" y="21"/>
                  </a:lnTo>
                  <a:lnTo>
                    <a:pt x="40" y="23"/>
                  </a:lnTo>
                  <a:lnTo>
                    <a:pt x="35" y="25"/>
                  </a:lnTo>
                  <a:lnTo>
                    <a:pt x="31" y="28"/>
                  </a:lnTo>
                  <a:lnTo>
                    <a:pt x="28" y="32"/>
                  </a:lnTo>
                  <a:lnTo>
                    <a:pt x="25" y="36"/>
                  </a:lnTo>
                  <a:lnTo>
                    <a:pt x="24" y="42"/>
                  </a:lnTo>
                  <a:lnTo>
                    <a:pt x="24" y="47"/>
                  </a:lnTo>
                  <a:lnTo>
                    <a:pt x="24" y="182"/>
                  </a:lnTo>
                  <a:lnTo>
                    <a:pt x="24" y="182"/>
                  </a:lnTo>
                  <a:lnTo>
                    <a:pt x="24" y="188"/>
                  </a:lnTo>
                  <a:lnTo>
                    <a:pt x="25" y="192"/>
                  </a:lnTo>
                  <a:lnTo>
                    <a:pt x="28" y="196"/>
                  </a:lnTo>
                  <a:lnTo>
                    <a:pt x="31" y="200"/>
                  </a:lnTo>
                  <a:lnTo>
                    <a:pt x="35" y="204"/>
                  </a:lnTo>
                  <a:lnTo>
                    <a:pt x="40" y="205"/>
                  </a:lnTo>
                  <a:lnTo>
                    <a:pt x="44" y="207"/>
                  </a:lnTo>
                  <a:lnTo>
                    <a:pt x="50" y="208"/>
                  </a:lnTo>
                  <a:lnTo>
                    <a:pt x="127" y="208"/>
                  </a:lnTo>
                  <a:lnTo>
                    <a:pt x="127" y="230"/>
                  </a:lnTo>
                  <a:close/>
                </a:path>
              </a:pathLst>
            </a:custGeom>
            <a:grpFill/>
            <a:ln w="9525">
              <a:noFill/>
            </a:ln>
          </p:spPr>
          <p:txBody>
            <a:bodyPr/>
            <a:lstStyle/>
            <a:p>
              <a:endParaRPr lang="zh-CN" altLang="en-US" sz="2400"/>
            </a:p>
          </p:txBody>
        </p:sp>
        <p:sp>
          <p:nvSpPr>
            <p:cNvPr id="17515" name="Freeform 142"/>
            <p:cNvSpPr>
              <a:spLocks noEditPoints="1"/>
            </p:cNvSpPr>
            <p:nvPr/>
          </p:nvSpPr>
          <p:spPr>
            <a:xfrm>
              <a:off x="3453283" y="1597201"/>
              <a:ext cx="529632" cy="630311"/>
            </a:xfrm>
            <a:custGeom>
              <a:avLst/>
              <a:gdLst>
                <a:gd name="txL" fmla="*/ 0 w 509"/>
                <a:gd name="txT" fmla="*/ 0 h 593"/>
                <a:gd name="txR" fmla="*/ 509 w 509"/>
                <a:gd name="txB" fmla="*/ 593 h 593"/>
              </a:gdLst>
              <a:ahLst/>
              <a:cxnLst>
                <a:cxn ang="0">
                  <a:pos x="95729" y="133928"/>
                </a:cxn>
                <a:cxn ang="0">
                  <a:pos x="152959" y="99914"/>
                </a:cxn>
                <a:cxn ang="0">
                  <a:pos x="142553" y="141368"/>
                </a:cxn>
                <a:cxn ang="0">
                  <a:pos x="174810" y="127550"/>
                </a:cxn>
                <a:cxn ang="0">
                  <a:pos x="163364" y="166878"/>
                </a:cxn>
                <a:cxn ang="0">
                  <a:pos x="196661" y="153060"/>
                </a:cxn>
                <a:cxn ang="0">
                  <a:pos x="184175" y="194514"/>
                </a:cxn>
                <a:cxn ang="0">
                  <a:pos x="218512" y="180696"/>
                </a:cxn>
                <a:cxn ang="0">
                  <a:pos x="181053" y="242346"/>
                </a:cxn>
                <a:cxn ang="0">
                  <a:pos x="239323" y="207269"/>
                </a:cxn>
                <a:cxn ang="0">
                  <a:pos x="227877" y="249786"/>
                </a:cxn>
                <a:cxn ang="0">
                  <a:pos x="262215" y="234905"/>
                </a:cxn>
                <a:cxn ang="0">
                  <a:pos x="248688" y="275296"/>
                </a:cxn>
                <a:cxn ang="0">
                  <a:pos x="283025" y="260415"/>
                </a:cxn>
                <a:cxn ang="0">
                  <a:pos x="271579" y="302932"/>
                </a:cxn>
                <a:cxn ang="0">
                  <a:pos x="305917" y="288051"/>
                </a:cxn>
                <a:cxn ang="0">
                  <a:pos x="268458" y="349700"/>
                </a:cxn>
                <a:cxn ang="0">
                  <a:pos x="326728" y="315687"/>
                </a:cxn>
                <a:cxn ang="0">
                  <a:pos x="314241" y="357141"/>
                </a:cxn>
                <a:cxn ang="0">
                  <a:pos x="347538" y="343323"/>
                </a:cxn>
                <a:cxn ang="0">
                  <a:pos x="336093" y="384777"/>
                </a:cxn>
                <a:cxn ang="0">
                  <a:pos x="370430" y="368833"/>
                </a:cxn>
                <a:cxn ang="0">
                  <a:pos x="357944" y="410287"/>
                </a:cxn>
                <a:cxn ang="0">
                  <a:pos x="391241" y="396469"/>
                </a:cxn>
                <a:cxn ang="0">
                  <a:pos x="354822" y="458118"/>
                </a:cxn>
                <a:cxn ang="0">
                  <a:pos x="413092" y="423042"/>
                </a:cxn>
                <a:cxn ang="0">
                  <a:pos x="401646" y="465559"/>
                </a:cxn>
                <a:cxn ang="0">
                  <a:pos x="434943" y="450678"/>
                </a:cxn>
                <a:cxn ang="0">
                  <a:pos x="422457" y="492132"/>
                </a:cxn>
                <a:cxn ang="0">
                  <a:pos x="455754" y="478314"/>
                </a:cxn>
                <a:cxn ang="0">
                  <a:pos x="443268" y="518704"/>
                </a:cxn>
                <a:cxn ang="0">
                  <a:pos x="477605" y="503824"/>
                </a:cxn>
                <a:cxn ang="0">
                  <a:pos x="441187" y="565473"/>
                </a:cxn>
                <a:cxn ang="0">
                  <a:pos x="499457" y="531460"/>
                </a:cxn>
                <a:cxn ang="0">
                  <a:pos x="454714" y="630311"/>
                </a:cxn>
                <a:cxn ang="0">
                  <a:pos x="72837" y="87159"/>
                </a:cxn>
                <a:cxn ang="0">
                  <a:pos x="80121" y="85034"/>
                </a:cxn>
                <a:cxn ang="0">
                  <a:pos x="85324" y="82908"/>
                </a:cxn>
                <a:cxn ang="0">
                  <a:pos x="91567" y="69090"/>
                </a:cxn>
                <a:cxn ang="0">
                  <a:pos x="87405" y="55272"/>
                </a:cxn>
                <a:cxn ang="0">
                  <a:pos x="84283" y="52083"/>
                </a:cxn>
                <a:cxn ang="0">
                  <a:pos x="77000" y="47831"/>
                </a:cxn>
                <a:cxn ang="0">
                  <a:pos x="72837" y="2126"/>
                </a:cxn>
                <a:cxn ang="0">
                  <a:pos x="146715" y="91411"/>
                </a:cxn>
                <a:cxn ang="0">
                  <a:pos x="0" y="62712"/>
                </a:cxn>
                <a:cxn ang="0">
                  <a:pos x="72837" y="47831"/>
                </a:cxn>
                <a:cxn ang="0">
                  <a:pos x="67635" y="48894"/>
                </a:cxn>
                <a:cxn ang="0">
                  <a:pos x="61392" y="52083"/>
                </a:cxn>
                <a:cxn ang="0">
                  <a:pos x="55148" y="64838"/>
                </a:cxn>
                <a:cxn ang="0">
                  <a:pos x="59310" y="79719"/>
                </a:cxn>
                <a:cxn ang="0">
                  <a:pos x="59310" y="79719"/>
                </a:cxn>
                <a:cxn ang="0">
                  <a:pos x="65554" y="83971"/>
                </a:cxn>
                <a:cxn ang="0">
                  <a:pos x="72837" y="87159"/>
                </a:cxn>
              </a:cxnLst>
              <a:rect l="txL" t="txT" r="txR" b="txB"/>
              <a:pathLst>
                <a:path w="509" h="593">
                  <a:moveTo>
                    <a:pt x="141" y="86"/>
                  </a:moveTo>
                  <a:lnTo>
                    <a:pt x="92" y="126"/>
                  </a:lnTo>
                  <a:lnTo>
                    <a:pt x="99" y="134"/>
                  </a:lnTo>
                  <a:lnTo>
                    <a:pt x="147" y="94"/>
                  </a:lnTo>
                  <a:lnTo>
                    <a:pt x="162" y="111"/>
                  </a:lnTo>
                  <a:lnTo>
                    <a:pt x="137" y="133"/>
                  </a:lnTo>
                  <a:lnTo>
                    <a:pt x="142" y="140"/>
                  </a:lnTo>
                  <a:lnTo>
                    <a:pt x="168" y="120"/>
                  </a:lnTo>
                  <a:lnTo>
                    <a:pt x="183" y="137"/>
                  </a:lnTo>
                  <a:lnTo>
                    <a:pt x="157" y="157"/>
                  </a:lnTo>
                  <a:lnTo>
                    <a:pt x="164" y="166"/>
                  </a:lnTo>
                  <a:lnTo>
                    <a:pt x="189" y="144"/>
                  </a:lnTo>
                  <a:lnTo>
                    <a:pt x="203" y="161"/>
                  </a:lnTo>
                  <a:lnTo>
                    <a:pt x="177" y="183"/>
                  </a:lnTo>
                  <a:lnTo>
                    <a:pt x="184" y="191"/>
                  </a:lnTo>
                  <a:lnTo>
                    <a:pt x="210" y="170"/>
                  </a:lnTo>
                  <a:lnTo>
                    <a:pt x="225" y="187"/>
                  </a:lnTo>
                  <a:lnTo>
                    <a:pt x="174" y="228"/>
                  </a:lnTo>
                  <a:lnTo>
                    <a:pt x="181" y="236"/>
                  </a:lnTo>
                  <a:lnTo>
                    <a:pt x="230" y="195"/>
                  </a:lnTo>
                  <a:lnTo>
                    <a:pt x="245" y="213"/>
                  </a:lnTo>
                  <a:lnTo>
                    <a:pt x="219" y="235"/>
                  </a:lnTo>
                  <a:lnTo>
                    <a:pt x="226" y="241"/>
                  </a:lnTo>
                  <a:lnTo>
                    <a:pt x="252" y="221"/>
                  </a:lnTo>
                  <a:lnTo>
                    <a:pt x="267" y="239"/>
                  </a:lnTo>
                  <a:lnTo>
                    <a:pt x="239" y="259"/>
                  </a:lnTo>
                  <a:lnTo>
                    <a:pt x="246" y="267"/>
                  </a:lnTo>
                  <a:lnTo>
                    <a:pt x="272" y="245"/>
                  </a:lnTo>
                  <a:lnTo>
                    <a:pt x="287" y="263"/>
                  </a:lnTo>
                  <a:lnTo>
                    <a:pt x="261" y="285"/>
                  </a:lnTo>
                  <a:lnTo>
                    <a:pt x="267" y="293"/>
                  </a:lnTo>
                  <a:lnTo>
                    <a:pt x="294" y="271"/>
                  </a:lnTo>
                  <a:lnTo>
                    <a:pt x="307" y="289"/>
                  </a:lnTo>
                  <a:lnTo>
                    <a:pt x="258" y="329"/>
                  </a:lnTo>
                  <a:lnTo>
                    <a:pt x="264" y="338"/>
                  </a:lnTo>
                  <a:lnTo>
                    <a:pt x="314" y="297"/>
                  </a:lnTo>
                  <a:lnTo>
                    <a:pt x="329" y="314"/>
                  </a:lnTo>
                  <a:lnTo>
                    <a:pt x="302" y="336"/>
                  </a:lnTo>
                  <a:lnTo>
                    <a:pt x="308" y="343"/>
                  </a:lnTo>
                  <a:lnTo>
                    <a:pt x="334" y="323"/>
                  </a:lnTo>
                  <a:lnTo>
                    <a:pt x="349" y="340"/>
                  </a:lnTo>
                  <a:lnTo>
                    <a:pt x="323" y="362"/>
                  </a:lnTo>
                  <a:lnTo>
                    <a:pt x="329" y="369"/>
                  </a:lnTo>
                  <a:lnTo>
                    <a:pt x="356" y="347"/>
                  </a:lnTo>
                  <a:lnTo>
                    <a:pt x="369" y="366"/>
                  </a:lnTo>
                  <a:lnTo>
                    <a:pt x="344" y="386"/>
                  </a:lnTo>
                  <a:lnTo>
                    <a:pt x="350" y="394"/>
                  </a:lnTo>
                  <a:lnTo>
                    <a:pt x="376" y="373"/>
                  </a:lnTo>
                  <a:lnTo>
                    <a:pt x="391" y="390"/>
                  </a:lnTo>
                  <a:lnTo>
                    <a:pt x="341" y="431"/>
                  </a:lnTo>
                  <a:lnTo>
                    <a:pt x="348" y="439"/>
                  </a:lnTo>
                  <a:lnTo>
                    <a:pt x="397" y="398"/>
                  </a:lnTo>
                  <a:lnTo>
                    <a:pt x="411" y="416"/>
                  </a:lnTo>
                  <a:lnTo>
                    <a:pt x="386" y="438"/>
                  </a:lnTo>
                  <a:lnTo>
                    <a:pt x="391" y="446"/>
                  </a:lnTo>
                  <a:lnTo>
                    <a:pt x="418" y="424"/>
                  </a:lnTo>
                  <a:lnTo>
                    <a:pt x="432" y="442"/>
                  </a:lnTo>
                  <a:lnTo>
                    <a:pt x="406" y="463"/>
                  </a:lnTo>
                  <a:lnTo>
                    <a:pt x="413" y="470"/>
                  </a:lnTo>
                  <a:lnTo>
                    <a:pt x="438" y="450"/>
                  </a:lnTo>
                  <a:lnTo>
                    <a:pt x="453" y="467"/>
                  </a:lnTo>
                  <a:lnTo>
                    <a:pt x="426" y="488"/>
                  </a:lnTo>
                  <a:lnTo>
                    <a:pt x="433" y="496"/>
                  </a:lnTo>
                  <a:lnTo>
                    <a:pt x="459" y="474"/>
                  </a:lnTo>
                  <a:lnTo>
                    <a:pt x="474" y="492"/>
                  </a:lnTo>
                  <a:lnTo>
                    <a:pt x="424" y="532"/>
                  </a:lnTo>
                  <a:lnTo>
                    <a:pt x="430" y="541"/>
                  </a:lnTo>
                  <a:lnTo>
                    <a:pt x="480" y="500"/>
                  </a:lnTo>
                  <a:lnTo>
                    <a:pt x="509" y="535"/>
                  </a:lnTo>
                  <a:lnTo>
                    <a:pt x="437" y="593"/>
                  </a:lnTo>
                  <a:lnTo>
                    <a:pt x="70" y="145"/>
                  </a:lnTo>
                  <a:lnTo>
                    <a:pt x="70" y="82"/>
                  </a:lnTo>
                  <a:lnTo>
                    <a:pt x="70" y="82"/>
                  </a:lnTo>
                  <a:lnTo>
                    <a:pt x="77" y="80"/>
                  </a:lnTo>
                  <a:lnTo>
                    <a:pt x="82" y="78"/>
                  </a:lnTo>
                  <a:lnTo>
                    <a:pt x="82" y="78"/>
                  </a:lnTo>
                  <a:lnTo>
                    <a:pt x="86" y="72"/>
                  </a:lnTo>
                  <a:lnTo>
                    <a:pt x="88" y="65"/>
                  </a:lnTo>
                  <a:lnTo>
                    <a:pt x="88" y="59"/>
                  </a:lnTo>
                  <a:lnTo>
                    <a:pt x="84" y="52"/>
                  </a:lnTo>
                  <a:lnTo>
                    <a:pt x="84" y="52"/>
                  </a:lnTo>
                  <a:lnTo>
                    <a:pt x="81" y="49"/>
                  </a:lnTo>
                  <a:lnTo>
                    <a:pt x="78" y="46"/>
                  </a:lnTo>
                  <a:lnTo>
                    <a:pt x="74" y="45"/>
                  </a:lnTo>
                  <a:lnTo>
                    <a:pt x="70" y="45"/>
                  </a:lnTo>
                  <a:lnTo>
                    <a:pt x="70" y="2"/>
                  </a:lnTo>
                  <a:lnTo>
                    <a:pt x="72" y="0"/>
                  </a:lnTo>
                  <a:lnTo>
                    <a:pt x="141" y="86"/>
                  </a:lnTo>
                  <a:close/>
                  <a:moveTo>
                    <a:pt x="70" y="145"/>
                  </a:moveTo>
                  <a:lnTo>
                    <a:pt x="0" y="59"/>
                  </a:lnTo>
                  <a:lnTo>
                    <a:pt x="70" y="2"/>
                  </a:lnTo>
                  <a:lnTo>
                    <a:pt x="70" y="45"/>
                  </a:lnTo>
                  <a:lnTo>
                    <a:pt x="70" y="45"/>
                  </a:lnTo>
                  <a:lnTo>
                    <a:pt x="65" y="46"/>
                  </a:lnTo>
                  <a:lnTo>
                    <a:pt x="59" y="49"/>
                  </a:lnTo>
                  <a:lnTo>
                    <a:pt x="59" y="49"/>
                  </a:lnTo>
                  <a:lnTo>
                    <a:pt x="54" y="55"/>
                  </a:lnTo>
                  <a:lnTo>
                    <a:pt x="53" y="61"/>
                  </a:lnTo>
                  <a:lnTo>
                    <a:pt x="53" y="68"/>
                  </a:lnTo>
                  <a:lnTo>
                    <a:pt x="57" y="75"/>
                  </a:lnTo>
                  <a:lnTo>
                    <a:pt x="57" y="75"/>
                  </a:lnTo>
                  <a:lnTo>
                    <a:pt x="57" y="75"/>
                  </a:lnTo>
                  <a:lnTo>
                    <a:pt x="59" y="78"/>
                  </a:lnTo>
                  <a:lnTo>
                    <a:pt x="63" y="79"/>
                  </a:lnTo>
                  <a:lnTo>
                    <a:pt x="66" y="80"/>
                  </a:lnTo>
                  <a:lnTo>
                    <a:pt x="70" y="82"/>
                  </a:lnTo>
                  <a:lnTo>
                    <a:pt x="70" y="145"/>
                  </a:lnTo>
                  <a:close/>
                </a:path>
              </a:pathLst>
            </a:custGeom>
            <a:grpFill/>
            <a:ln w="9525">
              <a:noFill/>
            </a:ln>
          </p:spPr>
          <p:txBody>
            <a:bodyPr/>
            <a:lstStyle/>
            <a:p>
              <a:endParaRPr lang="zh-CN" altLang="en-US" sz="2400"/>
            </a:p>
          </p:txBody>
        </p:sp>
        <p:sp>
          <p:nvSpPr>
            <p:cNvPr id="17516" name="Freeform 143"/>
            <p:cNvSpPr>
              <a:spLocks noEditPoints="1"/>
            </p:cNvSpPr>
            <p:nvPr/>
          </p:nvSpPr>
          <p:spPr>
            <a:xfrm>
              <a:off x="3357554" y="1783212"/>
              <a:ext cx="222674" cy="458117"/>
            </a:xfrm>
            <a:custGeom>
              <a:avLst/>
              <a:gdLst>
                <a:gd name="txL" fmla="*/ 0 w 214"/>
                <a:gd name="txT" fmla="*/ 0 h 431"/>
                <a:gd name="txR" fmla="*/ 214 w 214"/>
                <a:gd name="txB" fmla="*/ 431 h 431"/>
              </a:gdLst>
              <a:ahLst/>
              <a:cxnLst>
                <a:cxn ang="0">
                  <a:pos x="201863" y="458117"/>
                </a:cxn>
                <a:cxn ang="0">
                  <a:pos x="175850" y="433670"/>
                </a:cxn>
                <a:cxn ang="0">
                  <a:pos x="217471" y="370958"/>
                </a:cxn>
                <a:cxn ang="0">
                  <a:pos x="211228" y="362455"/>
                </a:cxn>
                <a:cxn ang="0">
                  <a:pos x="195620" y="358203"/>
                </a:cxn>
                <a:cxn ang="0">
                  <a:pos x="187296" y="365643"/>
                </a:cxn>
                <a:cxn ang="0">
                  <a:pos x="186255" y="375210"/>
                </a:cxn>
                <a:cxn ang="0">
                  <a:pos x="177931" y="368832"/>
                </a:cxn>
                <a:cxn ang="0">
                  <a:pos x="130067" y="409223"/>
                </a:cxn>
                <a:cxn ang="0">
                  <a:pos x="52027" y="206206"/>
                </a:cxn>
                <a:cxn ang="0">
                  <a:pos x="56189" y="197702"/>
                </a:cxn>
                <a:cxn ang="0">
                  <a:pos x="84283" y="187073"/>
                </a:cxn>
                <a:cxn ang="0">
                  <a:pos x="76999" y="183885"/>
                </a:cxn>
                <a:cxn ang="0">
                  <a:pos x="52027" y="122235"/>
                </a:cxn>
                <a:cxn ang="0">
                  <a:pos x="103013" y="64838"/>
                </a:cxn>
                <a:cxn ang="0">
                  <a:pos x="115499" y="69090"/>
                </a:cxn>
                <a:cxn ang="0">
                  <a:pos x="149837" y="155186"/>
                </a:cxn>
                <a:cxn ang="0">
                  <a:pos x="149837" y="165815"/>
                </a:cxn>
                <a:cxn ang="0">
                  <a:pos x="174809" y="368832"/>
                </a:cxn>
                <a:cxn ang="0">
                  <a:pos x="169607" y="369895"/>
                </a:cxn>
                <a:cxn ang="0">
                  <a:pos x="159202" y="379461"/>
                </a:cxn>
                <a:cxn ang="0">
                  <a:pos x="156080" y="381587"/>
                </a:cxn>
                <a:cxn ang="0">
                  <a:pos x="140472" y="379461"/>
                </a:cxn>
                <a:cxn ang="0">
                  <a:pos x="134229" y="389027"/>
                </a:cxn>
                <a:cxn ang="0">
                  <a:pos x="135269" y="404971"/>
                </a:cxn>
                <a:cxn ang="0">
                  <a:pos x="130067" y="409223"/>
                </a:cxn>
                <a:cxn ang="0">
                  <a:pos x="52027" y="81845"/>
                </a:cxn>
                <a:cxn ang="0">
                  <a:pos x="90526" y="29762"/>
                </a:cxn>
                <a:cxn ang="0">
                  <a:pos x="80121" y="14881"/>
                </a:cxn>
                <a:cxn ang="0">
                  <a:pos x="64513" y="3189"/>
                </a:cxn>
                <a:cxn ang="0">
                  <a:pos x="52027" y="0"/>
                </a:cxn>
                <a:cxn ang="0">
                  <a:pos x="46824" y="203017"/>
                </a:cxn>
                <a:cxn ang="0">
                  <a:pos x="11446" y="114795"/>
                </a:cxn>
                <a:cxn ang="0">
                  <a:pos x="12486" y="102040"/>
                </a:cxn>
                <a:cxn ang="0">
                  <a:pos x="4162" y="64838"/>
                </a:cxn>
                <a:cxn ang="0">
                  <a:pos x="1041" y="37202"/>
                </a:cxn>
                <a:cxn ang="0">
                  <a:pos x="15608" y="12755"/>
                </a:cxn>
                <a:cxn ang="0">
                  <a:pos x="31216" y="3189"/>
                </a:cxn>
                <a:cxn ang="0">
                  <a:pos x="52027" y="81845"/>
                </a:cxn>
                <a:cxn ang="0">
                  <a:pos x="52027" y="122235"/>
                </a:cxn>
                <a:cxn ang="0">
                  <a:pos x="44743" y="104166"/>
                </a:cxn>
                <a:cxn ang="0">
                  <a:pos x="48905" y="93537"/>
                </a:cxn>
                <a:cxn ang="0">
                  <a:pos x="22892" y="105229"/>
                </a:cxn>
                <a:cxn ang="0">
                  <a:pos x="19770" y="117984"/>
                </a:cxn>
                <a:cxn ang="0">
                  <a:pos x="48905" y="192388"/>
                </a:cxn>
              </a:cxnLst>
              <a:rect l="txL" t="txT" r="txR" b="txB"/>
              <a:pathLst>
                <a:path w="214" h="431">
                  <a:moveTo>
                    <a:pt x="168" y="228"/>
                  </a:moveTo>
                  <a:lnTo>
                    <a:pt x="214" y="349"/>
                  </a:lnTo>
                  <a:lnTo>
                    <a:pt x="194" y="431"/>
                  </a:lnTo>
                  <a:lnTo>
                    <a:pt x="168" y="413"/>
                  </a:lnTo>
                  <a:lnTo>
                    <a:pt x="168" y="405"/>
                  </a:lnTo>
                  <a:lnTo>
                    <a:pt x="169" y="408"/>
                  </a:lnTo>
                  <a:lnTo>
                    <a:pt x="196" y="397"/>
                  </a:lnTo>
                  <a:lnTo>
                    <a:pt x="209" y="349"/>
                  </a:lnTo>
                  <a:lnTo>
                    <a:pt x="209" y="349"/>
                  </a:lnTo>
                  <a:lnTo>
                    <a:pt x="206" y="345"/>
                  </a:lnTo>
                  <a:lnTo>
                    <a:pt x="206" y="345"/>
                  </a:lnTo>
                  <a:lnTo>
                    <a:pt x="203" y="341"/>
                  </a:lnTo>
                  <a:lnTo>
                    <a:pt x="199" y="337"/>
                  </a:lnTo>
                  <a:lnTo>
                    <a:pt x="194" y="336"/>
                  </a:lnTo>
                  <a:lnTo>
                    <a:pt x="188" y="337"/>
                  </a:lnTo>
                  <a:lnTo>
                    <a:pt x="188" y="337"/>
                  </a:lnTo>
                  <a:lnTo>
                    <a:pt x="184" y="340"/>
                  </a:lnTo>
                  <a:lnTo>
                    <a:pt x="180" y="344"/>
                  </a:lnTo>
                  <a:lnTo>
                    <a:pt x="179" y="348"/>
                  </a:lnTo>
                  <a:lnTo>
                    <a:pt x="179" y="353"/>
                  </a:lnTo>
                  <a:lnTo>
                    <a:pt x="179" y="353"/>
                  </a:lnTo>
                  <a:lnTo>
                    <a:pt x="176" y="351"/>
                  </a:lnTo>
                  <a:lnTo>
                    <a:pt x="173" y="348"/>
                  </a:lnTo>
                  <a:lnTo>
                    <a:pt x="171" y="347"/>
                  </a:lnTo>
                  <a:lnTo>
                    <a:pt x="168" y="347"/>
                  </a:lnTo>
                  <a:lnTo>
                    <a:pt x="168" y="228"/>
                  </a:lnTo>
                  <a:close/>
                  <a:moveTo>
                    <a:pt x="125" y="385"/>
                  </a:moveTo>
                  <a:lnTo>
                    <a:pt x="51" y="194"/>
                  </a:lnTo>
                  <a:lnTo>
                    <a:pt x="51" y="194"/>
                  </a:lnTo>
                  <a:lnTo>
                    <a:pt x="50" y="194"/>
                  </a:lnTo>
                  <a:lnTo>
                    <a:pt x="50" y="183"/>
                  </a:lnTo>
                  <a:lnTo>
                    <a:pt x="50" y="183"/>
                  </a:lnTo>
                  <a:lnTo>
                    <a:pt x="54" y="186"/>
                  </a:lnTo>
                  <a:lnTo>
                    <a:pt x="60" y="184"/>
                  </a:lnTo>
                  <a:lnTo>
                    <a:pt x="81" y="176"/>
                  </a:lnTo>
                  <a:lnTo>
                    <a:pt x="81" y="176"/>
                  </a:lnTo>
                  <a:lnTo>
                    <a:pt x="81" y="176"/>
                  </a:lnTo>
                  <a:lnTo>
                    <a:pt x="79" y="175"/>
                  </a:lnTo>
                  <a:lnTo>
                    <a:pt x="74" y="173"/>
                  </a:lnTo>
                  <a:lnTo>
                    <a:pt x="73" y="172"/>
                  </a:lnTo>
                  <a:lnTo>
                    <a:pt x="70" y="168"/>
                  </a:lnTo>
                  <a:lnTo>
                    <a:pt x="50" y="115"/>
                  </a:lnTo>
                  <a:lnTo>
                    <a:pt x="50" y="80"/>
                  </a:lnTo>
                  <a:lnTo>
                    <a:pt x="99" y="61"/>
                  </a:lnTo>
                  <a:lnTo>
                    <a:pt x="99" y="61"/>
                  </a:lnTo>
                  <a:lnTo>
                    <a:pt x="104" y="61"/>
                  </a:lnTo>
                  <a:lnTo>
                    <a:pt x="107" y="62"/>
                  </a:lnTo>
                  <a:lnTo>
                    <a:pt x="111" y="65"/>
                  </a:lnTo>
                  <a:lnTo>
                    <a:pt x="114" y="69"/>
                  </a:lnTo>
                  <a:lnTo>
                    <a:pt x="144" y="146"/>
                  </a:lnTo>
                  <a:lnTo>
                    <a:pt x="144" y="146"/>
                  </a:lnTo>
                  <a:lnTo>
                    <a:pt x="144" y="149"/>
                  </a:lnTo>
                  <a:lnTo>
                    <a:pt x="144" y="153"/>
                  </a:lnTo>
                  <a:lnTo>
                    <a:pt x="144" y="156"/>
                  </a:lnTo>
                  <a:lnTo>
                    <a:pt x="141" y="158"/>
                  </a:lnTo>
                  <a:lnTo>
                    <a:pt x="168" y="228"/>
                  </a:lnTo>
                  <a:lnTo>
                    <a:pt x="168" y="347"/>
                  </a:lnTo>
                  <a:lnTo>
                    <a:pt x="168" y="347"/>
                  </a:lnTo>
                  <a:lnTo>
                    <a:pt x="163" y="348"/>
                  </a:lnTo>
                  <a:lnTo>
                    <a:pt x="163" y="348"/>
                  </a:lnTo>
                  <a:lnTo>
                    <a:pt x="157" y="349"/>
                  </a:lnTo>
                  <a:lnTo>
                    <a:pt x="154" y="353"/>
                  </a:lnTo>
                  <a:lnTo>
                    <a:pt x="153" y="357"/>
                  </a:lnTo>
                  <a:lnTo>
                    <a:pt x="153" y="363"/>
                  </a:lnTo>
                  <a:lnTo>
                    <a:pt x="153" y="363"/>
                  </a:lnTo>
                  <a:lnTo>
                    <a:pt x="150" y="359"/>
                  </a:lnTo>
                  <a:lnTo>
                    <a:pt x="145" y="357"/>
                  </a:lnTo>
                  <a:lnTo>
                    <a:pt x="141" y="356"/>
                  </a:lnTo>
                  <a:lnTo>
                    <a:pt x="135" y="357"/>
                  </a:lnTo>
                  <a:lnTo>
                    <a:pt x="135" y="357"/>
                  </a:lnTo>
                  <a:lnTo>
                    <a:pt x="131" y="360"/>
                  </a:lnTo>
                  <a:lnTo>
                    <a:pt x="129" y="366"/>
                  </a:lnTo>
                  <a:lnTo>
                    <a:pt x="127" y="370"/>
                  </a:lnTo>
                  <a:lnTo>
                    <a:pt x="127" y="376"/>
                  </a:lnTo>
                  <a:lnTo>
                    <a:pt x="130" y="381"/>
                  </a:lnTo>
                  <a:lnTo>
                    <a:pt x="168" y="405"/>
                  </a:lnTo>
                  <a:lnTo>
                    <a:pt x="168" y="413"/>
                  </a:lnTo>
                  <a:lnTo>
                    <a:pt x="125" y="385"/>
                  </a:lnTo>
                  <a:lnTo>
                    <a:pt x="125" y="385"/>
                  </a:lnTo>
                  <a:close/>
                  <a:moveTo>
                    <a:pt x="50" y="0"/>
                  </a:moveTo>
                  <a:lnTo>
                    <a:pt x="50" y="77"/>
                  </a:lnTo>
                  <a:lnTo>
                    <a:pt x="95" y="49"/>
                  </a:lnTo>
                  <a:lnTo>
                    <a:pt x="87" y="28"/>
                  </a:lnTo>
                  <a:lnTo>
                    <a:pt x="87" y="28"/>
                  </a:lnTo>
                  <a:lnTo>
                    <a:pt x="84" y="23"/>
                  </a:lnTo>
                  <a:lnTo>
                    <a:pt x="81" y="18"/>
                  </a:lnTo>
                  <a:lnTo>
                    <a:pt x="77" y="14"/>
                  </a:lnTo>
                  <a:lnTo>
                    <a:pt x="72" y="10"/>
                  </a:lnTo>
                  <a:lnTo>
                    <a:pt x="68" y="5"/>
                  </a:lnTo>
                  <a:lnTo>
                    <a:pt x="62" y="3"/>
                  </a:lnTo>
                  <a:lnTo>
                    <a:pt x="56" y="1"/>
                  </a:lnTo>
                  <a:lnTo>
                    <a:pt x="50" y="0"/>
                  </a:lnTo>
                  <a:lnTo>
                    <a:pt x="50" y="0"/>
                  </a:lnTo>
                  <a:close/>
                  <a:moveTo>
                    <a:pt x="50" y="194"/>
                  </a:moveTo>
                  <a:lnTo>
                    <a:pt x="50" y="194"/>
                  </a:lnTo>
                  <a:lnTo>
                    <a:pt x="45" y="191"/>
                  </a:lnTo>
                  <a:lnTo>
                    <a:pt x="41" y="186"/>
                  </a:lnTo>
                  <a:lnTo>
                    <a:pt x="11" y="108"/>
                  </a:lnTo>
                  <a:lnTo>
                    <a:pt x="11" y="108"/>
                  </a:lnTo>
                  <a:lnTo>
                    <a:pt x="9" y="104"/>
                  </a:lnTo>
                  <a:lnTo>
                    <a:pt x="11" y="99"/>
                  </a:lnTo>
                  <a:lnTo>
                    <a:pt x="12" y="96"/>
                  </a:lnTo>
                  <a:lnTo>
                    <a:pt x="16" y="92"/>
                  </a:lnTo>
                  <a:lnTo>
                    <a:pt x="4" y="61"/>
                  </a:lnTo>
                  <a:lnTo>
                    <a:pt x="4" y="61"/>
                  </a:lnTo>
                  <a:lnTo>
                    <a:pt x="1" y="53"/>
                  </a:lnTo>
                  <a:lnTo>
                    <a:pt x="0" y="43"/>
                  </a:lnTo>
                  <a:lnTo>
                    <a:pt x="1" y="35"/>
                  </a:lnTo>
                  <a:lnTo>
                    <a:pt x="4" y="27"/>
                  </a:lnTo>
                  <a:lnTo>
                    <a:pt x="8" y="19"/>
                  </a:lnTo>
                  <a:lnTo>
                    <a:pt x="15" y="12"/>
                  </a:lnTo>
                  <a:lnTo>
                    <a:pt x="22" y="7"/>
                  </a:lnTo>
                  <a:lnTo>
                    <a:pt x="30" y="3"/>
                  </a:lnTo>
                  <a:lnTo>
                    <a:pt x="30" y="3"/>
                  </a:lnTo>
                  <a:lnTo>
                    <a:pt x="39" y="0"/>
                  </a:lnTo>
                  <a:lnTo>
                    <a:pt x="50" y="0"/>
                  </a:lnTo>
                  <a:lnTo>
                    <a:pt x="50" y="77"/>
                  </a:lnTo>
                  <a:lnTo>
                    <a:pt x="43" y="81"/>
                  </a:lnTo>
                  <a:lnTo>
                    <a:pt x="50" y="80"/>
                  </a:lnTo>
                  <a:lnTo>
                    <a:pt x="50" y="115"/>
                  </a:lnTo>
                  <a:lnTo>
                    <a:pt x="45" y="100"/>
                  </a:lnTo>
                  <a:lnTo>
                    <a:pt x="45" y="100"/>
                  </a:lnTo>
                  <a:lnTo>
                    <a:pt x="43" y="98"/>
                  </a:lnTo>
                  <a:lnTo>
                    <a:pt x="45" y="93"/>
                  </a:lnTo>
                  <a:lnTo>
                    <a:pt x="46" y="91"/>
                  </a:lnTo>
                  <a:lnTo>
                    <a:pt x="47" y="88"/>
                  </a:lnTo>
                  <a:lnTo>
                    <a:pt x="26" y="96"/>
                  </a:lnTo>
                  <a:lnTo>
                    <a:pt x="26" y="96"/>
                  </a:lnTo>
                  <a:lnTo>
                    <a:pt x="22" y="99"/>
                  </a:lnTo>
                  <a:lnTo>
                    <a:pt x="19" y="103"/>
                  </a:lnTo>
                  <a:lnTo>
                    <a:pt x="19" y="107"/>
                  </a:lnTo>
                  <a:lnTo>
                    <a:pt x="19" y="111"/>
                  </a:lnTo>
                  <a:lnTo>
                    <a:pt x="45" y="177"/>
                  </a:lnTo>
                  <a:lnTo>
                    <a:pt x="45" y="177"/>
                  </a:lnTo>
                  <a:lnTo>
                    <a:pt x="47" y="181"/>
                  </a:lnTo>
                  <a:lnTo>
                    <a:pt x="50" y="183"/>
                  </a:lnTo>
                  <a:lnTo>
                    <a:pt x="50" y="194"/>
                  </a:lnTo>
                  <a:close/>
                </a:path>
              </a:pathLst>
            </a:custGeom>
            <a:grpFill/>
            <a:ln w="9525">
              <a:noFill/>
            </a:ln>
          </p:spPr>
          <p:txBody>
            <a:bodyPr/>
            <a:lstStyle/>
            <a:p>
              <a:endParaRPr lang="zh-CN" altLang="en-US" sz="2400"/>
            </a:p>
          </p:txBody>
        </p:sp>
        <p:grpSp>
          <p:nvGrpSpPr>
            <p:cNvPr id="84" name="组合 213"/>
            <p:cNvGrpSpPr/>
            <p:nvPr/>
          </p:nvGrpSpPr>
          <p:grpSpPr bwMode="auto">
            <a:xfrm>
              <a:off x="4004765" y="1840610"/>
              <a:ext cx="374592" cy="384776"/>
              <a:chOff x="0" y="0"/>
              <a:chExt cx="571500" cy="574675"/>
            </a:xfrm>
            <a:grpFill/>
          </p:grpSpPr>
          <p:sp>
            <p:nvSpPr>
              <p:cNvPr id="142" name="Freeform 144"/>
              <p:cNvSpPr>
                <a:spLocks noEditPoints="1" noChangeArrowheads="1"/>
              </p:cNvSpPr>
              <p:nvPr/>
            </p:nvSpPr>
            <p:spPr bwMode="auto">
              <a:xfrm>
                <a:off x="0" y="0"/>
                <a:ext cx="571500" cy="574675"/>
              </a:xfrm>
              <a:custGeom>
                <a:avLst/>
                <a:gdLst>
                  <a:gd name="T0" fmla="*/ 180 w 360"/>
                  <a:gd name="T1" fmla="*/ 0 h 362"/>
                  <a:gd name="T2" fmla="*/ 232 w 360"/>
                  <a:gd name="T3" fmla="*/ 8 h 362"/>
                  <a:gd name="T4" fmla="*/ 280 w 360"/>
                  <a:gd name="T5" fmla="*/ 31 h 362"/>
                  <a:gd name="T6" fmla="*/ 319 w 360"/>
                  <a:gd name="T7" fmla="*/ 67 h 362"/>
                  <a:gd name="T8" fmla="*/ 346 w 360"/>
                  <a:gd name="T9" fmla="*/ 111 h 362"/>
                  <a:gd name="T10" fmla="*/ 358 w 360"/>
                  <a:gd name="T11" fmla="*/ 163 h 362"/>
                  <a:gd name="T12" fmla="*/ 358 w 360"/>
                  <a:gd name="T13" fmla="*/ 199 h 362"/>
                  <a:gd name="T14" fmla="*/ 346 w 360"/>
                  <a:gd name="T15" fmla="*/ 251 h 362"/>
                  <a:gd name="T16" fmla="*/ 319 w 360"/>
                  <a:gd name="T17" fmla="*/ 295 h 362"/>
                  <a:gd name="T18" fmla="*/ 280 w 360"/>
                  <a:gd name="T19" fmla="*/ 331 h 362"/>
                  <a:gd name="T20" fmla="*/ 232 w 360"/>
                  <a:gd name="T21" fmla="*/ 354 h 362"/>
                  <a:gd name="T22" fmla="*/ 180 w 360"/>
                  <a:gd name="T23" fmla="*/ 362 h 362"/>
                  <a:gd name="T24" fmla="*/ 180 w 360"/>
                  <a:gd name="T25" fmla="*/ 314 h 362"/>
                  <a:gd name="T26" fmla="*/ 193 w 360"/>
                  <a:gd name="T27" fmla="*/ 318 h 362"/>
                  <a:gd name="T28" fmla="*/ 201 w 360"/>
                  <a:gd name="T29" fmla="*/ 329 h 362"/>
                  <a:gd name="T30" fmla="*/ 237 w 360"/>
                  <a:gd name="T31" fmla="*/ 320 h 362"/>
                  <a:gd name="T32" fmla="*/ 268 w 360"/>
                  <a:gd name="T33" fmla="*/ 302 h 362"/>
                  <a:gd name="T34" fmla="*/ 293 w 360"/>
                  <a:gd name="T35" fmla="*/ 278 h 362"/>
                  <a:gd name="T36" fmla="*/ 312 w 360"/>
                  <a:gd name="T37" fmla="*/ 248 h 362"/>
                  <a:gd name="T38" fmla="*/ 325 w 360"/>
                  <a:gd name="T39" fmla="*/ 215 h 362"/>
                  <a:gd name="T40" fmla="*/ 322 w 360"/>
                  <a:gd name="T41" fmla="*/ 199 h 362"/>
                  <a:gd name="T42" fmla="*/ 312 w 360"/>
                  <a:gd name="T43" fmla="*/ 180 h 362"/>
                  <a:gd name="T44" fmla="*/ 316 w 360"/>
                  <a:gd name="T45" fmla="*/ 167 h 362"/>
                  <a:gd name="T46" fmla="*/ 327 w 360"/>
                  <a:gd name="T47" fmla="*/ 159 h 362"/>
                  <a:gd name="T48" fmla="*/ 318 w 360"/>
                  <a:gd name="T49" fmla="*/ 123 h 362"/>
                  <a:gd name="T50" fmla="*/ 300 w 360"/>
                  <a:gd name="T51" fmla="*/ 94 h 362"/>
                  <a:gd name="T52" fmla="*/ 277 w 360"/>
                  <a:gd name="T53" fmla="*/ 67 h 362"/>
                  <a:gd name="T54" fmla="*/ 247 w 360"/>
                  <a:gd name="T55" fmla="*/ 48 h 362"/>
                  <a:gd name="T56" fmla="*/ 214 w 360"/>
                  <a:gd name="T57" fmla="*/ 35 h 362"/>
                  <a:gd name="T58" fmla="*/ 199 w 360"/>
                  <a:gd name="T59" fmla="*/ 39 h 362"/>
                  <a:gd name="T60" fmla="*/ 180 w 360"/>
                  <a:gd name="T61" fmla="*/ 48 h 362"/>
                  <a:gd name="T62" fmla="*/ 180 w 360"/>
                  <a:gd name="T63" fmla="*/ 0 h 362"/>
                  <a:gd name="T64" fmla="*/ 180 w 360"/>
                  <a:gd name="T65" fmla="*/ 48 h 362"/>
                  <a:gd name="T66" fmla="*/ 161 w 360"/>
                  <a:gd name="T67" fmla="*/ 39 h 362"/>
                  <a:gd name="T68" fmla="*/ 146 w 360"/>
                  <a:gd name="T69" fmla="*/ 35 h 362"/>
                  <a:gd name="T70" fmla="*/ 112 w 360"/>
                  <a:gd name="T71" fmla="*/ 48 h 362"/>
                  <a:gd name="T72" fmla="*/ 82 w 360"/>
                  <a:gd name="T73" fmla="*/ 67 h 362"/>
                  <a:gd name="T74" fmla="*/ 59 w 360"/>
                  <a:gd name="T75" fmla="*/ 94 h 362"/>
                  <a:gd name="T76" fmla="*/ 42 w 360"/>
                  <a:gd name="T77" fmla="*/ 123 h 362"/>
                  <a:gd name="T78" fmla="*/ 32 w 360"/>
                  <a:gd name="T79" fmla="*/ 159 h 362"/>
                  <a:gd name="T80" fmla="*/ 43 w 360"/>
                  <a:gd name="T81" fmla="*/ 167 h 362"/>
                  <a:gd name="T82" fmla="*/ 47 w 360"/>
                  <a:gd name="T83" fmla="*/ 180 h 362"/>
                  <a:gd name="T84" fmla="*/ 37 w 360"/>
                  <a:gd name="T85" fmla="*/ 199 h 362"/>
                  <a:gd name="T86" fmla="*/ 33 w 360"/>
                  <a:gd name="T87" fmla="*/ 215 h 362"/>
                  <a:gd name="T88" fmla="*/ 46 w 360"/>
                  <a:gd name="T89" fmla="*/ 248 h 362"/>
                  <a:gd name="T90" fmla="*/ 66 w 360"/>
                  <a:gd name="T91" fmla="*/ 278 h 362"/>
                  <a:gd name="T92" fmla="*/ 92 w 360"/>
                  <a:gd name="T93" fmla="*/ 302 h 362"/>
                  <a:gd name="T94" fmla="*/ 123 w 360"/>
                  <a:gd name="T95" fmla="*/ 320 h 362"/>
                  <a:gd name="T96" fmla="*/ 158 w 360"/>
                  <a:gd name="T97" fmla="*/ 329 h 362"/>
                  <a:gd name="T98" fmla="*/ 161 w 360"/>
                  <a:gd name="T99" fmla="*/ 322 h 362"/>
                  <a:gd name="T100" fmla="*/ 180 w 360"/>
                  <a:gd name="T101" fmla="*/ 314 h 362"/>
                  <a:gd name="T102" fmla="*/ 180 w 360"/>
                  <a:gd name="T103" fmla="*/ 362 h 362"/>
                  <a:gd name="T104" fmla="*/ 126 w 360"/>
                  <a:gd name="T105" fmla="*/ 354 h 362"/>
                  <a:gd name="T106" fmla="*/ 78 w 360"/>
                  <a:gd name="T107" fmla="*/ 331 h 362"/>
                  <a:gd name="T108" fmla="*/ 40 w 360"/>
                  <a:gd name="T109" fmla="*/ 295 h 362"/>
                  <a:gd name="T110" fmla="*/ 13 w 360"/>
                  <a:gd name="T111" fmla="*/ 251 h 362"/>
                  <a:gd name="T112" fmla="*/ 0 w 360"/>
                  <a:gd name="T113" fmla="*/ 199 h 362"/>
                  <a:gd name="T114" fmla="*/ 0 w 360"/>
                  <a:gd name="T115" fmla="*/ 163 h 362"/>
                  <a:gd name="T116" fmla="*/ 13 w 360"/>
                  <a:gd name="T117" fmla="*/ 111 h 362"/>
                  <a:gd name="T118" fmla="*/ 40 w 360"/>
                  <a:gd name="T119" fmla="*/ 67 h 362"/>
                  <a:gd name="T120" fmla="*/ 78 w 360"/>
                  <a:gd name="T121" fmla="*/ 31 h 362"/>
                  <a:gd name="T122" fmla="*/ 126 w 360"/>
                  <a:gd name="T123" fmla="*/ 8 h 362"/>
                  <a:gd name="T124" fmla="*/ 180 w 360"/>
                  <a:gd name="T125" fmla="*/ 0 h 3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60"/>
                  <a:gd name="T190" fmla="*/ 0 h 362"/>
                  <a:gd name="T191" fmla="*/ 360 w 360"/>
                  <a:gd name="T192" fmla="*/ 362 h 36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60" h="362">
                    <a:moveTo>
                      <a:pt x="180" y="0"/>
                    </a:moveTo>
                    <a:lnTo>
                      <a:pt x="180" y="0"/>
                    </a:lnTo>
                    <a:lnTo>
                      <a:pt x="180" y="0"/>
                    </a:lnTo>
                    <a:lnTo>
                      <a:pt x="197" y="2"/>
                    </a:lnTo>
                    <a:lnTo>
                      <a:pt x="216" y="4"/>
                    </a:lnTo>
                    <a:lnTo>
                      <a:pt x="232" y="8"/>
                    </a:lnTo>
                    <a:lnTo>
                      <a:pt x="250" y="15"/>
                    </a:lnTo>
                    <a:lnTo>
                      <a:pt x="265" y="22"/>
                    </a:lnTo>
                    <a:lnTo>
                      <a:pt x="280" y="31"/>
                    </a:lnTo>
                    <a:lnTo>
                      <a:pt x="295" y="42"/>
                    </a:lnTo>
                    <a:lnTo>
                      <a:pt x="307" y="53"/>
                    </a:lnTo>
                    <a:lnTo>
                      <a:pt x="319" y="67"/>
                    </a:lnTo>
                    <a:lnTo>
                      <a:pt x="329" y="80"/>
                    </a:lnTo>
                    <a:lnTo>
                      <a:pt x="338" y="95"/>
                    </a:lnTo>
                    <a:lnTo>
                      <a:pt x="346" y="111"/>
                    </a:lnTo>
                    <a:lnTo>
                      <a:pt x="352" y="127"/>
                    </a:lnTo>
                    <a:lnTo>
                      <a:pt x="356" y="145"/>
                    </a:lnTo>
                    <a:lnTo>
                      <a:pt x="358" y="163"/>
                    </a:lnTo>
                    <a:lnTo>
                      <a:pt x="360" y="180"/>
                    </a:lnTo>
                    <a:lnTo>
                      <a:pt x="360" y="180"/>
                    </a:lnTo>
                    <a:lnTo>
                      <a:pt x="358" y="199"/>
                    </a:lnTo>
                    <a:lnTo>
                      <a:pt x="356" y="217"/>
                    </a:lnTo>
                    <a:lnTo>
                      <a:pt x="352" y="234"/>
                    </a:lnTo>
                    <a:lnTo>
                      <a:pt x="346" y="251"/>
                    </a:lnTo>
                    <a:lnTo>
                      <a:pt x="338" y="267"/>
                    </a:lnTo>
                    <a:lnTo>
                      <a:pt x="329" y="282"/>
                    </a:lnTo>
                    <a:lnTo>
                      <a:pt x="319" y="295"/>
                    </a:lnTo>
                    <a:lnTo>
                      <a:pt x="307" y="309"/>
                    </a:lnTo>
                    <a:lnTo>
                      <a:pt x="295" y="320"/>
                    </a:lnTo>
                    <a:lnTo>
                      <a:pt x="280" y="331"/>
                    </a:lnTo>
                    <a:lnTo>
                      <a:pt x="265" y="340"/>
                    </a:lnTo>
                    <a:lnTo>
                      <a:pt x="250" y="347"/>
                    </a:lnTo>
                    <a:lnTo>
                      <a:pt x="232" y="354"/>
                    </a:lnTo>
                    <a:lnTo>
                      <a:pt x="216" y="358"/>
                    </a:lnTo>
                    <a:lnTo>
                      <a:pt x="197" y="360"/>
                    </a:lnTo>
                    <a:lnTo>
                      <a:pt x="180" y="362"/>
                    </a:lnTo>
                    <a:lnTo>
                      <a:pt x="180" y="362"/>
                    </a:lnTo>
                    <a:lnTo>
                      <a:pt x="180" y="314"/>
                    </a:lnTo>
                    <a:lnTo>
                      <a:pt x="180" y="314"/>
                    </a:lnTo>
                    <a:lnTo>
                      <a:pt x="180" y="314"/>
                    </a:lnTo>
                    <a:lnTo>
                      <a:pt x="186" y="314"/>
                    </a:lnTo>
                    <a:lnTo>
                      <a:pt x="193" y="318"/>
                    </a:lnTo>
                    <a:lnTo>
                      <a:pt x="199" y="322"/>
                    </a:lnTo>
                    <a:lnTo>
                      <a:pt x="201" y="329"/>
                    </a:lnTo>
                    <a:lnTo>
                      <a:pt x="201" y="329"/>
                    </a:lnTo>
                    <a:lnTo>
                      <a:pt x="214" y="327"/>
                    </a:lnTo>
                    <a:lnTo>
                      <a:pt x="226" y="324"/>
                    </a:lnTo>
                    <a:lnTo>
                      <a:pt x="237" y="320"/>
                    </a:lnTo>
                    <a:lnTo>
                      <a:pt x="247" y="314"/>
                    </a:lnTo>
                    <a:lnTo>
                      <a:pt x="258" y="309"/>
                    </a:lnTo>
                    <a:lnTo>
                      <a:pt x="268" y="302"/>
                    </a:lnTo>
                    <a:lnTo>
                      <a:pt x="277" y="294"/>
                    </a:lnTo>
                    <a:lnTo>
                      <a:pt x="285" y="286"/>
                    </a:lnTo>
                    <a:lnTo>
                      <a:pt x="293" y="278"/>
                    </a:lnTo>
                    <a:lnTo>
                      <a:pt x="300" y="268"/>
                    </a:lnTo>
                    <a:lnTo>
                      <a:pt x="307" y="259"/>
                    </a:lnTo>
                    <a:lnTo>
                      <a:pt x="312" y="248"/>
                    </a:lnTo>
                    <a:lnTo>
                      <a:pt x="318" y="237"/>
                    </a:lnTo>
                    <a:lnTo>
                      <a:pt x="322" y="226"/>
                    </a:lnTo>
                    <a:lnTo>
                      <a:pt x="325" y="215"/>
                    </a:lnTo>
                    <a:lnTo>
                      <a:pt x="327" y="203"/>
                    </a:lnTo>
                    <a:lnTo>
                      <a:pt x="327" y="203"/>
                    </a:lnTo>
                    <a:lnTo>
                      <a:pt x="322" y="199"/>
                    </a:lnTo>
                    <a:lnTo>
                      <a:pt x="316" y="194"/>
                    </a:lnTo>
                    <a:lnTo>
                      <a:pt x="314" y="188"/>
                    </a:lnTo>
                    <a:lnTo>
                      <a:pt x="312" y="180"/>
                    </a:lnTo>
                    <a:lnTo>
                      <a:pt x="312" y="180"/>
                    </a:lnTo>
                    <a:lnTo>
                      <a:pt x="314" y="174"/>
                    </a:lnTo>
                    <a:lnTo>
                      <a:pt x="316" y="167"/>
                    </a:lnTo>
                    <a:lnTo>
                      <a:pt x="322" y="163"/>
                    </a:lnTo>
                    <a:lnTo>
                      <a:pt x="327" y="159"/>
                    </a:lnTo>
                    <a:lnTo>
                      <a:pt x="327" y="159"/>
                    </a:lnTo>
                    <a:lnTo>
                      <a:pt x="325" y="146"/>
                    </a:lnTo>
                    <a:lnTo>
                      <a:pt x="322" y="136"/>
                    </a:lnTo>
                    <a:lnTo>
                      <a:pt x="318" y="123"/>
                    </a:lnTo>
                    <a:lnTo>
                      <a:pt x="312" y="113"/>
                    </a:lnTo>
                    <a:lnTo>
                      <a:pt x="307" y="103"/>
                    </a:lnTo>
                    <a:lnTo>
                      <a:pt x="300" y="94"/>
                    </a:lnTo>
                    <a:lnTo>
                      <a:pt x="293" y="84"/>
                    </a:lnTo>
                    <a:lnTo>
                      <a:pt x="285" y="75"/>
                    </a:lnTo>
                    <a:lnTo>
                      <a:pt x="277" y="67"/>
                    </a:lnTo>
                    <a:lnTo>
                      <a:pt x="268" y="60"/>
                    </a:lnTo>
                    <a:lnTo>
                      <a:pt x="258" y="53"/>
                    </a:lnTo>
                    <a:lnTo>
                      <a:pt x="247" y="48"/>
                    </a:lnTo>
                    <a:lnTo>
                      <a:pt x="237" y="42"/>
                    </a:lnTo>
                    <a:lnTo>
                      <a:pt x="226" y="38"/>
                    </a:lnTo>
                    <a:lnTo>
                      <a:pt x="214" y="35"/>
                    </a:lnTo>
                    <a:lnTo>
                      <a:pt x="201" y="33"/>
                    </a:lnTo>
                    <a:lnTo>
                      <a:pt x="201" y="33"/>
                    </a:lnTo>
                    <a:lnTo>
                      <a:pt x="199" y="39"/>
                    </a:lnTo>
                    <a:lnTo>
                      <a:pt x="193" y="44"/>
                    </a:lnTo>
                    <a:lnTo>
                      <a:pt x="186" y="46"/>
                    </a:lnTo>
                    <a:lnTo>
                      <a:pt x="180" y="48"/>
                    </a:lnTo>
                    <a:lnTo>
                      <a:pt x="180" y="48"/>
                    </a:lnTo>
                    <a:lnTo>
                      <a:pt x="180" y="0"/>
                    </a:lnTo>
                    <a:close/>
                    <a:moveTo>
                      <a:pt x="180" y="0"/>
                    </a:moveTo>
                    <a:lnTo>
                      <a:pt x="180" y="0"/>
                    </a:lnTo>
                    <a:lnTo>
                      <a:pt x="180" y="48"/>
                    </a:lnTo>
                    <a:lnTo>
                      <a:pt x="180" y="48"/>
                    </a:lnTo>
                    <a:lnTo>
                      <a:pt x="173" y="46"/>
                    </a:lnTo>
                    <a:lnTo>
                      <a:pt x="166" y="44"/>
                    </a:lnTo>
                    <a:lnTo>
                      <a:pt x="161" y="39"/>
                    </a:lnTo>
                    <a:lnTo>
                      <a:pt x="158" y="33"/>
                    </a:lnTo>
                    <a:lnTo>
                      <a:pt x="158" y="33"/>
                    </a:lnTo>
                    <a:lnTo>
                      <a:pt x="146" y="35"/>
                    </a:lnTo>
                    <a:lnTo>
                      <a:pt x="134" y="38"/>
                    </a:lnTo>
                    <a:lnTo>
                      <a:pt x="123" y="42"/>
                    </a:lnTo>
                    <a:lnTo>
                      <a:pt x="112" y="48"/>
                    </a:lnTo>
                    <a:lnTo>
                      <a:pt x="101" y="53"/>
                    </a:lnTo>
                    <a:lnTo>
                      <a:pt x="92" y="60"/>
                    </a:lnTo>
                    <a:lnTo>
                      <a:pt x="82" y="67"/>
                    </a:lnTo>
                    <a:lnTo>
                      <a:pt x="74" y="75"/>
                    </a:lnTo>
                    <a:lnTo>
                      <a:pt x="66" y="84"/>
                    </a:lnTo>
                    <a:lnTo>
                      <a:pt x="59" y="94"/>
                    </a:lnTo>
                    <a:lnTo>
                      <a:pt x="52" y="103"/>
                    </a:lnTo>
                    <a:lnTo>
                      <a:pt x="46" y="113"/>
                    </a:lnTo>
                    <a:lnTo>
                      <a:pt x="42" y="123"/>
                    </a:lnTo>
                    <a:lnTo>
                      <a:pt x="37" y="136"/>
                    </a:lnTo>
                    <a:lnTo>
                      <a:pt x="33" y="146"/>
                    </a:lnTo>
                    <a:lnTo>
                      <a:pt x="32" y="159"/>
                    </a:lnTo>
                    <a:lnTo>
                      <a:pt x="32" y="159"/>
                    </a:lnTo>
                    <a:lnTo>
                      <a:pt x="37" y="163"/>
                    </a:lnTo>
                    <a:lnTo>
                      <a:pt x="43" y="167"/>
                    </a:lnTo>
                    <a:lnTo>
                      <a:pt x="46" y="174"/>
                    </a:lnTo>
                    <a:lnTo>
                      <a:pt x="47" y="180"/>
                    </a:lnTo>
                    <a:lnTo>
                      <a:pt x="47" y="180"/>
                    </a:lnTo>
                    <a:lnTo>
                      <a:pt x="46" y="188"/>
                    </a:lnTo>
                    <a:lnTo>
                      <a:pt x="43" y="194"/>
                    </a:lnTo>
                    <a:lnTo>
                      <a:pt x="37" y="199"/>
                    </a:lnTo>
                    <a:lnTo>
                      <a:pt x="32" y="203"/>
                    </a:lnTo>
                    <a:lnTo>
                      <a:pt x="32" y="203"/>
                    </a:lnTo>
                    <a:lnTo>
                      <a:pt x="33" y="215"/>
                    </a:lnTo>
                    <a:lnTo>
                      <a:pt x="37" y="226"/>
                    </a:lnTo>
                    <a:lnTo>
                      <a:pt x="42" y="237"/>
                    </a:lnTo>
                    <a:lnTo>
                      <a:pt x="46" y="248"/>
                    </a:lnTo>
                    <a:lnTo>
                      <a:pt x="52" y="259"/>
                    </a:lnTo>
                    <a:lnTo>
                      <a:pt x="59" y="268"/>
                    </a:lnTo>
                    <a:lnTo>
                      <a:pt x="66" y="278"/>
                    </a:lnTo>
                    <a:lnTo>
                      <a:pt x="74" y="286"/>
                    </a:lnTo>
                    <a:lnTo>
                      <a:pt x="82" y="294"/>
                    </a:lnTo>
                    <a:lnTo>
                      <a:pt x="92" y="302"/>
                    </a:lnTo>
                    <a:lnTo>
                      <a:pt x="101" y="309"/>
                    </a:lnTo>
                    <a:lnTo>
                      <a:pt x="112" y="314"/>
                    </a:lnTo>
                    <a:lnTo>
                      <a:pt x="123" y="320"/>
                    </a:lnTo>
                    <a:lnTo>
                      <a:pt x="134" y="324"/>
                    </a:lnTo>
                    <a:lnTo>
                      <a:pt x="146" y="327"/>
                    </a:lnTo>
                    <a:lnTo>
                      <a:pt x="158" y="329"/>
                    </a:lnTo>
                    <a:lnTo>
                      <a:pt x="158" y="329"/>
                    </a:lnTo>
                    <a:lnTo>
                      <a:pt x="158" y="329"/>
                    </a:lnTo>
                    <a:lnTo>
                      <a:pt x="161" y="322"/>
                    </a:lnTo>
                    <a:lnTo>
                      <a:pt x="166" y="318"/>
                    </a:lnTo>
                    <a:lnTo>
                      <a:pt x="173" y="314"/>
                    </a:lnTo>
                    <a:lnTo>
                      <a:pt x="180" y="314"/>
                    </a:lnTo>
                    <a:lnTo>
                      <a:pt x="180" y="362"/>
                    </a:lnTo>
                    <a:lnTo>
                      <a:pt x="180" y="362"/>
                    </a:lnTo>
                    <a:lnTo>
                      <a:pt x="180" y="362"/>
                    </a:lnTo>
                    <a:lnTo>
                      <a:pt x="161" y="360"/>
                    </a:lnTo>
                    <a:lnTo>
                      <a:pt x="143" y="358"/>
                    </a:lnTo>
                    <a:lnTo>
                      <a:pt x="126" y="354"/>
                    </a:lnTo>
                    <a:lnTo>
                      <a:pt x="109" y="347"/>
                    </a:lnTo>
                    <a:lnTo>
                      <a:pt x="93" y="340"/>
                    </a:lnTo>
                    <a:lnTo>
                      <a:pt x="78" y="331"/>
                    </a:lnTo>
                    <a:lnTo>
                      <a:pt x="65" y="320"/>
                    </a:lnTo>
                    <a:lnTo>
                      <a:pt x="52" y="309"/>
                    </a:lnTo>
                    <a:lnTo>
                      <a:pt x="40" y="295"/>
                    </a:lnTo>
                    <a:lnTo>
                      <a:pt x="29" y="282"/>
                    </a:lnTo>
                    <a:lnTo>
                      <a:pt x="21" y="267"/>
                    </a:lnTo>
                    <a:lnTo>
                      <a:pt x="13" y="251"/>
                    </a:lnTo>
                    <a:lnTo>
                      <a:pt x="8" y="234"/>
                    </a:lnTo>
                    <a:lnTo>
                      <a:pt x="2" y="217"/>
                    </a:lnTo>
                    <a:lnTo>
                      <a:pt x="0" y="199"/>
                    </a:lnTo>
                    <a:lnTo>
                      <a:pt x="0" y="180"/>
                    </a:lnTo>
                    <a:lnTo>
                      <a:pt x="0" y="180"/>
                    </a:lnTo>
                    <a:lnTo>
                      <a:pt x="0" y="163"/>
                    </a:lnTo>
                    <a:lnTo>
                      <a:pt x="2" y="145"/>
                    </a:lnTo>
                    <a:lnTo>
                      <a:pt x="8" y="127"/>
                    </a:lnTo>
                    <a:lnTo>
                      <a:pt x="13" y="111"/>
                    </a:lnTo>
                    <a:lnTo>
                      <a:pt x="21" y="95"/>
                    </a:lnTo>
                    <a:lnTo>
                      <a:pt x="29" y="80"/>
                    </a:lnTo>
                    <a:lnTo>
                      <a:pt x="40" y="67"/>
                    </a:lnTo>
                    <a:lnTo>
                      <a:pt x="52" y="53"/>
                    </a:lnTo>
                    <a:lnTo>
                      <a:pt x="65" y="42"/>
                    </a:lnTo>
                    <a:lnTo>
                      <a:pt x="78" y="31"/>
                    </a:lnTo>
                    <a:lnTo>
                      <a:pt x="93" y="22"/>
                    </a:lnTo>
                    <a:lnTo>
                      <a:pt x="109" y="15"/>
                    </a:lnTo>
                    <a:lnTo>
                      <a:pt x="126" y="8"/>
                    </a:lnTo>
                    <a:lnTo>
                      <a:pt x="143" y="4"/>
                    </a:lnTo>
                    <a:lnTo>
                      <a:pt x="161" y="2"/>
                    </a:lnTo>
                    <a:lnTo>
                      <a:pt x="180" y="0"/>
                    </a:lnTo>
                    <a:lnTo>
                      <a:pt x="180"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43" name="Freeform 145"/>
              <p:cNvSpPr>
                <a:spLocks noChangeArrowheads="1"/>
              </p:cNvSpPr>
              <p:nvPr/>
            </p:nvSpPr>
            <p:spPr bwMode="auto">
              <a:xfrm>
                <a:off x="179388" y="180975"/>
                <a:ext cx="285750" cy="150813"/>
              </a:xfrm>
              <a:custGeom>
                <a:avLst/>
                <a:gdLst>
                  <a:gd name="T0" fmla="*/ 13 w 180"/>
                  <a:gd name="T1" fmla="*/ 0 h 95"/>
                  <a:gd name="T2" fmla="*/ 54 w 180"/>
                  <a:gd name="T3" fmla="*/ 42 h 95"/>
                  <a:gd name="T4" fmla="*/ 54 w 180"/>
                  <a:gd name="T5" fmla="*/ 42 h 95"/>
                  <a:gd name="T6" fmla="*/ 60 w 180"/>
                  <a:gd name="T7" fmla="*/ 39 h 95"/>
                  <a:gd name="T8" fmla="*/ 67 w 180"/>
                  <a:gd name="T9" fmla="*/ 39 h 95"/>
                  <a:gd name="T10" fmla="*/ 67 w 180"/>
                  <a:gd name="T11" fmla="*/ 39 h 95"/>
                  <a:gd name="T12" fmla="*/ 75 w 180"/>
                  <a:gd name="T13" fmla="*/ 41 h 95"/>
                  <a:gd name="T14" fmla="*/ 83 w 180"/>
                  <a:gd name="T15" fmla="*/ 45 h 95"/>
                  <a:gd name="T16" fmla="*/ 88 w 180"/>
                  <a:gd name="T17" fmla="*/ 50 h 95"/>
                  <a:gd name="T18" fmla="*/ 92 w 180"/>
                  <a:gd name="T19" fmla="*/ 58 h 95"/>
                  <a:gd name="T20" fmla="*/ 180 w 180"/>
                  <a:gd name="T21" fmla="*/ 58 h 95"/>
                  <a:gd name="T22" fmla="*/ 180 w 180"/>
                  <a:gd name="T23" fmla="*/ 76 h 95"/>
                  <a:gd name="T24" fmla="*/ 92 w 180"/>
                  <a:gd name="T25" fmla="*/ 76 h 95"/>
                  <a:gd name="T26" fmla="*/ 92 w 180"/>
                  <a:gd name="T27" fmla="*/ 76 h 95"/>
                  <a:gd name="T28" fmla="*/ 88 w 180"/>
                  <a:gd name="T29" fmla="*/ 84 h 95"/>
                  <a:gd name="T30" fmla="*/ 83 w 180"/>
                  <a:gd name="T31" fmla="*/ 89 h 95"/>
                  <a:gd name="T32" fmla="*/ 75 w 180"/>
                  <a:gd name="T33" fmla="*/ 93 h 95"/>
                  <a:gd name="T34" fmla="*/ 67 w 180"/>
                  <a:gd name="T35" fmla="*/ 95 h 95"/>
                  <a:gd name="T36" fmla="*/ 67 w 180"/>
                  <a:gd name="T37" fmla="*/ 95 h 95"/>
                  <a:gd name="T38" fmla="*/ 61 w 180"/>
                  <a:gd name="T39" fmla="*/ 95 h 95"/>
                  <a:gd name="T40" fmla="*/ 56 w 180"/>
                  <a:gd name="T41" fmla="*/ 92 h 95"/>
                  <a:gd name="T42" fmla="*/ 50 w 180"/>
                  <a:gd name="T43" fmla="*/ 91 h 95"/>
                  <a:gd name="T44" fmla="*/ 46 w 180"/>
                  <a:gd name="T45" fmla="*/ 87 h 95"/>
                  <a:gd name="T46" fmla="*/ 44 w 180"/>
                  <a:gd name="T47" fmla="*/ 83 h 95"/>
                  <a:gd name="T48" fmla="*/ 41 w 180"/>
                  <a:gd name="T49" fmla="*/ 77 h 95"/>
                  <a:gd name="T50" fmla="*/ 40 w 180"/>
                  <a:gd name="T51" fmla="*/ 73 h 95"/>
                  <a:gd name="T52" fmla="*/ 38 w 180"/>
                  <a:gd name="T53" fmla="*/ 66 h 95"/>
                  <a:gd name="T54" fmla="*/ 38 w 180"/>
                  <a:gd name="T55" fmla="*/ 66 h 95"/>
                  <a:gd name="T56" fmla="*/ 40 w 180"/>
                  <a:gd name="T57" fmla="*/ 61 h 95"/>
                  <a:gd name="T58" fmla="*/ 41 w 180"/>
                  <a:gd name="T59" fmla="*/ 54 h 95"/>
                  <a:gd name="T60" fmla="*/ 0 w 180"/>
                  <a:gd name="T61" fmla="*/ 13 h 95"/>
                  <a:gd name="T62" fmla="*/ 13 w 180"/>
                  <a:gd name="T63" fmla="*/ 0 h 9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0"/>
                  <a:gd name="T97" fmla="*/ 0 h 95"/>
                  <a:gd name="T98" fmla="*/ 180 w 180"/>
                  <a:gd name="T99" fmla="*/ 95 h 9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0" h="95">
                    <a:moveTo>
                      <a:pt x="13" y="0"/>
                    </a:moveTo>
                    <a:lnTo>
                      <a:pt x="54" y="42"/>
                    </a:lnTo>
                    <a:lnTo>
                      <a:pt x="54" y="42"/>
                    </a:lnTo>
                    <a:lnTo>
                      <a:pt x="60" y="39"/>
                    </a:lnTo>
                    <a:lnTo>
                      <a:pt x="67" y="39"/>
                    </a:lnTo>
                    <a:lnTo>
                      <a:pt x="67" y="39"/>
                    </a:lnTo>
                    <a:lnTo>
                      <a:pt x="75" y="41"/>
                    </a:lnTo>
                    <a:lnTo>
                      <a:pt x="83" y="45"/>
                    </a:lnTo>
                    <a:lnTo>
                      <a:pt x="88" y="50"/>
                    </a:lnTo>
                    <a:lnTo>
                      <a:pt x="92" y="58"/>
                    </a:lnTo>
                    <a:lnTo>
                      <a:pt x="180" y="58"/>
                    </a:lnTo>
                    <a:lnTo>
                      <a:pt x="180" y="76"/>
                    </a:lnTo>
                    <a:lnTo>
                      <a:pt x="92" y="76"/>
                    </a:lnTo>
                    <a:lnTo>
                      <a:pt x="92" y="76"/>
                    </a:lnTo>
                    <a:lnTo>
                      <a:pt x="88" y="84"/>
                    </a:lnTo>
                    <a:lnTo>
                      <a:pt x="83" y="89"/>
                    </a:lnTo>
                    <a:lnTo>
                      <a:pt x="75" y="93"/>
                    </a:lnTo>
                    <a:lnTo>
                      <a:pt x="67" y="95"/>
                    </a:lnTo>
                    <a:lnTo>
                      <a:pt x="67" y="95"/>
                    </a:lnTo>
                    <a:lnTo>
                      <a:pt x="61" y="95"/>
                    </a:lnTo>
                    <a:lnTo>
                      <a:pt x="56" y="92"/>
                    </a:lnTo>
                    <a:lnTo>
                      <a:pt x="50" y="91"/>
                    </a:lnTo>
                    <a:lnTo>
                      <a:pt x="46" y="87"/>
                    </a:lnTo>
                    <a:lnTo>
                      <a:pt x="44" y="83"/>
                    </a:lnTo>
                    <a:lnTo>
                      <a:pt x="41" y="77"/>
                    </a:lnTo>
                    <a:lnTo>
                      <a:pt x="40" y="73"/>
                    </a:lnTo>
                    <a:lnTo>
                      <a:pt x="38" y="66"/>
                    </a:lnTo>
                    <a:lnTo>
                      <a:pt x="38" y="66"/>
                    </a:lnTo>
                    <a:lnTo>
                      <a:pt x="40" y="61"/>
                    </a:lnTo>
                    <a:lnTo>
                      <a:pt x="41" y="54"/>
                    </a:lnTo>
                    <a:lnTo>
                      <a:pt x="0" y="13"/>
                    </a:lnTo>
                    <a:lnTo>
                      <a:pt x="13"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grpSp>
        <p:grpSp>
          <p:nvGrpSpPr>
            <p:cNvPr id="85" name="组合 211"/>
            <p:cNvGrpSpPr/>
            <p:nvPr/>
          </p:nvGrpSpPr>
          <p:grpSpPr bwMode="auto">
            <a:xfrm>
              <a:off x="3936090" y="2334867"/>
              <a:ext cx="293430" cy="282736"/>
              <a:chOff x="0" y="0"/>
              <a:chExt cx="447675" cy="422275"/>
            </a:xfrm>
            <a:grpFill/>
          </p:grpSpPr>
          <p:sp>
            <p:nvSpPr>
              <p:cNvPr id="140" name="Freeform 146"/>
              <p:cNvSpPr>
                <a:spLocks noChangeArrowheads="1"/>
              </p:cNvSpPr>
              <p:nvPr/>
            </p:nvSpPr>
            <p:spPr bwMode="auto">
              <a:xfrm>
                <a:off x="0" y="87312"/>
                <a:ext cx="447675" cy="334963"/>
              </a:xfrm>
              <a:custGeom>
                <a:avLst/>
                <a:gdLst>
                  <a:gd name="T0" fmla="*/ 86 w 282"/>
                  <a:gd name="T1" fmla="*/ 0 h 211"/>
                  <a:gd name="T2" fmla="*/ 115 w 282"/>
                  <a:gd name="T3" fmla="*/ 6 h 211"/>
                  <a:gd name="T4" fmla="*/ 141 w 282"/>
                  <a:gd name="T5" fmla="*/ 20 h 211"/>
                  <a:gd name="T6" fmla="*/ 153 w 282"/>
                  <a:gd name="T7" fmla="*/ 11 h 211"/>
                  <a:gd name="T8" fmla="*/ 182 w 282"/>
                  <a:gd name="T9" fmla="*/ 1 h 211"/>
                  <a:gd name="T10" fmla="*/ 198 w 282"/>
                  <a:gd name="T11" fmla="*/ 0 h 211"/>
                  <a:gd name="T12" fmla="*/ 214 w 282"/>
                  <a:gd name="T13" fmla="*/ 1 h 211"/>
                  <a:gd name="T14" fmla="*/ 245 w 282"/>
                  <a:gd name="T15" fmla="*/ 14 h 211"/>
                  <a:gd name="T16" fmla="*/ 268 w 282"/>
                  <a:gd name="T17" fmla="*/ 35 h 211"/>
                  <a:gd name="T18" fmla="*/ 278 w 282"/>
                  <a:gd name="T19" fmla="*/ 57 h 211"/>
                  <a:gd name="T20" fmla="*/ 282 w 282"/>
                  <a:gd name="T21" fmla="*/ 73 h 211"/>
                  <a:gd name="T22" fmla="*/ 282 w 282"/>
                  <a:gd name="T23" fmla="*/ 81 h 211"/>
                  <a:gd name="T24" fmla="*/ 281 w 282"/>
                  <a:gd name="T25" fmla="*/ 102 h 211"/>
                  <a:gd name="T26" fmla="*/ 274 w 282"/>
                  <a:gd name="T27" fmla="*/ 123 h 211"/>
                  <a:gd name="T28" fmla="*/ 263 w 282"/>
                  <a:gd name="T29" fmla="*/ 145 h 211"/>
                  <a:gd name="T30" fmla="*/ 248 w 282"/>
                  <a:gd name="T31" fmla="*/ 165 h 211"/>
                  <a:gd name="T32" fmla="*/ 228 w 282"/>
                  <a:gd name="T33" fmla="*/ 184 h 211"/>
                  <a:gd name="T34" fmla="*/ 203 w 282"/>
                  <a:gd name="T35" fmla="*/ 199 h 211"/>
                  <a:gd name="T36" fmla="*/ 172 w 282"/>
                  <a:gd name="T37" fmla="*/ 209 h 211"/>
                  <a:gd name="T38" fmla="*/ 137 w 282"/>
                  <a:gd name="T39" fmla="*/ 211 h 211"/>
                  <a:gd name="T40" fmla="*/ 118 w 282"/>
                  <a:gd name="T41" fmla="*/ 211 h 211"/>
                  <a:gd name="T42" fmla="*/ 86 w 282"/>
                  <a:gd name="T43" fmla="*/ 203 h 211"/>
                  <a:gd name="T44" fmla="*/ 58 w 282"/>
                  <a:gd name="T45" fmla="*/ 191 h 211"/>
                  <a:gd name="T46" fmla="*/ 38 w 282"/>
                  <a:gd name="T47" fmla="*/ 173 h 211"/>
                  <a:gd name="T48" fmla="*/ 22 w 282"/>
                  <a:gd name="T49" fmla="*/ 153 h 211"/>
                  <a:gd name="T50" fmla="*/ 11 w 282"/>
                  <a:gd name="T51" fmla="*/ 133 h 211"/>
                  <a:gd name="T52" fmla="*/ 4 w 282"/>
                  <a:gd name="T53" fmla="*/ 111 h 211"/>
                  <a:gd name="T54" fmla="*/ 0 w 282"/>
                  <a:gd name="T55" fmla="*/ 81 h 211"/>
                  <a:gd name="T56" fmla="*/ 0 w 282"/>
                  <a:gd name="T57" fmla="*/ 73 h 211"/>
                  <a:gd name="T58" fmla="*/ 4 w 282"/>
                  <a:gd name="T59" fmla="*/ 57 h 211"/>
                  <a:gd name="T60" fmla="*/ 15 w 282"/>
                  <a:gd name="T61" fmla="*/ 35 h 211"/>
                  <a:gd name="T62" fmla="*/ 38 w 282"/>
                  <a:gd name="T63" fmla="*/ 14 h 211"/>
                  <a:gd name="T64" fmla="*/ 68 w 282"/>
                  <a:gd name="T65" fmla="*/ 1 h 211"/>
                  <a:gd name="T66" fmla="*/ 86 w 282"/>
                  <a:gd name="T67" fmla="*/ 0 h 21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82"/>
                  <a:gd name="T103" fmla="*/ 0 h 211"/>
                  <a:gd name="T104" fmla="*/ 282 w 282"/>
                  <a:gd name="T105" fmla="*/ 211 h 21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82" h="211">
                    <a:moveTo>
                      <a:pt x="86" y="0"/>
                    </a:moveTo>
                    <a:lnTo>
                      <a:pt x="86" y="0"/>
                    </a:lnTo>
                    <a:lnTo>
                      <a:pt x="100" y="1"/>
                    </a:lnTo>
                    <a:lnTo>
                      <a:pt x="115" y="6"/>
                    </a:lnTo>
                    <a:lnTo>
                      <a:pt x="129" y="11"/>
                    </a:lnTo>
                    <a:lnTo>
                      <a:pt x="141" y="20"/>
                    </a:lnTo>
                    <a:lnTo>
                      <a:pt x="141" y="20"/>
                    </a:lnTo>
                    <a:lnTo>
                      <a:pt x="153" y="11"/>
                    </a:lnTo>
                    <a:lnTo>
                      <a:pt x="167" y="6"/>
                    </a:lnTo>
                    <a:lnTo>
                      <a:pt x="182" y="1"/>
                    </a:lnTo>
                    <a:lnTo>
                      <a:pt x="198" y="0"/>
                    </a:lnTo>
                    <a:lnTo>
                      <a:pt x="198" y="0"/>
                    </a:lnTo>
                    <a:lnTo>
                      <a:pt x="206" y="0"/>
                    </a:lnTo>
                    <a:lnTo>
                      <a:pt x="214" y="1"/>
                    </a:lnTo>
                    <a:lnTo>
                      <a:pt x="230" y="6"/>
                    </a:lnTo>
                    <a:lnTo>
                      <a:pt x="245" y="14"/>
                    </a:lnTo>
                    <a:lnTo>
                      <a:pt x="258" y="23"/>
                    </a:lnTo>
                    <a:lnTo>
                      <a:pt x="268" y="35"/>
                    </a:lnTo>
                    <a:lnTo>
                      <a:pt x="275" y="49"/>
                    </a:lnTo>
                    <a:lnTo>
                      <a:pt x="278" y="57"/>
                    </a:lnTo>
                    <a:lnTo>
                      <a:pt x="281" y="65"/>
                    </a:lnTo>
                    <a:lnTo>
                      <a:pt x="282" y="73"/>
                    </a:lnTo>
                    <a:lnTo>
                      <a:pt x="282" y="81"/>
                    </a:lnTo>
                    <a:lnTo>
                      <a:pt x="282" y="81"/>
                    </a:lnTo>
                    <a:lnTo>
                      <a:pt x="282" y="91"/>
                    </a:lnTo>
                    <a:lnTo>
                      <a:pt x="281" y="102"/>
                    </a:lnTo>
                    <a:lnTo>
                      <a:pt x="278" y="112"/>
                    </a:lnTo>
                    <a:lnTo>
                      <a:pt x="274" y="123"/>
                    </a:lnTo>
                    <a:lnTo>
                      <a:pt x="270" y="134"/>
                    </a:lnTo>
                    <a:lnTo>
                      <a:pt x="263" y="145"/>
                    </a:lnTo>
                    <a:lnTo>
                      <a:pt x="256" y="156"/>
                    </a:lnTo>
                    <a:lnTo>
                      <a:pt x="248" y="165"/>
                    </a:lnTo>
                    <a:lnTo>
                      <a:pt x="239" y="175"/>
                    </a:lnTo>
                    <a:lnTo>
                      <a:pt x="228" y="184"/>
                    </a:lnTo>
                    <a:lnTo>
                      <a:pt x="216" y="192"/>
                    </a:lnTo>
                    <a:lnTo>
                      <a:pt x="203" y="199"/>
                    </a:lnTo>
                    <a:lnTo>
                      <a:pt x="188" y="205"/>
                    </a:lnTo>
                    <a:lnTo>
                      <a:pt x="172" y="209"/>
                    </a:lnTo>
                    <a:lnTo>
                      <a:pt x="156" y="211"/>
                    </a:lnTo>
                    <a:lnTo>
                      <a:pt x="137" y="211"/>
                    </a:lnTo>
                    <a:lnTo>
                      <a:pt x="137" y="211"/>
                    </a:lnTo>
                    <a:lnTo>
                      <a:pt x="118" y="211"/>
                    </a:lnTo>
                    <a:lnTo>
                      <a:pt x="100" y="209"/>
                    </a:lnTo>
                    <a:lnTo>
                      <a:pt x="86" y="203"/>
                    </a:lnTo>
                    <a:lnTo>
                      <a:pt x="71" y="198"/>
                    </a:lnTo>
                    <a:lnTo>
                      <a:pt x="58" y="191"/>
                    </a:lnTo>
                    <a:lnTo>
                      <a:pt x="48" y="183"/>
                    </a:lnTo>
                    <a:lnTo>
                      <a:pt x="38" y="173"/>
                    </a:lnTo>
                    <a:lnTo>
                      <a:pt x="29" y="164"/>
                    </a:lnTo>
                    <a:lnTo>
                      <a:pt x="22" y="153"/>
                    </a:lnTo>
                    <a:lnTo>
                      <a:pt x="15" y="144"/>
                    </a:lnTo>
                    <a:lnTo>
                      <a:pt x="11" y="133"/>
                    </a:lnTo>
                    <a:lnTo>
                      <a:pt x="7" y="121"/>
                    </a:lnTo>
                    <a:lnTo>
                      <a:pt x="4" y="111"/>
                    </a:lnTo>
                    <a:lnTo>
                      <a:pt x="2" y="100"/>
                    </a:lnTo>
                    <a:lnTo>
                      <a:pt x="0" y="81"/>
                    </a:lnTo>
                    <a:lnTo>
                      <a:pt x="0" y="81"/>
                    </a:lnTo>
                    <a:lnTo>
                      <a:pt x="0" y="73"/>
                    </a:lnTo>
                    <a:lnTo>
                      <a:pt x="2" y="65"/>
                    </a:lnTo>
                    <a:lnTo>
                      <a:pt x="4" y="57"/>
                    </a:lnTo>
                    <a:lnTo>
                      <a:pt x="7" y="49"/>
                    </a:lnTo>
                    <a:lnTo>
                      <a:pt x="15" y="35"/>
                    </a:lnTo>
                    <a:lnTo>
                      <a:pt x="25" y="23"/>
                    </a:lnTo>
                    <a:lnTo>
                      <a:pt x="38" y="14"/>
                    </a:lnTo>
                    <a:lnTo>
                      <a:pt x="52" y="6"/>
                    </a:lnTo>
                    <a:lnTo>
                      <a:pt x="68" y="1"/>
                    </a:lnTo>
                    <a:lnTo>
                      <a:pt x="76" y="0"/>
                    </a:lnTo>
                    <a:lnTo>
                      <a:pt x="86" y="0"/>
                    </a:lnTo>
                    <a:lnTo>
                      <a:pt x="86"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41" name="Freeform 147"/>
              <p:cNvSpPr>
                <a:spLocks noChangeArrowheads="1"/>
              </p:cNvSpPr>
              <p:nvPr/>
            </p:nvSpPr>
            <p:spPr bwMode="auto">
              <a:xfrm>
                <a:off x="127000" y="0"/>
                <a:ext cx="107950" cy="153988"/>
              </a:xfrm>
              <a:custGeom>
                <a:avLst/>
                <a:gdLst>
                  <a:gd name="T0" fmla="*/ 60 w 68"/>
                  <a:gd name="T1" fmla="*/ 97 h 97"/>
                  <a:gd name="T2" fmla="*/ 60 w 68"/>
                  <a:gd name="T3" fmla="*/ 97 h 97"/>
                  <a:gd name="T4" fmla="*/ 65 w 68"/>
                  <a:gd name="T5" fmla="*/ 85 h 97"/>
                  <a:gd name="T6" fmla="*/ 68 w 68"/>
                  <a:gd name="T7" fmla="*/ 71 h 97"/>
                  <a:gd name="T8" fmla="*/ 68 w 68"/>
                  <a:gd name="T9" fmla="*/ 58 h 97"/>
                  <a:gd name="T10" fmla="*/ 66 w 68"/>
                  <a:gd name="T11" fmla="*/ 46 h 97"/>
                  <a:gd name="T12" fmla="*/ 62 w 68"/>
                  <a:gd name="T13" fmla="*/ 33 h 97"/>
                  <a:gd name="T14" fmla="*/ 56 w 68"/>
                  <a:gd name="T15" fmla="*/ 21 h 97"/>
                  <a:gd name="T16" fmla="*/ 49 w 68"/>
                  <a:gd name="T17" fmla="*/ 10 h 97"/>
                  <a:gd name="T18" fmla="*/ 39 w 68"/>
                  <a:gd name="T19" fmla="*/ 0 h 97"/>
                  <a:gd name="T20" fmla="*/ 0 w 68"/>
                  <a:gd name="T21" fmla="*/ 6 h 97"/>
                  <a:gd name="T22" fmla="*/ 0 w 68"/>
                  <a:gd name="T23" fmla="*/ 6 h 97"/>
                  <a:gd name="T24" fmla="*/ 14 w 68"/>
                  <a:gd name="T25" fmla="*/ 15 h 97"/>
                  <a:gd name="T26" fmla="*/ 24 w 68"/>
                  <a:gd name="T27" fmla="*/ 23 h 97"/>
                  <a:gd name="T28" fmla="*/ 35 w 68"/>
                  <a:gd name="T29" fmla="*/ 32 h 97"/>
                  <a:gd name="T30" fmla="*/ 43 w 68"/>
                  <a:gd name="T31" fmla="*/ 42 h 97"/>
                  <a:gd name="T32" fmla="*/ 50 w 68"/>
                  <a:gd name="T33" fmla="*/ 54 h 97"/>
                  <a:gd name="T34" fmla="*/ 56 w 68"/>
                  <a:gd name="T35" fmla="*/ 66 h 97"/>
                  <a:gd name="T36" fmla="*/ 58 w 68"/>
                  <a:gd name="T37" fmla="*/ 81 h 97"/>
                  <a:gd name="T38" fmla="*/ 60 w 68"/>
                  <a:gd name="T39" fmla="*/ 97 h 97"/>
                  <a:gd name="T40" fmla="*/ 60 w 68"/>
                  <a:gd name="T41" fmla="*/ 97 h 9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8"/>
                  <a:gd name="T64" fmla="*/ 0 h 97"/>
                  <a:gd name="T65" fmla="*/ 68 w 68"/>
                  <a:gd name="T66" fmla="*/ 97 h 9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8" h="97">
                    <a:moveTo>
                      <a:pt x="60" y="97"/>
                    </a:moveTo>
                    <a:lnTo>
                      <a:pt x="60" y="97"/>
                    </a:lnTo>
                    <a:lnTo>
                      <a:pt x="65" y="85"/>
                    </a:lnTo>
                    <a:lnTo>
                      <a:pt x="68" y="71"/>
                    </a:lnTo>
                    <a:lnTo>
                      <a:pt x="68" y="58"/>
                    </a:lnTo>
                    <a:lnTo>
                      <a:pt x="66" y="46"/>
                    </a:lnTo>
                    <a:lnTo>
                      <a:pt x="62" y="33"/>
                    </a:lnTo>
                    <a:lnTo>
                      <a:pt x="56" y="21"/>
                    </a:lnTo>
                    <a:lnTo>
                      <a:pt x="49" y="10"/>
                    </a:lnTo>
                    <a:lnTo>
                      <a:pt x="39" y="0"/>
                    </a:lnTo>
                    <a:lnTo>
                      <a:pt x="0" y="6"/>
                    </a:lnTo>
                    <a:lnTo>
                      <a:pt x="0" y="6"/>
                    </a:lnTo>
                    <a:lnTo>
                      <a:pt x="14" y="15"/>
                    </a:lnTo>
                    <a:lnTo>
                      <a:pt x="24" y="23"/>
                    </a:lnTo>
                    <a:lnTo>
                      <a:pt x="35" y="32"/>
                    </a:lnTo>
                    <a:lnTo>
                      <a:pt x="43" y="42"/>
                    </a:lnTo>
                    <a:lnTo>
                      <a:pt x="50" y="54"/>
                    </a:lnTo>
                    <a:lnTo>
                      <a:pt x="56" y="66"/>
                    </a:lnTo>
                    <a:lnTo>
                      <a:pt x="58" y="81"/>
                    </a:lnTo>
                    <a:lnTo>
                      <a:pt x="60" y="97"/>
                    </a:lnTo>
                    <a:lnTo>
                      <a:pt x="60" y="97"/>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grpSp>
        <p:grpSp>
          <p:nvGrpSpPr>
            <p:cNvPr id="86" name="组合 200"/>
            <p:cNvGrpSpPr/>
            <p:nvPr/>
          </p:nvGrpSpPr>
          <p:grpSpPr bwMode="auto">
            <a:xfrm>
              <a:off x="4683193" y="619317"/>
              <a:ext cx="443267" cy="372021"/>
              <a:chOff x="0" y="0"/>
              <a:chExt cx="676275" cy="555625"/>
            </a:xfrm>
            <a:grpFill/>
          </p:grpSpPr>
          <p:sp>
            <p:nvSpPr>
              <p:cNvPr id="137" name="Freeform 148"/>
              <p:cNvSpPr>
                <a:spLocks noChangeArrowheads="1"/>
              </p:cNvSpPr>
              <p:nvPr/>
            </p:nvSpPr>
            <p:spPr bwMode="auto">
              <a:xfrm>
                <a:off x="19050" y="26987"/>
                <a:ext cx="657225" cy="528638"/>
              </a:xfrm>
              <a:custGeom>
                <a:avLst/>
                <a:gdLst>
                  <a:gd name="T0" fmla="*/ 0 w 414"/>
                  <a:gd name="T1" fmla="*/ 117 h 333"/>
                  <a:gd name="T2" fmla="*/ 10 w 414"/>
                  <a:gd name="T3" fmla="*/ 102 h 333"/>
                  <a:gd name="T4" fmla="*/ 316 w 414"/>
                  <a:gd name="T5" fmla="*/ 306 h 333"/>
                  <a:gd name="T6" fmla="*/ 316 w 414"/>
                  <a:gd name="T7" fmla="*/ 306 h 333"/>
                  <a:gd name="T8" fmla="*/ 325 w 414"/>
                  <a:gd name="T9" fmla="*/ 310 h 333"/>
                  <a:gd name="T10" fmla="*/ 335 w 414"/>
                  <a:gd name="T11" fmla="*/ 313 h 333"/>
                  <a:gd name="T12" fmla="*/ 343 w 414"/>
                  <a:gd name="T13" fmla="*/ 313 h 333"/>
                  <a:gd name="T14" fmla="*/ 352 w 414"/>
                  <a:gd name="T15" fmla="*/ 312 h 333"/>
                  <a:gd name="T16" fmla="*/ 362 w 414"/>
                  <a:gd name="T17" fmla="*/ 309 h 333"/>
                  <a:gd name="T18" fmla="*/ 371 w 414"/>
                  <a:gd name="T19" fmla="*/ 304 h 333"/>
                  <a:gd name="T20" fmla="*/ 378 w 414"/>
                  <a:gd name="T21" fmla="*/ 297 h 333"/>
                  <a:gd name="T22" fmla="*/ 385 w 414"/>
                  <a:gd name="T23" fmla="*/ 289 h 333"/>
                  <a:gd name="T24" fmla="*/ 385 w 414"/>
                  <a:gd name="T25" fmla="*/ 289 h 333"/>
                  <a:gd name="T26" fmla="*/ 390 w 414"/>
                  <a:gd name="T27" fmla="*/ 279 h 333"/>
                  <a:gd name="T28" fmla="*/ 393 w 414"/>
                  <a:gd name="T29" fmla="*/ 270 h 333"/>
                  <a:gd name="T30" fmla="*/ 394 w 414"/>
                  <a:gd name="T31" fmla="*/ 260 h 333"/>
                  <a:gd name="T32" fmla="*/ 394 w 414"/>
                  <a:gd name="T33" fmla="*/ 251 h 333"/>
                  <a:gd name="T34" fmla="*/ 391 w 414"/>
                  <a:gd name="T35" fmla="*/ 241 h 333"/>
                  <a:gd name="T36" fmla="*/ 387 w 414"/>
                  <a:gd name="T37" fmla="*/ 232 h 333"/>
                  <a:gd name="T38" fmla="*/ 382 w 414"/>
                  <a:gd name="T39" fmla="*/ 225 h 333"/>
                  <a:gd name="T40" fmla="*/ 375 w 414"/>
                  <a:gd name="T41" fmla="*/ 218 h 333"/>
                  <a:gd name="T42" fmla="*/ 69 w 414"/>
                  <a:gd name="T43" fmla="*/ 14 h 333"/>
                  <a:gd name="T44" fmla="*/ 79 w 414"/>
                  <a:gd name="T45" fmla="*/ 0 h 333"/>
                  <a:gd name="T46" fmla="*/ 389 w 414"/>
                  <a:gd name="T47" fmla="*/ 207 h 333"/>
                  <a:gd name="T48" fmla="*/ 389 w 414"/>
                  <a:gd name="T49" fmla="*/ 207 h 333"/>
                  <a:gd name="T50" fmla="*/ 398 w 414"/>
                  <a:gd name="T51" fmla="*/ 216 h 333"/>
                  <a:gd name="T52" fmla="*/ 405 w 414"/>
                  <a:gd name="T53" fmla="*/ 225 h 333"/>
                  <a:gd name="T54" fmla="*/ 410 w 414"/>
                  <a:gd name="T55" fmla="*/ 236 h 333"/>
                  <a:gd name="T56" fmla="*/ 414 w 414"/>
                  <a:gd name="T57" fmla="*/ 248 h 333"/>
                  <a:gd name="T58" fmla="*/ 414 w 414"/>
                  <a:gd name="T59" fmla="*/ 262 h 333"/>
                  <a:gd name="T60" fmla="*/ 413 w 414"/>
                  <a:gd name="T61" fmla="*/ 275 h 333"/>
                  <a:gd name="T62" fmla="*/ 409 w 414"/>
                  <a:gd name="T63" fmla="*/ 287 h 333"/>
                  <a:gd name="T64" fmla="*/ 402 w 414"/>
                  <a:gd name="T65" fmla="*/ 300 h 333"/>
                  <a:gd name="T66" fmla="*/ 402 w 414"/>
                  <a:gd name="T67" fmla="*/ 300 h 333"/>
                  <a:gd name="T68" fmla="*/ 393 w 414"/>
                  <a:gd name="T69" fmla="*/ 312 h 333"/>
                  <a:gd name="T70" fmla="*/ 382 w 414"/>
                  <a:gd name="T71" fmla="*/ 320 h 333"/>
                  <a:gd name="T72" fmla="*/ 371 w 414"/>
                  <a:gd name="T73" fmla="*/ 327 h 333"/>
                  <a:gd name="T74" fmla="*/ 359 w 414"/>
                  <a:gd name="T75" fmla="*/ 331 h 333"/>
                  <a:gd name="T76" fmla="*/ 347 w 414"/>
                  <a:gd name="T77" fmla="*/ 333 h 333"/>
                  <a:gd name="T78" fmla="*/ 335 w 414"/>
                  <a:gd name="T79" fmla="*/ 332 h 333"/>
                  <a:gd name="T80" fmla="*/ 322 w 414"/>
                  <a:gd name="T81" fmla="*/ 329 h 333"/>
                  <a:gd name="T82" fmla="*/ 310 w 414"/>
                  <a:gd name="T83" fmla="*/ 323 h 333"/>
                  <a:gd name="T84" fmla="*/ 0 w 414"/>
                  <a:gd name="T85" fmla="*/ 117 h 33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14"/>
                  <a:gd name="T130" fmla="*/ 0 h 333"/>
                  <a:gd name="T131" fmla="*/ 414 w 414"/>
                  <a:gd name="T132" fmla="*/ 333 h 33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14" h="333">
                    <a:moveTo>
                      <a:pt x="0" y="117"/>
                    </a:moveTo>
                    <a:lnTo>
                      <a:pt x="10" y="102"/>
                    </a:lnTo>
                    <a:lnTo>
                      <a:pt x="316" y="306"/>
                    </a:lnTo>
                    <a:lnTo>
                      <a:pt x="316" y="306"/>
                    </a:lnTo>
                    <a:lnTo>
                      <a:pt x="325" y="310"/>
                    </a:lnTo>
                    <a:lnTo>
                      <a:pt x="335" y="313"/>
                    </a:lnTo>
                    <a:lnTo>
                      <a:pt x="343" y="313"/>
                    </a:lnTo>
                    <a:lnTo>
                      <a:pt x="352" y="312"/>
                    </a:lnTo>
                    <a:lnTo>
                      <a:pt x="362" y="309"/>
                    </a:lnTo>
                    <a:lnTo>
                      <a:pt x="371" y="304"/>
                    </a:lnTo>
                    <a:lnTo>
                      <a:pt x="378" y="297"/>
                    </a:lnTo>
                    <a:lnTo>
                      <a:pt x="385" y="289"/>
                    </a:lnTo>
                    <a:lnTo>
                      <a:pt x="385" y="289"/>
                    </a:lnTo>
                    <a:lnTo>
                      <a:pt x="390" y="279"/>
                    </a:lnTo>
                    <a:lnTo>
                      <a:pt x="393" y="270"/>
                    </a:lnTo>
                    <a:lnTo>
                      <a:pt x="394" y="260"/>
                    </a:lnTo>
                    <a:lnTo>
                      <a:pt x="394" y="251"/>
                    </a:lnTo>
                    <a:lnTo>
                      <a:pt x="391" y="241"/>
                    </a:lnTo>
                    <a:lnTo>
                      <a:pt x="387" y="232"/>
                    </a:lnTo>
                    <a:lnTo>
                      <a:pt x="382" y="225"/>
                    </a:lnTo>
                    <a:lnTo>
                      <a:pt x="375" y="218"/>
                    </a:lnTo>
                    <a:lnTo>
                      <a:pt x="69" y="14"/>
                    </a:lnTo>
                    <a:lnTo>
                      <a:pt x="79" y="0"/>
                    </a:lnTo>
                    <a:lnTo>
                      <a:pt x="389" y="207"/>
                    </a:lnTo>
                    <a:lnTo>
                      <a:pt x="389" y="207"/>
                    </a:lnTo>
                    <a:lnTo>
                      <a:pt x="398" y="216"/>
                    </a:lnTo>
                    <a:lnTo>
                      <a:pt x="405" y="225"/>
                    </a:lnTo>
                    <a:lnTo>
                      <a:pt x="410" y="236"/>
                    </a:lnTo>
                    <a:lnTo>
                      <a:pt x="414" y="248"/>
                    </a:lnTo>
                    <a:lnTo>
                      <a:pt x="414" y="262"/>
                    </a:lnTo>
                    <a:lnTo>
                      <a:pt x="413" y="275"/>
                    </a:lnTo>
                    <a:lnTo>
                      <a:pt x="409" y="287"/>
                    </a:lnTo>
                    <a:lnTo>
                      <a:pt x="402" y="300"/>
                    </a:lnTo>
                    <a:lnTo>
                      <a:pt x="402" y="300"/>
                    </a:lnTo>
                    <a:lnTo>
                      <a:pt x="393" y="312"/>
                    </a:lnTo>
                    <a:lnTo>
                      <a:pt x="382" y="320"/>
                    </a:lnTo>
                    <a:lnTo>
                      <a:pt x="371" y="327"/>
                    </a:lnTo>
                    <a:lnTo>
                      <a:pt x="359" y="331"/>
                    </a:lnTo>
                    <a:lnTo>
                      <a:pt x="347" y="333"/>
                    </a:lnTo>
                    <a:lnTo>
                      <a:pt x="335" y="332"/>
                    </a:lnTo>
                    <a:lnTo>
                      <a:pt x="322" y="329"/>
                    </a:lnTo>
                    <a:lnTo>
                      <a:pt x="310" y="323"/>
                    </a:lnTo>
                    <a:lnTo>
                      <a:pt x="0" y="117"/>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38" name="Freeform 149"/>
              <p:cNvSpPr>
                <a:spLocks noChangeArrowheads="1"/>
              </p:cNvSpPr>
              <p:nvPr/>
            </p:nvSpPr>
            <p:spPr bwMode="auto">
              <a:xfrm>
                <a:off x="0" y="0"/>
                <a:ext cx="176213" cy="246063"/>
              </a:xfrm>
              <a:custGeom>
                <a:avLst/>
                <a:gdLst>
                  <a:gd name="T0" fmla="*/ 5 w 111"/>
                  <a:gd name="T1" fmla="*/ 154 h 155"/>
                  <a:gd name="T2" fmla="*/ 5 w 111"/>
                  <a:gd name="T3" fmla="*/ 154 h 155"/>
                  <a:gd name="T4" fmla="*/ 9 w 111"/>
                  <a:gd name="T5" fmla="*/ 155 h 155"/>
                  <a:gd name="T6" fmla="*/ 15 w 111"/>
                  <a:gd name="T7" fmla="*/ 155 h 155"/>
                  <a:gd name="T8" fmla="*/ 19 w 111"/>
                  <a:gd name="T9" fmla="*/ 154 h 155"/>
                  <a:gd name="T10" fmla="*/ 23 w 111"/>
                  <a:gd name="T11" fmla="*/ 150 h 155"/>
                  <a:gd name="T12" fmla="*/ 110 w 111"/>
                  <a:gd name="T13" fmla="*/ 20 h 155"/>
                  <a:gd name="T14" fmla="*/ 110 w 111"/>
                  <a:gd name="T15" fmla="*/ 20 h 155"/>
                  <a:gd name="T16" fmla="*/ 111 w 111"/>
                  <a:gd name="T17" fmla="*/ 15 h 155"/>
                  <a:gd name="T18" fmla="*/ 111 w 111"/>
                  <a:gd name="T19" fmla="*/ 11 h 155"/>
                  <a:gd name="T20" fmla="*/ 110 w 111"/>
                  <a:gd name="T21" fmla="*/ 5 h 155"/>
                  <a:gd name="T22" fmla="*/ 106 w 111"/>
                  <a:gd name="T23" fmla="*/ 2 h 155"/>
                  <a:gd name="T24" fmla="*/ 106 w 111"/>
                  <a:gd name="T25" fmla="*/ 2 h 155"/>
                  <a:gd name="T26" fmla="*/ 101 w 111"/>
                  <a:gd name="T27" fmla="*/ 0 h 155"/>
                  <a:gd name="T28" fmla="*/ 96 w 111"/>
                  <a:gd name="T29" fmla="*/ 0 h 155"/>
                  <a:gd name="T30" fmla="*/ 92 w 111"/>
                  <a:gd name="T31" fmla="*/ 2 h 155"/>
                  <a:gd name="T32" fmla="*/ 89 w 111"/>
                  <a:gd name="T33" fmla="*/ 5 h 155"/>
                  <a:gd name="T34" fmla="*/ 1 w 111"/>
                  <a:gd name="T35" fmla="*/ 136 h 155"/>
                  <a:gd name="T36" fmla="*/ 1 w 111"/>
                  <a:gd name="T37" fmla="*/ 136 h 155"/>
                  <a:gd name="T38" fmla="*/ 0 w 111"/>
                  <a:gd name="T39" fmla="*/ 140 h 155"/>
                  <a:gd name="T40" fmla="*/ 0 w 111"/>
                  <a:gd name="T41" fmla="*/ 146 h 155"/>
                  <a:gd name="T42" fmla="*/ 1 w 111"/>
                  <a:gd name="T43" fmla="*/ 150 h 155"/>
                  <a:gd name="T44" fmla="*/ 5 w 111"/>
                  <a:gd name="T45" fmla="*/ 154 h 155"/>
                  <a:gd name="T46" fmla="*/ 5 w 111"/>
                  <a:gd name="T47" fmla="*/ 154 h 15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1"/>
                  <a:gd name="T73" fmla="*/ 0 h 155"/>
                  <a:gd name="T74" fmla="*/ 111 w 111"/>
                  <a:gd name="T75" fmla="*/ 155 h 15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1" h="155">
                    <a:moveTo>
                      <a:pt x="5" y="154"/>
                    </a:moveTo>
                    <a:lnTo>
                      <a:pt x="5" y="154"/>
                    </a:lnTo>
                    <a:lnTo>
                      <a:pt x="9" y="155"/>
                    </a:lnTo>
                    <a:lnTo>
                      <a:pt x="15" y="155"/>
                    </a:lnTo>
                    <a:lnTo>
                      <a:pt x="19" y="154"/>
                    </a:lnTo>
                    <a:lnTo>
                      <a:pt x="23" y="150"/>
                    </a:lnTo>
                    <a:lnTo>
                      <a:pt x="110" y="20"/>
                    </a:lnTo>
                    <a:lnTo>
                      <a:pt x="110" y="20"/>
                    </a:lnTo>
                    <a:lnTo>
                      <a:pt x="111" y="15"/>
                    </a:lnTo>
                    <a:lnTo>
                      <a:pt x="111" y="11"/>
                    </a:lnTo>
                    <a:lnTo>
                      <a:pt x="110" y="5"/>
                    </a:lnTo>
                    <a:lnTo>
                      <a:pt x="106" y="2"/>
                    </a:lnTo>
                    <a:lnTo>
                      <a:pt x="106" y="2"/>
                    </a:lnTo>
                    <a:lnTo>
                      <a:pt x="101" y="0"/>
                    </a:lnTo>
                    <a:lnTo>
                      <a:pt x="96" y="0"/>
                    </a:lnTo>
                    <a:lnTo>
                      <a:pt x="92" y="2"/>
                    </a:lnTo>
                    <a:lnTo>
                      <a:pt x="89" y="5"/>
                    </a:lnTo>
                    <a:lnTo>
                      <a:pt x="1" y="136"/>
                    </a:lnTo>
                    <a:lnTo>
                      <a:pt x="1" y="136"/>
                    </a:lnTo>
                    <a:lnTo>
                      <a:pt x="0" y="140"/>
                    </a:lnTo>
                    <a:lnTo>
                      <a:pt x="0" y="146"/>
                    </a:lnTo>
                    <a:lnTo>
                      <a:pt x="1" y="150"/>
                    </a:lnTo>
                    <a:lnTo>
                      <a:pt x="5" y="154"/>
                    </a:lnTo>
                    <a:lnTo>
                      <a:pt x="5" y="154"/>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39" name="Freeform 150"/>
              <p:cNvSpPr>
                <a:spLocks noChangeArrowheads="1"/>
              </p:cNvSpPr>
              <p:nvPr/>
            </p:nvSpPr>
            <p:spPr bwMode="auto">
              <a:xfrm>
                <a:off x="96837" y="169862"/>
                <a:ext cx="504825" cy="323850"/>
              </a:xfrm>
              <a:custGeom>
                <a:avLst/>
                <a:gdLst>
                  <a:gd name="T0" fmla="*/ 0 w 318"/>
                  <a:gd name="T1" fmla="*/ 19 h 204"/>
                  <a:gd name="T2" fmla="*/ 11 w 318"/>
                  <a:gd name="T3" fmla="*/ 0 h 204"/>
                  <a:gd name="T4" fmla="*/ 284 w 318"/>
                  <a:gd name="T5" fmla="*/ 182 h 204"/>
                  <a:gd name="T6" fmla="*/ 284 w 318"/>
                  <a:gd name="T7" fmla="*/ 182 h 204"/>
                  <a:gd name="T8" fmla="*/ 292 w 318"/>
                  <a:gd name="T9" fmla="*/ 186 h 204"/>
                  <a:gd name="T10" fmla="*/ 302 w 318"/>
                  <a:gd name="T11" fmla="*/ 188 h 204"/>
                  <a:gd name="T12" fmla="*/ 310 w 318"/>
                  <a:gd name="T13" fmla="*/ 188 h 204"/>
                  <a:gd name="T14" fmla="*/ 318 w 318"/>
                  <a:gd name="T15" fmla="*/ 185 h 204"/>
                  <a:gd name="T16" fmla="*/ 318 w 318"/>
                  <a:gd name="T17" fmla="*/ 185 h 204"/>
                  <a:gd name="T18" fmla="*/ 317 w 318"/>
                  <a:gd name="T19" fmla="*/ 186 h 204"/>
                  <a:gd name="T20" fmla="*/ 317 w 318"/>
                  <a:gd name="T21" fmla="*/ 186 h 204"/>
                  <a:gd name="T22" fmla="*/ 313 w 318"/>
                  <a:gd name="T23" fmla="*/ 192 h 204"/>
                  <a:gd name="T24" fmla="*/ 307 w 318"/>
                  <a:gd name="T25" fmla="*/ 197 h 204"/>
                  <a:gd name="T26" fmla="*/ 302 w 318"/>
                  <a:gd name="T27" fmla="*/ 200 h 204"/>
                  <a:gd name="T28" fmla="*/ 295 w 318"/>
                  <a:gd name="T29" fmla="*/ 203 h 204"/>
                  <a:gd name="T30" fmla="*/ 288 w 318"/>
                  <a:gd name="T31" fmla="*/ 204 h 204"/>
                  <a:gd name="T32" fmla="*/ 282 w 318"/>
                  <a:gd name="T33" fmla="*/ 203 h 204"/>
                  <a:gd name="T34" fmla="*/ 276 w 318"/>
                  <a:gd name="T35" fmla="*/ 201 h 204"/>
                  <a:gd name="T36" fmla="*/ 269 w 318"/>
                  <a:gd name="T37" fmla="*/ 199 h 204"/>
                  <a:gd name="T38" fmla="*/ 0 w 318"/>
                  <a:gd name="T39" fmla="*/ 19 h 20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18"/>
                  <a:gd name="T61" fmla="*/ 0 h 204"/>
                  <a:gd name="T62" fmla="*/ 318 w 318"/>
                  <a:gd name="T63" fmla="*/ 204 h 20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18" h="204">
                    <a:moveTo>
                      <a:pt x="0" y="19"/>
                    </a:moveTo>
                    <a:lnTo>
                      <a:pt x="11" y="0"/>
                    </a:lnTo>
                    <a:lnTo>
                      <a:pt x="284" y="182"/>
                    </a:lnTo>
                    <a:lnTo>
                      <a:pt x="284" y="182"/>
                    </a:lnTo>
                    <a:lnTo>
                      <a:pt x="292" y="186"/>
                    </a:lnTo>
                    <a:lnTo>
                      <a:pt x="302" y="188"/>
                    </a:lnTo>
                    <a:lnTo>
                      <a:pt x="310" y="188"/>
                    </a:lnTo>
                    <a:lnTo>
                      <a:pt x="318" y="185"/>
                    </a:lnTo>
                    <a:lnTo>
                      <a:pt x="318" y="185"/>
                    </a:lnTo>
                    <a:lnTo>
                      <a:pt x="317" y="186"/>
                    </a:lnTo>
                    <a:lnTo>
                      <a:pt x="317" y="186"/>
                    </a:lnTo>
                    <a:lnTo>
                      <a:pt x="313" y="192"/>
                    </a:lnTo>
                    <a:lnTo>
                      <a:pt x="307" y="197"/>
                    </a:lnTo>
                    <a:lnTo>
                      <a:pt x="302" y="200"/>
                    </a:lnTo>
                    <a:lnTo>
                      <a:pt x="295" y="203"/>
                    </a:lnTo>
                    <a:lnTo>
                      <a:pt x="288" y="204"/>
                    </a:lnTo>
                    <a:lnTo>
                      <a:pt x="282" y="203"/>
                    </a:lnTo>
                    <a:lnTo>
                      <a:pt x="276" y="201"/>
                    </a:lnTo>
                    <a:lnTo>
                      <a:pt x="269" y="199"/>
                    </a:lnTo>
                    <a:lnTo>
                      <a:pt x="0" y="19"/>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grpSp>
        <p:sp>
          <p:nvSpPr>
            <p:cNvPr id="17520" name="Freeform 151"/>
            <p:cNvSpPr>
              <a:spLocks noEditPoints="1"/>
            </p:cNvSpPr>
            <p:nvPr/>
          </p:nvSpPr>
          <p:spPr>
            <a:xfrm>
              <a:off x="3609363" y="2227512"/>
              <a:ext cx="249728" cy="442174"/>
            </a:xfrm>
            <a:custGeom>
              <a:avLst/>
              <a:gdLst>
                <a:gd name="txL" fmla="*/ 0 w 240"/>
                <a:gd name="txT" fmla="*/ 0 h 416"/>
                <a:gd name="txR" fmla="*/ 240 w 240"/>
                <a:gd name="txB" fmla="*/ 416 h 416"/>
              </a:gdLst>
              <a:ahLst/>
              <a:cxnLst>
                <a:cxn ang="0">
                  <a:pos x="149837" y="374147"/>
                </a:cxn>
                <a:cxn ang="0">
                  <a:pos x="160242" y="376273"/>
                </a:cxn>
                <a:cxn ang="0">
                  <a:pos x="170647" y="381588"/>
                </a:cxn>
                <a:cxn ang="0">
                  <a:pos x="177931" y="389028"/>
                </a:cxn>
                <a:cxn ang="0">
                  <a:pos x="182093" y="398594"/>
                </a:cxn>
                <a:cxn ang="0">
                  <a:pos x="183134" y="406035"/>
                </a:cxn>
                <a:cxn ang="0">
                  <a:pos x="182093" y="418790"/>
                </a:cxn>
                <a:cxn ang="0">
                  <a:pos x="174810" y="430482"/>
                </a:cxn>
                <a:cxn ang="0">
                  <a:pos x="164404" y="438985"/>
                </a:cxn>
                <a:cxn ang="0">
                  <a:pos x="158161" y="441111"/>
                </a:cxn>
                <a:cxn ang="0">
                  <a:pos x="149837" y="374147"/>
                </a:cxn>
                <a:cxn ang="0">
                  <a:pos x="149837" y="345448"/>
                </a:cxn>
                <a:cxn ang="0">
                  <a:pos x="149837" y="149871"/>
                </a:cxn>
                <a:cxn ang="0">
                  <a:pos x="169607" y="170067"/>
                </a:cxn>
                <a:cxn ang="0">
                  <a:pos x="182093" y="200892"/>
                </a:cxn>
                <a:cxn ang="0">
                  <a:pos x="195620" y="258289"/>
                </a:cxn>
                <a:cxn ang="0">
                  <a:pos x="199782" y="266792"/>
                </a:cxn>
                <a:cxn ang="0">
                  <a:pos x="213309" y="276359"/>
                </a:cxn>
                <a:cxn ang="0">
                  <a:pos x="234120" y="280610"/>
                </a:cxn>
                <a:cxn ang="0">
                  <a:pos x="249728" y="318875"/>
                </a:cxn>
                <a:cxn ang="0">
                  <a:pos x="140472" y="374147"/>
                </a:cxn>
                <a:cxn ang="0">
                  <a:pos x="149837" y="374147"/>
                </a:cxn>
                <a:cxn ang="0">
                  <a:pos x="149837" y="442174"/>
                </a:cxn>
                <a:cxn ang="0">
                  <a:pos x="139431" y="441111"/>
                </a:cxn>
                <a:cxn ang="0">
                  <a:pos x="130067" y="434734"/>
                </a:cxn>
                <a:cxn ang="0">
                  <a:pos x="122783" y="428356"/>
                </a:cxn>
                <a:cxn ang="0">
                  <a:pos x="116540" y="416664"/>
                </a:cxn>
                <a:cxn ang="0">
                  <a:pos x="116540" y="410286"/>
                </a:cxn>
                <a:cxn ang="0">
                  <a:pos x="118621" y="397531"/>
                </a:cxn>
                <a:cxn ang="0">
                  <a:pos x="125905" y="385839"/>
                </a:cxn>
                <a:cxn ang="0">
                  <a:pos x="135269" y="377336"/>
                </a:cxn>
                <a:cxn ang="0">
                  <a:pos x="140472" y="374147"/>
                </a:cxn>
                <a:cxn ang="0">
                  <a:pos x="149837" y="149871"/>
                </a:cxn>
                <a:cxn ang="0">
                  <a:pos x="126945" y="138179"/>
                </a:cxn>
                <a:cxn ang="0">
                  <a:pos x="101972" y="133928"/>
                </a:cxn>
                <a:cxn ang="0">
                  <a:pos x="71797" y="20195"/>
                </a:cxn>
                <a:cxn ang="0">
                  <a:pos x="67635" y="10629"/>
                </a:cxn>
                <a:cxn ang="0">
                  <a:pos x="60351" y="4252"/>
                </a:cxn>
                <a:cxn ang="0">
                  <a:pos x="50986" y="0"/>
                </a:cxn>
                <a:cxn ang="0">
                  <a:pos x="40581" y="2126"/>
                </a:cxn>
                <a:cxn ang="0">
                  <a:pos x="35378" y="3189"/>
                </a:cxn>
                <a:cxn ang="0">
                  <a:pos x="27054" y="10629"/>
                </a:cxn>
                <a:cxn ang="0">
                  <a:pos x="22892" y="19133"/>
                </a:cxn>
                <a:cxn ang="0">
                  <a:pos x="20811" y="28699"/>
                </a:cxn>
                <a:cxn ang="0">
                  <a:pos x="50986" y="147746"/>
                </a:cxn>
                <a:cxn ang="0">
                  <a:pos x="39540" y="154123"/>
                </a:cxn>
                <a:cxn ang="0">
                  <a:pos x="20811" y="174319"/>
                </a:cxn>
                <a:cxn ang="0">
                  <a:pos x="11446" y="198766"/>
                </a:cxn>
                <a:cxn ang="0">
                  <a:pos x="8324" y="229590"/>
                </a:cxn>
                <a:cxn ang="0">
                  <a:pos x="11446" y="246597"/>
                </a:cxn>
                <a:cxn ang="0">
                  <a:pos x="27054" y="302932"/>
                </a:cxn>
                <a:cxn ang="0">
                  <a:pos x="27054" y="312498"/>
                </a:cxn>
                <a:cxn ang="0">
                  <a:pos x="20811" y="327379"/>
                </a:cxn>
                <a:cxn ang="0">
                  <a:pos x="5203" y="341197"/>
                </a:cxn>
                <a:cxn ang="0">
                  <a:pos x="10405" y="383713"/>
                </a:cxn>
                <a:cxn ang="0">
                  <a:pos x="149837" y="149871"/>
                </a:cxn>
              </a:cxnLst>
              <a:rect l="txL" t="txT" r="txR" b="txB"/>
              <a:pathLst>
                <a:path w="240" h="416">
                  <a:moveTo>
                    <a:pt x="144" y="352"/>
                  </a:moveTo>
                  <a:lnTo>
                    <a:pt x="144" y="352"/>
                  </a:lnTo>
                  <a:lnTo>
                    <a:pt x="149" y="352"/>
                  </a:lnTo>
                  <a:lnTo>
                    <a:pt x="154" y="354"/>
                  </a:lnTo>
                  <a:lnTo>
                    <a:pt x="160" y="355"/>
                  </a:lnTo>
                  <a:lnTo>
                    <a:pt x="164" y="359"/>
                  </a:lnTo>
                  <a:lnTo>
                    <a:pt x="168" y="362"/>
                  </a:lnTo>
                  <a:lnTo>
                    <a:pt x="171" y="366"/>
                  </a:lnTo>
                  <a:lnTo>
                    <a:pt x="173" y="371"/>
                  </a:lnTo>
                  <a:lnTo>
                    <a:pt x="175" y="375"/>
                  </a:lnTo>
                  <a:lnTo>
                    <a:pt x="175" y="375"/>
                  </a:lnTo>
                  <a:lnTo>
                    <a:pt x="176" y="382"/>
                  </a:lnTo>
                  <a:lnTo>
                    <a:pt x="176" y="389"/>
                  </a:lnTo>
                  <a:lnTo>
                    <a:pt x="175" y="394"/>
                  </a:lnTo>
                  <a:lnTo>
                    <a:pt x="172" y="400"/>
                  </a:lnTo>
                  <a:lnTo>
                    <a:pt x="168" y="405"/>
                  </a:lnTo>
                  <a:lnTo>
                    <a:pt x="164" y="409"/>
                  </a:lnTo>
                  <a:lnTo>
                    <a:pt x="158" y="413"/>
                  </a:lnTo>
                  <a:lnTo>
                    <a:pt x="152" y="415"/>
                  </a:lnTo>
                  <a:lnTo>
                    <a:pt x="152" y="415"/>
                  </a:lnTo>
                  <a:lnTo>
                    <a:pt x="144" y="416"/>
                  </a:lnTo>
                  <a:lnTo>
                    <a:pt x="144" y="352"/>
                  </a:lnTo>
                  <a:lnTo>
                    <a:pt x="144" y="352"/>
                  </a:lnTo>
                  <a:close/>
                  <a:moveTo>
                    <a:pt x="144" y="325"/>
                  </a:moveTo>
                  <a:lnTo>
                    <a:pt x="144" y="141"/>
                  </a:lnTo>
                  <a:lnTo>
                    <a:pt x="144" y="141"/>
                  </a:lnTo>
                  <a:lnTo>
                    <a:pt x="154" y="149"/>
                  </a:lnTo>
                  <a:lnTo>
                    <a:pt x="163" y="160"/>
                  </a:lnTo>
                  <a:lnTo>
                    <a:pt x="169" y="174"/>
                  </a:lnTo>
                  <a:lnTo>
                    <a:pt x="175" y="189"/>
                  </a:lnTo>
                  <a:lnTo>
                    <a:pt x="175" y="189"/>
                  </a:lnTo>
                  <a:lnTo>
                    <a:pt x="188" y="243"/>
                  </a:lnTo>
                  <a:lnTo>
                    <a:pt x="188" y="243"/>
                  </a:lnTo>
                  <a:lnTo>
                    <a:pt x="192" y="251"/>
                  </a:lnTo>
                  <a:lnTo>
                    <a:pt x="198" y="256"/>
                  </a:lnTo>
                  <a:lnTo>
                    <a:pt x="205" y="260"/>
                  </a:lnTo>
                  <a:lnTo>
                    <a:pt x="211" y="263"/>
                  </a:lnTo>
                  <a:lnTo>
                    <a:pt x="225" y="264"/>
                  </a:lnTo>
                  <a:lnTo>
                    <a:pt x="230" y="264"/>
                  </a:lnTo>
                  <a:lnTo>
                    <a:pt x="240" y="300"/>
                  </a:lnTo>
                  <a:lnTo>
                    <a:pt x="144" y="325"/>
                  </a:lnTo>
                  <a:close/>
                  <a:moveTo>
                    <a:pt x="135" y="352"/>
                  </a:moveTo>
                  <a:lnTo>
                    <a:pt x="135" y="352"/>
                  </a:lnTo>
                  <a:lnTo>
                    <a:pt x="144" y="352"/>
                  </a:lnTo>
                  <a:lnTo>
                    <a:pt x="144" y="416"/>
                  </a:lnTo>
                  <a:lnTo>
                    <a:pt x="144" y="416"/>
                  </a:lnTo>
                  <a:lnTo>
                    <a:pt x="138" y="416"/>
                  </a:lnTo>
                  <a:lnTo>
                    <a:pt x="134" y="415"/>
                  </a:lnTo>
                  <a:lnTo>
                    <a:pt x="129" y="412"/>
                  </a:lnTo>
                  <a:lnTo>
                    <a:pt x="125" y="409"/>
                  </a:lnTo>
                  <a:lnTo>
                    <a:pt x="121" y="407"/>
                  </a:lnTo>
                  <a:lnTo>
                    <a:pt x="118" y="403"/>
                  </a:lnTo>
                  <a:lnTo>
                    <a:pt x="115" y="397"/>
                  </a:lnTo>
                  <a:lnTo>
                    <a:pt x="112" y="392"/>
                  </a:lnTo>
                  <a:lnTo>
                    <a:pt x="112" y="392"/>
                  </a:lnTo>
                  <a:lnTo>
                    <a:pt x="112" y="386"/>
                  </a:lnTo>
                  <a:lnTo>
                    <a:pt x="112" y="380"/>
                  </a:lnTo>
                  <a:lnTo>
                    <a:pt x="114" y="374"/>
                  </a:lnTo>
                  <a:lnTo>
                    <a:pt x="117" y="367"/>
                  </a:lnTo>
                  <a:lnTo>
                    <a:pt x="121" y="363"/>
                  </a:lnTo>
                  <a:lnTo>
                    <a:pt x="125" y="359"/>
                  </a:lnTo>
                  <a:lnTo>
                    <a:pt x="130" y="355"/>
                  </a:lnTo>
                  <a:lnTo>
                    <a:pt x="135" y="352"/>
                  </a:lnTo>
                  <a:lnTo>
                    <a:pt x="135" y="352"/>
                  </a:lnTo>
                  <a:close/>
                  <a:moveTo>
                    <a:pt x="144" y="141"/>
                  </a:moveTo>
                  <a:lnTo>
                    <a:pt x="144" y="141"/>
                  </a:lnTo>
                  <a:lnTo>
                    <a:pt x="133" y="134"/>
                  </a:lnTo>
                  <a:lnTo>
                    <a:pt x="122" y="130"/>
                  </a:lnTo>
                  <a:lnTo>
                    <a:pt x="110" y="128"/>
                  </a:lnTo>
                  <a:lnTo>
                    <a:pt x="98" y="126"/>
                  </a:lnTo>
                  <a:lnTo>
                    <a:pt x="69" y="19"/>
                  </a:lnTo>
                  <a:lnTo>
                    <a:pt x="69" y="19"/>
                  </a:lnTo>
                  <a:lnTo>
                    <a:pt x="68" y="15"/>
                  </a:lnTo>
                  <a:lnTo>
                    <a:pt x="65" y="10"/>
                  </a:lnTo>
                  <a:lnTo>
                    <a:pt x="61" y="7"/>
                  </a:lnTo>
                  <a:lnTo>
                    <a:pt x="58" y="4"/>
                  </a:lnTo>
                  <a:lnTo>
                    <a:pt x="53" y="2"/>
                  </a:lnTo>
                  <a:lnTo>
                    <a:pt x="49" y="0"/>
                  </a:lnTo>
                  <a:lnTo>
                    <a:pt x="43" y="0"/>
                  </a:lnTo>
                  <a:lnTo>
                    <a:pt x="39" y="2"/>
                  </a:lnTo>
                  <a:lnTo>
                    <a:pt x="39" y="2"/>
                  </a:lnTo>
                  <a:lnTo>
                    <a:pt x="34" y="3"/>
                  </a:lnTo>
                  <a:lnTo>
                    <a:pt x="30" y="6"/>
                  </a:lnTo>
                  <a:lnTo>
                    <a:pt x="26" y="10"/>
                  </a:lnTo>
                  <a:lnTo>
                    <a:pt x="23" y="13"/>
                  </a:lnTo>
                  <a:lnTo>
                    <a:pt x="22" y="18"/>
                  </a:lnTo>
                  <a:lnTo>
                    <a:pt x="20" y="22"/>
                  </a:lnTo>
                  <a:lnTo>
                    <a:pt x="20" y="27"/>
                  </a:lnTo>
                  <a:lnTo>
                    <a:pt x="20" y="32"/>
                  </a:lnTo>
                  <a:lnTo>
                    <a:pt x="49" y="139"/>
                  </a:lnTo>
                  <a:lnTo>
                    <a:pt x="49" y="139"/>
                  </a:lnTo>
                  <a:lnTo>
                    <a:pt x="38" y="145"/>
                  </a:lnTo>
                  <a:lnTo>
                    <a:pt x="28" y="155"/>
                  </a:lnTo>
                  <a:lnTo>
                    <a:pt x="20" y="164"/>
                  </a:lnTo>
                  <a:lnTo>
                    <a:pt x="15" y="175"/>
                  </a:lnTo>
                  <a:lnTo>
                    <a:pt x="11" y="187"/>
                  </a:lnTo>
                  <a:lnTo>
                    <a:pt x="8" y="201"/>
                  </a:lnTo>
                  <a:lnTo>
                    <a:pt x="8" y="216"/>
                  </a:lnTo>
                  <a:lnTo>
                    <a:pt x="11" y="232"/>
                  </a:lnTo>
                  <a:lnTo>
                    <a:pt x="11" y="232"/>
                  </a:lnTo>
                  <a:lnTo>
                    <a:pt x="26" y="285"/>
                  </a:lnTo>
                  <a:lnTo>
                    <a:pt x="26" y="285"/>
                  </a:lnTo>
                  <a:lnTo>
                    <a:pt x="26" y="285"/>
                  </a:lnTo>
                  <a:lnTo>
                    <a:pt x="26" y="294"/>
                  </a:lnTo>
                  <a:lnTo>
                    <a:pt x="24" y="301"/>
                  </a:lnTo>
                  <a:lnTo>
                    <a:pt x="20" y="308"/>
                  </a:lnTo>
                  <a:lnTo>
                    <a:pt x="15" y="313"/>
                  </a:lnTo>
                  <a:lnTo>
                    <a:pt x="5" y="321"/>
                  </a:lnTo>
                  <a:lnTo>
                    <a:pt x="0" y="324"/>
                  </a:lnTo>
                  <a:lnTo>
                    <a:pt x="10" y="361"/>
                  </a:lnTo>
                  <a:lnTo>
                    <a:pt x="144" y="325"/>
                  </a:lnTo>
                  <a:lnTo>
                    <a:pt x="144" y="141"/>
                  </a:lnTo>
                  <a:close/>
                </a:path>
              </a:pathLst>
            </a:custGeom>
            <a:grpFill/>
            <a:ln w="9525">
              <a:noFill/>
            </a:ln>
          </p:spPr>
          <p:txBody>
            <a:bodyPr/>
            <a:lstStyle/>
            <a:p>
              <a:endParaRPr lang="zh-CN" altLang="en-US" sz="2400"/>
            </a:p>
          </p:txBody>
        </p:sp>
        <p:sp>
          <p:nvSpPr>
            <p:cNvPr id="17521" name="Freeform 152"/>
            <p:cNvSpPr>
              <a:spLocks noEditPoints="1"/>
            </p:cNvSpPr>
            <p:nvPr/>
          </p:nvSpPr>
          <p:spPr>
            <a:xfrm>
              <a:off x="5163919" y="1649285"/>
              <a:ext cx="358984" cy="398594"/>
            </a:xfrm>
            <a:custGeom>
              <a:avLst/>
              <a:gdLst>
                <a:gd name="txL" fmla="*/ 0 w 345"/>
                <a:gd name="txT" fmla="*/ 0 h 375"/>
                <a:gd name="txR" fmla="*/ 345 w 345"/>
                <a:gd name="txB" fmla="*/ 375 h 375"/>
              </a:gdLst>
              <a:ahLst/>
              <a:cxnLst>
                <a:cxn ang="0">
                  <a:pos x="278863" y="182822"/>
                </a:cxn>
                <a:cxn ang="0">
                  <a:pos x="268458" y="138179"/>
                </a:cxn>
                <a:cxn ang="0">
                  <a:pos x="274701" y="267855"/>
                </a:cxn>
                <a:cxn ang="0">
                  <a:pos x="307998" y="309309"/>
                </a:cxn>
                <a:cxn ang="0">
                  <a:pos x="292390" y="313561"/>
                </a:cxn>
                <a:cxn ang="0">
                  <a:pos x="292390" y="53146"/>
                </a:cxn>
                <a:cxn ang="0">
                  <a:pos x="307998" y="56335"/>
                </a:cxn>
                <a:cxn ang="0">
                  <a:pos x="274701" y="99914"/>
                </a:cxn>
                <a:cxn ang="0">
                  <a:pos x="295511" y="182822"/>
                </a:cxn>
                <a:cxn ang="0">
                  <a:pos x="349619" y="174318"/>
                </a:cxn>
                <a:cxn ang="0">
                  <a:pos x="357943" y="187073"/>
                </a:cxn>
                <a:cxn ang="0">
                  <a:pos x="300714" y="191325"/>
                </a:cxn>
                <a:cxn ang="0">
                  <a:pos x="180012" y="81845"/>
                </a:cxn>
                <a:cxn ang="0">
                  <a:pos x="252850" y="114795"/>
                </a:cxn>
                <a:cxn ang="0">
                  <a:pos x="254931" y="250848"/>
                </a:cxn>
                <a:cxn ang="0">
                  <a:pos x="230998" y="366706"/>
                </a:cxn>
                <a:cxn ang="0">
                  <a:pos x="185215" y="398594"/>
                </a:cxn>
                <a:cxn ang="0">
                  <a:pos x="215390" y="257226"/>
                </a:cxn>
                <a:cxn ang="0">
                  <a:pos x="247647" y="224276"/>
                </a:cxn>
                <a:cxn ang="0">
                  <a:pos x="258052" y="166878"/>
                </a:cxn>
                <a:cxn ang="0">
                  <a:pos x="211228" y="109480"/>
                </a:cxn>
                <a:cxn ang="0">
                  <a:pos x="180012" y="81845"/>
                </a:cxn>
                <a:cxn ang="0">
                  <a:pos x="260133" y="96725"/>
                </a:cxn>
                <a:cxn ang="0">
                  <a:pos x="268458" y="77593"/>
                </a:cxn>
                <a:cxn ang="0">
                  <a:pos x="260133" y="271044"/>
                </a:cxn>
                <a:cxn ang="0">
                  <a:pos x="268458" y="264666"/>
                </a:cxn>
                <a:cxn ang="0">
                  <a:pos x="187296" y="6378"/>
                </a:cxn>
                <a:cxn ang="0">
                  <a:pos x="183134" y="63775"/>
                </a:cxn>
                <a:cxn ang="0">
                  <a:pos x="163364" y="397531"/>
                </a:cxn>
                <a:cxn ang="0">
                  <a:pos x="124864" y="358203"/>
                </a:cxn>
                <a:cxn ang="0">
                  <a:pos x="96770" y="238093"/>
                </a:cxn>
                <a:cxn ang="0">
                  <a:pos x="115499" y="106292"/>
                </a:cxn>
                <a:cxn ang="0">
                  <a:pos x="180012" y="102040"/>
                </a:cxn>
                <a:cxn ang="0">
                  <a:pos x="123823" y="126487"/>
                </a:cxn>
                <a:cxn ang="0">
                  <a:pos x="100932" y="194514"/>
                </a:cxn>
                <a:cxn ang="0">
                  <a:pos x="131107" y="246597"/>
                </a:cxn>
                <a:cxn ang="0">
                  <a:pos x="144634" y="308246"/>
                </a:cxn>
                <a:cxn ang="0">
                  <a:pos x="180012" y="63775"/>
                </a:cxn>
                <a:cxn ang="0">
                  <a:pos x="170647" y="57398"/>
                </a:cxn>
                <a:cxn ang="0">
                  <a:pos x="175850" y="0"/>
                </a:cxn>
                <a:cxn ang="0">
                  <a:pos x="96770" y="280610"/>
                </a:cxn>
                <a:cxn ang="0">
                  <a:pos x="96770" y="267855"/>
                </a:cxn>
                <a:cxn ang="0">
                  <a:pos x="89486" y="102040"/>
                </a:cxn>
                <a:cxn ang="0">
                  <a:pos x="97810" y="89285"/>
                </a:cxn>
                <a:cxn ang="0">
                  <a:pos x="85324" y="215772"/>
                </a:cxn>
                <a:cxn ang="0">
                  <a:pos x="83243" y="161563"/>
                </a:cxn>
                <a:cxn ang="0">
                  <a:pos x="89486" y="102040"/>
                </a:cxn>
                <a:cxn ang="0">
                  <a:pos x="52027" y="68027"/>
                </a:cxn>
                <a:cxn ang="0">
                  <a:pos x="55148" y="52083"/>
                </a:cxn>
                <a:cxn ang="0">
                  <a:pos x="89486" y="264666"/>
                </a:cxn>
                <a:cxn ang="0">
                  <a:pos x="55148" y="315686"/>
                </a:cxn>
                <a:cxn ang="0">
                  <a:pos x="52027" y="299743"/>
                </a:cxn>
                <a:cxn ang="0">
                  <a:pos x="89486" y="264666"/>
                </a:cxn>
                <a:cxn ang="0">
                  <a:pos x="59310" y="177507"/>
                </a:cxn>
                <a:cxn ang="0">
                  <a:pos x="56189" y="191325"/>
                </a:cxn>
                <a:cxn ang="0">
                  <a:pos x="0" y="187073"/>
                </a:cxn>
                <a:cxn ang="0">
                  <a:pos x="8324" y="174318"/>
                </a:cxn>
              </a:cxnLst>
              <a:rect l="txL" t="txT" r="txR" b="txB"/>
              <a:pathLst>
                <a:path w="345" h="375">
                  <a:moveTo>
                    <a:pt x="258" y="130"/>
                  </a:moveTo>
                  <a:lnTo>
                    <a:pt x="258" y="130"/>
                  </a:lnTo>
                  <a:lnTo>
                    <a:pt x="262" y="141"/>
                  </a:lnTo>
                  <a:lnTo>
                    <a:pt x="266" y="150"/>
                  </a:lnTo>
                  <a:lnTo>
                    <a:pt x="268" y="161"/>
                  </a:lnTo>
                  <a:lnTo>
                    <a:pt x="268" y="172"/>
                  </a:lnTo>
                  <a:lnTo>
                    <a:pt x="268" y="172"/>
                  </a:lnTo>
                  <a:lnTo>
                    <a:pt x="268" y="184"/>
                  </a:lnTo>
                  <a:lnTo>
                    <a:pt x="266" y="194"/>
                  </a:lnTo>
                  <a:lnTo>
                    <a:pt x="262" y="205"/>
                  </a:lnTo>
                  <a:lnTo>
                    <a:pt x="258" y="214"/>
                  </a:lnTo>
                  <a:lnTo>
                    <a:pt x="258" y="130"/>
                  </a:lnTo>
                  <a:lnTo>
                    <a:pt x="258" y="130"/>
                  </a:lnTo>
                  <a:close/>
                  <a:moveTo>
                    <a:pt x="258" y="272"/>
                  </a:moveTo>
                  <a:lnTo>
                    <a:pt x="258" y="249"/>
                  </a:lnTo>
                  <a:lnTo>
                    <a:pt x="258" y="249"/>
                  </a:lnTo>
                  <a:lnTo>
                    <a:pt x="261" y="251"/>
                  </a:lnTo>
                  <a:lnTo>
                    <a:pt x="264" y="252"/>
                  </a:lnTo>
                  <a:lnTo>
                    <a:pt x="264" y="252"/>
                  </a:lnTo>
                  <a:lnTo>
                    <a:pt x="295" y="282"/>
                  </a:lnTo>
                  <a:lnTo>
                    <a:pt x="295" y="282"/>
                  </a:lnTo>
                  <a:lnTo>
                    <a:pt x="296" y="286"/>
                  </a:lnTo>
                  <a:lnTo>
                    <a:pt x="296" y="289"/>
                  </a:lnTo>
                  <a:lnTo>
                    <a:pt x="296" y="291"/>
                  </a:lnTo>
                  <a:lnTo>
                    <a:pt x="295" y="295"/>
                  </a:lnTo>
                  <a:lnTo>
                    <a:pt x="295" y="295"/>
                  </a:lnTo>
                  <a:lnTo>
                    <a:pt x="291" y="297"/>
                  </a:lnTo>
                  <a:lnTo>
                    <a:pt x="288" y="298"/>
                  </a:lnTo>
                  <a:lnTo>
                    <a:pt x="284" y="297"/>
                  </a:lnTo>
                  <a:lnTo>
                    <a:pt x="281" y="295"/>
                  </a:lnTo>
                  <a:lnTo>
                    <a:pt x="258" y="272"/>
                  </a:lnTo>
                  <a:lnTo>
                    <a:pt x="258" y="272"/>
                  </a:lnTo>
                  <a:close/>
                  <a:moveTo>
                    <a:pt x="258" y="96"/>
                  </a:moveTo>
                  <a:lnTo>
                    <a:pt x="258" y="73"/>
                  </a:lnTo>
                  <a:lnTo>
                    <a:pt x="281" y="50"/>
                  </a:lnTo>
                  <a:lnTo>
                    <a:pt x="281" y="50"/>
                  </a:lnTo>
                  <a:lnTo>
                    <a:pt x="284" y="49"/>
                  </a:lnTo>
                  <a:lnTo>
                    <a:pt x="288" y="48"/>
                  </a:lnTo>
                  <a:lnTo>
                    <a:pt x="291" y="49"/>
                  </a:lnTo>
                  <a:lnTo>
                    <a:pt x="295" y="50"/>
                  </a:lnTo>
                  <a:lnTo>
                    <a:pt x="295" y="50"/>
                  </a:lnTo>
                  <a:lnTo>
                    <a:pt x="296" y="53"/>
                  </a:lnTo>
                  <a:lnTo>
                    <a:pt x="296" y="57"/>
                  </a:lnTo>
                  <a:lnTo>
                    <a:pt x="296" y="60"/>
                  </a:lnTo>
                  <a:lnTo>
                    <a:pt x="295" y="64"/>
                  </a:lnTo>
                  <a:lnTo>
                    <a:pt x="264" y="94"/>
                  </a:lnTo>
                  <a:lnTo>
                    <a:pt x="264" y="94"/>
                  </a:lnTo>
                  <a:lnTo>
                    <a:pt x="264" y="94"/>
                  </a:lnTo>
                  <a:lnTo>
                    <a:pt x="261" y="95"/>
                  </a:lnTo>
                  <a:lnTo>
                    <a:pt x="258" y="96"/>
                  </a:lnTo>
                  <a:lnTo>
                    <a:pt x="258" y="96"/>
                  </a:lnTo>
                  <a:close/>
                  <a:moveTo>
                    <a:pt x="284" y="172"/>
                  </a:moveTo>
                  <a:lnTo>
                    <a:pt x="284" y="172"/>
                  </a:lnTo>
                  <a:lnTo>
                    <a:pt x="284" y="172"/>
                  </a:lnTo>
                  <a:lnTo>
                    <a:pt x="285" y="169"/>
                  </a:lnTo>
                  <a:lnTo>
                    <a:pt x="287" y="167"/>
                  </a:lnTo>
                  <a:lnTo>
                    <a:pt x="289" y="164"/>
                  </a:lnTo>
                  <a:lnTo>
                    <a:pt x="294" y="164"/>
                  </a:lnTo>
                  <a:lnTo>
                    <a:pt x="336" y="164"/>
                  </a:lnTo>
                  <a:lnTo>
                    <a:pt x="336" y="164"/>
                  </a:lnTo>
                  <a:lnTo>
                    <a:pt x="340" y="164"/>
                  </a:lnTo>
                  <a:lnTo>
                    <a:pt x="342" y="167"/>
                  </a:lnTo>
                  <a:lnTo>
                    <a:pt x="344" y="169"/>
                  </a:lnTo>
                  <a:lnTo>
                    <a:pt x="345" y="172"/>
                  </a:lnTo>
                  <a:lnTo>
                    <a:pt x="345" y="172"/>
                  </a:lnTo>
                  <a:lnTo>
                    <a:pt x="344" y="176"/>
                  </a:lnTo>
                  <a:lnTo>
                    <a:pt x="342" y="179"/>
                  </a:lnTo>
                  <a:lnTo>
                    <a:pt x="340" y="180"/>
                  </a:lnTo>
                  <a:lnTo>
                    <a:pt x="336" y="182"/>
                  </a:lnTo>
                  <a:lnTo>
                    <a:pt x="294" y="182"/>
                  </a:lnTo>
                  <a:lnTo>
                    <a:pt x="294" y="182"/>
                  </a:lnTo>
                  <a:lnTo>
                    <a:pt x="289" y="180"/>
                  </a:lnTo>
                  <a:lnTo>
                    <a:pt x="287" y="179"/>
                  </a:lnTo>
                  <a:lnTo>
                    <a:pt x="285" y="176"/>
                  </a:lnTo>
                  <a:lnTo>
                    <a:pt x="284" y="172"/>
                  </a:lnTo>
                  <a:lnTo>
                    <a:pt x="284" y="172"/>
                  </a:lnTo>
                  <a:close/>
                  <a:moveTo>
                    <a:pt x="173" y="77"/>
                  </a:moveTo>
                  <a:lnTo>
                    <a:pt x="173" y="77"/>
                  </a:lnTo>
                  <a:lnTo>
                    <a:pt x="187" y="79"/>
                  </a:lnTo>
                  <a:lnTo>
                    <a:pt x="200" y="81"/>
                  </a:lnTo>
                  <a:lnTo>
                    <a:pt x="212" y="85"/>
                  </a:lnTo>
                  <a:lnTo>
                    <a:pt x="224" y="92"/>
                  </a:lnTo>
                  <a:lnTo>
                    <a:pt x="235" y="100"/>
                  </a:lnTo>
                  <a:lnTo>
                    <a:pt x="243" y="108"/>
                  </a:lnTo>
                  <a:lnTo>
                    <a:pt x="252" y="119"/>
                  </a:lnTo>
                  <a:lnTo>
                    <a:pt x="258" y="130"/>
                  </a:lnTo>
                  <a:lnTo>
                    <a:pt x="258" y="214"/>
                  </a:lnTo>
                  <a:lnTo>
                    <a:pt x="258" y="214"/>
                  </a:lnTo>
                  <a:lnTo>
                    <a:pt x="252" y="225"/>
                  </a:lnTo>
                  <a:lnTo>
                    <a:pt x="245" y="236"/>
                  </a:lnTo>
                  <a:lnTo>
                    <a:pt x="235" y="245"/>
                  </a:lnTo>
                  <a:lnTo>
                    <a:pt x="224" y="252"/>
                  </a:lnTo>
                  <a:lnTo>
                    <a:pt x="224" y="328"/>
                  </a:lnTo>
                  <a:lnTo>
                    <a:pt x="224" y="328"/>
                  </a:lnTo>
                  <a:lnTo>
                    <a:pt x="224" y="337"/>
                  </a:lnTo>
                  <a:lnTo>
                    <a:pt x="222" y="345"/>
                  </a:lnTo>
                  <a:lnTo>
                    <a:pt x="216" y="354"/>
                  </a:lnTo>
                  <a:lnTo>
                    <a:pt x="211" y="360"/>
                  </a:lnTo>
                  <a:lnTo>
                    <a:pt x="204" y="367"/>
                  </a:lnTo>
                  <a:lnTo>
                    <a:pt x="196" y="371"/>
                  </a:lnTo>
                  <a:lnTo>
                    <a:pt x="188" y="374"/>
                  </a:lnTo>
                  <a:lnTo>
                    <a:pt x="178" y="375"/>
                  </a:lnTo>
                  <a:lnTo>
                    <a:pt x="173" y="375"/>
                  </a:lnTo>
                  <a:lnTo>
                    <a:pt x="173" y="290"/>
                  </a:lnTo>
                  <a:lnTo>
                    <a:pt x="206" y="290"/>
                  </a:lnTo>
                  <a:lnTo>
                    <a:pt x="206" y="247"/>
                  </a:lnTo>
                  <a:lnTo>
                    <a:pt x="206" y="247"/>
                  </a:lnTo>
                  <a:lnTo>
                    <a:pt x="207" y="242"/>
                  </a:lnTo>
                  <a:lnTo>
                    <a:pt x="211" y="238"/>
                  </a:lnTo>
                  <a:lnTo>
                    <a:pt x="211" y="238"/>
                  </a:lnTo>
                  <a:lnTo>
                    <a:pt x="219" y="233"/>
                  </a:lnTo>
                  <a:lnTo>
                    <a:pt x="226" y="226"/>
                  </a:lnTo>
                  <a:lnTo>
                    <a:pt x="233" y="219"/>
                  </a:lnTo>
                  <a:lnTo>
                    <a:pt x="238" y="211"/>
                  </a:lnTo>
                  <a:lnTo>
                    <a:pt x="242" y="202"/>
                  </a:lnTo>
                  <a:lnTo>
                    <a:pt x="246" y="192"/>
                  </a:lnTo>
                  <a:lnTo>
                    <a:pt x="248" y="183"/>
                  </a:lnTo>
                  <a:lnTo>
                    <a:pt x="249" y="172"/>
                  </a:lnTo>
                  <a:lnTo>
                    <a:pt x="249" y="172"/>
                  </a:lnTo>
                  <a:lnTo>
                    <a:pt x="248" y="157"/>
                  </a:lnTo>
                  <a:lnTo>
                    <a:pt x="242" y="144"/>
                  </a:lnTo>
                  <a:lnTo>
                    <a:pt x="235" y="130"/>
                  </a:lnTo>
                  <a:lnTo>
                    <a:pt x="226" y="119"/>
                  </a:lnTo>
                  <a:lnTo>
                    <a:pt x="226" y="119"/>
                  </a:lnTo>
                  <a:lnTo>
                    <a:pt x="215" y="110"/>
                  </a:lnTo>
                  <a:lnTo>
                    <a:pt x="203" y="103"/>
                  </a:lnTo>
                  <a:lnTo>
                    <a:pt x="188" y="99"/>
                  </a:lnTo>
                  <a:lnTo>
                    <a:pt x="173" y="96"/>
                  </a:lnTo>
                  <a:lnTo>
                    <a:pt x="173" y="96"/>
                  </a:lnTo>
                  <a:lnTo>
                    <a:pt x="173" y="77"/>
                  </a:lnTo>
                  <a:lnTo>
                    <a:pt x="173" y="77"/>
                  </a:lnTo>
                  <a:lnTo>
                    <a:pt x="173" y="77"/>
                  </a:lnTo>
                  <a:close/>
                  <a:moveTo>
                    <a:pt x="258" y="73"/>
                  </a:moveTo>
                  <a:lnTo>
                    <a:pt x="252" y="81"/>
                  </a:lnTo>
                  <a:lnTo>
                    <a:pt x="252" y="81"/>
                  </a:lnTo>
                  <a:lnTo>
                    <a:pt x="250" y="84"/>
                  </a:lnTo>
                  <a:lnTo>
                    <a:pt x="249" y="87"/>
                  </a:lnTo>
                  <a:lnTo>
                    <a:pt x="250" y="91"/>
                  </a:lnTo>
                  <a:lnTo>
                    <a:pt x="252" y="94"/>
                  </a:lnTo>
                  <a:lnTo>
                    <a:pt x="252" y="94"/>
                  </a:lnTo>
                  <a:lnTo>
                    <a:pt x="254" y="95"/>
                  </a:lnTo>
                  <a:lnTo>
                    <a:pt x="258" y="96"/>
                  </a:lnTo>
                  <a:lnTo>
                    <a:pt x="258" y="73"/>
                  </a:lnTo>
                  <a:lnTo>
                    <a:pt x="258" y="73"/>
                  </a:lnTo>
                  <a:close/>
                  <a:moveTo>
                    <a:pt x="258" y="249"/>
                  </a:moveTo>
                  <a:lnTo>
                    <a:pt x="258" y="249"/>
                  </a:lnTo>
                  <a:lnTo>
                    <a:pt x="254" y="251"/>
                  </a:lnTo>
                  <a:lnTo>
                    <a:pt x="252" y="252"/>
                  </a:lnTo>
                  <a:lnTo>
                    <a:pt x="252" y="252"/>
                  </a:lnTo>
                  <a:lnTo>
                    <a:pt x="250" y="255"/>
                  </a:lnTo>
                  <a:lnTo>
                    <a:pt x="249" y="259"/>
                  </a:lnTo>
                  <a:lnTo>
                    <a:pt x="250" y="261"/>
                  </a:lnTo>
                  <a:lnTo>
                    <a:pt x="252" y="264"/>
                  </a:lnTo>
                  <a:lnTo>
                    <a:pt x="258" y="272"/>
                  </a:lnTo>
                  <a:lnTo>
                    <a:pt x="258" y="249"/>
                  </a:lnTo>
                  <a:lnTo>
                    <a:pt x="258" y="249"/>
                  </a:lnTo>
                  <a:close/>
                  <a:moveTo>
                    <a:pt x="173" y="60"/>
                  </a:moveTo>
                  <a:lnTo>
                    <a:pt x="173" y="0"/>
                  </a:lnTo>
                  <a:lnTo>
                    <a:pt x="173" y="0"/>
                  </a:lnTo>
                  <a:lnTo>
                    <a:pt x="176" y="1"/>
                  </a:lnTo>
                  <a:lnTo>
                    <a:pt x="178" y="3"/>
                  </a:lnTo>
                  <a:lnTo>
                    <a:pt x="180" y="6"/>
                  </a:lnTo>
                  <a:lnTo>
                    <a:pt x="181" y="8"/>
                  </a:lnTo>
                  <a:lnTo>
                    <a:pt x="181" y="52"/>
                  </a:lnTo>
                  <a:lnTo>
                    <a:pt x="181" y="52"/>
                  </a:lnTo>
                  <a:lnTo>
                    <a:pt x="180" y="54"/>
                  </a:lnTo>
                  <a:lnTo>
                    <a:pt x="178" y="57"/>
                  </a:lnTo>
                  <a:lnTo>
                    <a:pt x="176" y="60"/>
                  </a:lnTo>
                  <a:lnTo>
                    <a:pt x="173" y="60"/>
                  </a:lnTo>
                  <a:lnTo>
                    <a:pt x="173" y="60"/>
                  </a:lnTo>
                  <a:close/>
                  <a:moveTo>
                    <a:pt x="173" y="375"/>
                  </a:moveTo>
                  <a:lnTo>
                    <a:pt x="166" y="375"/>
                  </a:lnTo>
                  <a:lnTo>
                    <a:pt x="166" y="375"/>
                  </a:lnTo>
                  <a:lnTo>
                    <a:pt x="157" y="374"/>
                  </a:lnTo>
                  <a:lnTo>
                    <a:pt x="147" y="371"/>
                  </a:lnTo>
                  <a:lnTo>
                    <a:pt x="139" y="367"/>
                  </a:lnTo>
                  <a:lnTo>
                    <a:pt x="132" y="360"/>
                  </a:lnTo>
                  <a:lnTo>
                    <a:pt x="127" y="354"/>
                  </a:lnTo>
                  <a:lnTo>
                    <a:pt x="123" y="345"/>
                  </a:lnTo>
                  <a:lnTo>
                    <a:pt x="120" y="337"/>
                  </a:lnTo>
                  <a:lnTo>
                    <a:pt x="119" y="328"/>
                  </a:lnTo>
                  <a:lnTo>
                    <a:pt x="119" y="252"/>
                  </a:lnTo>
                  <a:lnTo>
                    <a:pt x="119" y="252"/>
                  </a:lnTo>
                  <a:lnTo>
                    <a:pt x="109" y="244"/>
                  </a:lnTo>
                  <a:lnTo>
                    <a:pt x="100" y="234"/>
                  </a:lnTo>
                  <a:lnTo>
                    <a:pt x="93" y="224"/>
                  </a:lnTo>
                  <a:lnTo>
                    <a:pt x="86" y="213"/>
                  </a:lnTo>
                  <a:lnTo>
                    <a:pt x="86" y="131"/>
                  </a:lnTo>
                  <a:lnTo>
                    <a:pt x="86" y="131"/>
                  </a:lnTo>
                  <a:lnTo>
                    <a:pt x="93" y="121"/>
                  </a:lnTo>
                  <a:lnTo>
                    <a:pt x="101" y="110"/>
                  </a:lnTo>
                  <a:lnTo>
                    <a:pt x="111" y="100"/>
                  </a:lnTo>
                  <a:lnTo>
                    <a:pt x="122" y="92"/>
                  </a:lnTo>
                  <a:lnTo>
                    <a:pt x="132" y="85"/>
                  </a:lnTo>
                  <a:lnTo>
                    <a:pt x="146" y="81"/>
                  </a:lnTo>
                  <a:lnTo>
                    <a:pt x="158" y="79"/>
                  </a:lnTo>
                  <a:lnTo>
                    <a:pt x="173" y="77"/>
                  </a:lnTo>
                  <a:lnTo>
                    <a:pt x="173" y="96"/>
                  </a:lnTo>
                  <a:lnTo>
                    <a:pt x="173" y="96"/>
                  </a:lnTo>
                  <a:lnTo>
                    <a:pt x="158" y="99"/>
                  </a:lnTo>
                  <a:lnTo>
                    <a:pt x="143" y="103"/>
                  </a:lnTo>
                  <a:lnTo>
                    <a:pt x="131" y="110"/>
                  </a:lnTo>
                  <a:lnTo>
                    <a:pt x="119" y="119"/>
                  </a:lnTo>
                  <a:lnTo>
                    <a:pt x="119" y="119"/>
                  </a:lnTo>
                  <a:lnTo>
                    <a:pt x="109" y="130"/>
                  </a:lnTo>
                  <a:lnTo>
                    <a:pt x="103" y="144"/>
                  </a:lnTo>
                  <a:lnTo>
                    <a:pt x="99" y="157"/>
                  </a:lnTo>
                  <a:lnTo>
                    <a:pt x="97" y="172"/>
                  </a:lnTo>
                  <a:lnTo>
                    <a:pt x="97" y="172"/>
                  </a:lnTo>
                  <a:lnTo>
                    <a:pt x="97" y="183"/>
                  </a:lnTo>
                  <a:lnTo>
                    <a:pt x="100" y="192"/>
                  </a:lnTo>
                  <a:lnTo>
                    <a:pt x="103" y="202"/>
                  </a:lnTo>
                  <a:lnTo>
                    <a:pt x="107" y="210"/>
                  </a:lnTo>
                  <a:lnTo>
                    <a:pt x="112" y="218"/>
                  </a:lnTo>
                  <a:lnTo>
                    <a:pt x="119" y="226"/>
                  </a:lnTo>
                  <a:lnTo>
                    <a:pt x="126" y="232"/>
                  </a:lnTo>
                  <a:lnTo>
                    <a:pt x="134" y="237"/>
                  </a:lnTo>
                  <a:lnTo>
                    <a:pt x="134" y="237"/>
                  </a:lnTo>
                  <a:lnTo>
                    <a:pt x="134" y="237"/>
                  </a:lnTo>
                  <a:lnTo>
                    <a:pt x="138" y="241"/>
                  </a:lnTo>
                  <a:lnTo>
                    <a:pt x="139" y="247"/>
                  </a:lnTo>
                  <a:lnTo>
                    <a:pt x="139" y="290"/>
                  </a:lnTo>
                  <a:lnTo>
                    <a:pt x="173" y="290"/>
                  </a:lnTo>
                  <a:lnTo>
                    <a:pt x="173" y="375"/>
                  </a:lnTo>
                  <a:lnTo>
                    <a:pt x="173" y="375"/>
                  </a:lnTo>
                  <a:close/>
                  <a:moveTo>
                    <a:pt x="173" y="0"/>
                  </a:moveTo>
                  <a:lnTo>
                    <a:pt x="173" y="60"/>
                  </a:lnTo>
                  <a:lnTo>
                    <a:pt x="173" y="60"/>
                  </a:lnTo>
                  <a:lnTo>
                    <a:pt x="172" y="60"/>
                  </a:lnTo>
                  <a:lnTo>
                    <a:pt x="172" y="60"/>
                  </a:lnTo>
                  <a:lnTo>
                    <a:pt x="172" y="60"/>
                  </a:lnTo>
                  <a:lnTo>
                    <a:pt x="169" y="60"/>
                  </a:lnTo>
                  <a:lnTo>
                    <a:pt x="166" y="58"/>
                  </a:lnTo>
                  <a:lnTo>
                    <a:pt x="164" y="54"/>
                  </a:lnTo>
                  <a:lnTo>
                    <a:pt x="164" y="52"/>
                  </a:lnTo>
                  <a:lnTo>
                    <a:pt x="164" y="8"/>
                  </a:lnTo>
                  <a:lnTo>
                    <a:pt x="164" y="8"/>
                  </a:lnTo>
                  <a:lnTo>
                    <a:pt x="164" y="6"/>
                  </a:lnTo>
                  <a:lnTo>
                    <a:pt x="166" y="3"/>
                  </a:lnTo>
                  <a:lnTo>
                    <a:pt x="169" y="0"/>
                  </a:lnTo>
                  <a:lnTo>
                    <a:pt x="172" y="0"/>
                  </a:lnTo>
                  <a:lnTo>
                    <a:pt x="172" y="0"/>
                  </a:lnTo>
                  <a:lnTo>
                    <a:pt x="173" y="0"/>
                  </a:lnTo>
                  <a:lnTo>
                    <a:pt x="173" y="0"/>
                  </a:lnTo>
                  <a:close/>
                  <a:moveTo>
                    <a:pt x="86" y="271"/>
                  </a:moveTo>
                  <a:lnTo>
                    <a:pt x="93" y="264"/>
                  </a:lnTo>
                  <a:lnTo>
                    <a:pt x="93" y="264"/>
                  </a:lnTo>
                  <a:lnTo>
                    <a:pt x="94" y="261"/>
                  </a:lnTo>
                  <a:lnTo>
                    <a:pt x="96" y="259"/>
                  </a:lnTo>
                  <a:lnTo>
                    <a:pt x="94" y="255"/>
                  </a:lnTo>
                  <a:lnTo>
                    <a:pt x="93" y="252"/>
                  </a:lnTo>
                  <a:lnTo>
                    <a:pt x="93" y="252"/>
                  </a:lnTo>
                  <a:lnTo>
                    <a:pt x="90" y="251"/>
                  </a:lnTo>
                  <a:lnTo>
                    <a:pt x="86" y="249"/>
                  </a:lnTo>
                  <a:lnTo>
                    <a:pt x="86" y="271"/>
                  </a:lnTo>
                  <a:lnTo>
                    <a:pt x="86" y="271"/>
                  </a:lnTo>
                  <a:close/>
                  <a:moveTo>
                    <a:pt x="86" y="96"/>
                  </a:moveTo>
                  <a:lnTo>
                    <a:pt x="86" y="96"/>
                  </a:lnTo>
                  <a:lnTo>
                    <a:pt x="90" y="95"/>
                  </a:lnTo>
                  <a:lnTo>
                    <a:pt x="93" y="94"/>
                  </a:lnTo>
                  <a:lnTo>
                    <a:pt x="93" y="94"/>
                  </a:lnTo>
                  <a:lnTo>
                    <a:pt x="94" y="91"/>
                  </a:lnTo>
                  <a:lnTo>
                    <a:pt x="96" y="87"/>
                  </a:lnTo>
                  <a:lnTo>
                    <a:pt x="94" y="84"/>
                  </a:lnTo>
                  <a:lnTo>
                    <a:pt x="93" y="81"/>
                  </a:lnTo>
                  <a:lnTo>
                    <a:pt x="86" y="75"/>
                  </a:lnTo>
                  <a:lnTo>
                    <a:pt x="86" y="96"/>
                  </a:lnTo>
                  <a:close/>
                  <a:moveTo>
                    <a:pt x="86" y="213"/>
                  </a:moveTo>
                  <a:lnTo>
                    <a:pt x="86" y="213"/>
                  </a:lnTo>
                  <a:lnTo>
                    <a:pt x="82" y="203"/>
                  </a:lnTo>
                  <a:lnTo>
                    <a:pt x="80" y="194"/>
                  </a:lnTo>
                  <a:lnTo>
                    <a:pt x="78" y="183"/>
                  </a:lnTo>
                  <a:lnTo>
                    <a:pt x="77" y="172"/>
                  </a:lnTo>
                  <a:lnTo>
                    <a:pt x="77" y="172"/>
                  </a:lnTo>
                  <a:lnTo>
                    <a:pt x="78" y="161"/>
                  </a:lnTo>
                  <a:lnTo>
                    <a:pt x="80" y="152"/>
                  </a:lnTo>
                  <a:lnTo>
                    <a:pt x="82" y="141"/>
                  </a:lnTo>
                  <a:lnTo>
                    <a:pt x="86" y="131"/>
                  </a:lnTo>
                  <a:lnTo>
                    <a:pt x="86" y="213"/>
                  </a:lnTo>
                  <a:lnTo>
                    <a:pt x="86" y="213"/>
                  </a:lnTo>
                  <a:close/>
                  <a:moveTo>
                    <a:pt x="86" y="75"/>
                  </a:moveTo>
                  <a:lnTo>
                    <a:pt x="86" y="96"/>
                  </a:lnTo>
                  <a:lnTo>
                    <a:pt x="86" y="96"/>
                  </a:lnTo>
                  <a:lnTo>
                    <a:pt x="84" y="95"/>
                  </a:lnTo>
                  <a:lnTo>
                    <a:pt x="80" y="94"/>
                  </a:lnTo>
                  <a:lnTo>
                    <a:pt x="80" y="94"/>
                  </a:lnTo>
                  <a:lnTo>
                    <a:pt x="50" y="64"/>
                  </a:lnTo>
                  <a:lnTo>
                    <a:pt x="50" y="64"/>
                  </a:lnTo>
                  <a:lnTo>
                    <a:pt x="48" y="60"/>
                  </a:lnTo>
                  <a:lnTo>
                    <a:pt x="47" y="57"/>
                  </a:lnTo>
                  <a:lnTo>
                    <a:pt x="48" y="53"/>
                  </a:lnTo>
                  <a:lnTo>
                    <a:pt x="50" y="50"/>
                  </a:lnTo>
                  <a:lnTo>
                    <a:pt x="50" y="50"/>
                  </a:lnTo>
                  <a:lnTo>
                    <a:pt x="53" y="49"/>
                  </a:lnTo>
                  <a:lnTo>
                    <a:pt x="57" y="48"/>
                  </a:lnTo>
                  <a:lnTo>
                    <a:pt x="59" y="49"/>
                  </a:lnTo>
                  <a:lnTo>
                    <a:pt x="62" y="50"/>
                  </a:lnTo>
                  <a:lnTo>
                    <a:pt x="86" y="75"/>
                  </a:lnTo>
                  <a:lnTo>
                    <a:pt x="86" y="75"/>
                  </a:lnTo>
                  <a:close/>
                  <a:moveTo>
                    <a:pt x="86" y="249"/>
                  </a:moveTo>
                  <a:lnTo>
                    <a:pt x="86" y="271"/>
                  </a:lnTo>
                  <a:lnTo>
                    <a:pt x="62" y="295"/>
                  </a:lnTo>
                  <a:lnTo>
                    <a:pt x="62" y="295"/>
                  </a:lnTo>
                  <a:lnTo>
                    <a:pt x="59" y="297"/>
                  </a:lnTo>
                  <a:lnTo>
                    <a:pt x="57" y="298"/>
                  </a:lnTo>
                  <a:lnTo>
                    <a:pt x="53" y="297"/>
                  </a:lnTo>
                  <a:lnTo>
                    <a:pt x="50" y="295"/>
                  </a:lnTo>
                  <a:lnTo>
                    <a:pt x="50" y="295"/>
                  </a:lnTo>
                  <a:lnTo>
                    <a:pt x="48" y="291"/>
                  </a:lnTo>
                  <a:lnTo>
                    <a:pt x="47" y="289"/>
                  </a:lnTo>
                  <a:lnTo>
                    <a:pt x="48" y="286"/>
                  </a:lnTo>
                  <a:lnTo>
                    <a:pt x="50" y="282"/>
                  </a:lnTo>
                  <a:lnTo>
                    <a:pt x="80" y="252"/>
                  </a:lnTo>
                  <a:lnTo>
                    <a:pt x="80" y="252"/>
                  </a:lnTo>
                  <a:lnTo>
                    <a:pt x="80" y="252"/>
                  </a:lnTo>
                  <a:lnTo>
                    <a:pt x="84" y="251"/>
                  </a:lnTo>
                  <a:lnTo>
                    <a:pt x="86" y="249"/>
                  </a:lnTo>
                  <a:lnTo>
                    <a:pt x="86" y="249"/>
                  </a:lnTo>
                  <a:close/>
                  <a:moveTo>
                    <a:pt x="8" y="164"/>
                  </a:moveTo>
                  <a:lnTo>
                    <a:pt x="8" y="164"/>
                  </a:lnTo>
                  <a:lnTo>
                    <a:pt x="51" y="164"/>
                  </a:lnTo>
                  <a:lnTo>
                    <a:pt x="51" y="164"/>
                  </a:lnTo>
                  <a:lnTo>
                    <a:pt x="54" y="164"/>
                  </a:lnTo>
                  <a:lnTo>
                    <a:pt x="57" y="167"/>
                  </a:lnTo>
                  <a:lnTo>
                    <a:pt x="59" y="169"/>
                  </a:lnTo>
                  <a:lnTo>
                    <a:pt x="59" y="172"/>
                  </a:lnTo>
                  <a:lnTo>
                    <a:pt x="59" y="172"/>
                  </a:lnTo>
                  <a:lnTo>
                    <a:pt x="59" y="176"/>
                  </a:lnTo>
                  <a:lnTo>
                    <a:pt x="57" y="179"/>
                  </a:lnTo>
                  <a:lnTo>
                    <a:pt x="54" y="180"/>
                  </a:lnTo>
                  <a:lnTo>
                    <a:pt x="51" y="182"/>
                  </a:lnTo>
                  <a:lnTo>
                    <a:pt x="8" y="182"/>
                  </a:lnTo>
                  <a:lnTo>
                    <a:pt x="8" y="182"/>
                  </a:lnTo>
                  <a:lnTo>
                    <a:pt x="5" y="180"/>
                  </a:lnTo>
                  <a:lnTo>
                    <a:pt x="2" y="179"/>
                  </a:lnTo>
                  <a:lnTo>
                    <a:pt x="0" y="176"/>
                  </a:lnTo>
                  <a:lnTo>
                    <a:pt x="0" y="172"/>
                  </a:lnTo>
                  <a:lnTo>
                    <a:pt x="0" y="172"/>
                  </a:lnTo>
                  <a:lnTo>
                    <a:pt x="0" y="169"/>
                  </a:lnTo>
                  <a:lnTo>
                    <a:pt x="2" y="167"/>
                  </a:lnTo>
                  <a:lnTo>
                    <a:pt x="5" y="164"/>
                  </a:lnTo>
                  <a:lnTo>
                    <a:pt x="8" y="164"/>
                  </a:lnTo>
                  <a:lnTo>
                    <a:pt x="8" y="164"/>
                  </a:lnTo>
                  <a:close/>
                </a:path>
              </a:pathLst>
            </a:custGeom>
            <a:grpFill/>
            <a:ln w="9525">
              <a:noFill/>
            </a:ln>
          </p:spPr>
          <p:txBody>
            <a:bodyPr/>
            <a:lstStyle/>
            <a:p>
              <a:endParaRPr lang="zh-CN" altLang="en-US" sz="2400"/>
            </a:p>
          </p:txBody>
        </p:sp>
        <p:sp>
          <p:nvSpPr>
            <p:cNvPr id="17522" name="Freeform 153"/>
            <p:cNvSpPr>
              <a:spLocks noEditPoints="1"/>
            </p:cNvSpPr>
            <p:nvPr/>
          </p:nvSpPr>
          <p:spPr>
            <a:xfrm>
              <a:off x="3854929" y="615065"/>
              <a:ext cx="339214" cy="338008"/>
            </a:xfrm>
            <a:custGeom>
              <a:avLst/>
              <a:gdLst>
                <a:gd name="txL" fmla="*/ 0 w 325"/>
                <a:gd name="txT" fmla="*/ 0 h 318"/>
                <a:gd name="txR" fmla="*/ 325 w 325"/>
                <a:gd name="txB" fmla="*/ 318 h 318"/>
              </a:gdLst>
              <a:ahLst/>
              <a:cxnLst>
                <a:cxn ang="0">
                  <a:pos x="208747" y="37202"/>
                </a:cxn>
                <a:cxn ang="0">
                  <a:pos x="223359" y="30825"/>
                </a:cxn>
                <a:cxn ang="0">
                  <a:pos x="224403" y="17007"/>
                </a:cxn>
                <a:cxn ang="0">
                  <a:pos x="335039" y="188137"/>
                </a:cxn>
                <a:cxn ang="0">
                  <a:pos x="339214" y="208332"/>
                </a:cxn>
                <a:cxn ang="0">
                  <a:pos x="327733" y="231716"/>
                </a:cxn>
                <a:cxn ang="0">
                  <a:pos x="303727" y="167941"/>
                </a:cxn>
                <a:cxn ang="0">
                  <a:pos x="305814" y="163689"/>
                </a:cxn>
                <a:cxn ang="0">
                  <a:pos x="202485" y="184948"/>
                </a:cxn>
                <a:cxn ang="0">
                  <a:pos x="288071" y="133928"/>
                </a:cxn>
                <a:cxn ang="0">
                  <a:pos x="202485" y="178570"/>
                </a:cxn>
                <a:cxn ang="0">
                  <a:pos x="272415" y="104166"/>
                </a:cxn>
                <a:cxn ang="0">
                  <a:pos x="268240" y="102040"/>
                </a:cxn>
                <a:cxn ang="0">
                  <a:pos x="254671" y="77593"/>
                </a:cxn>
                <a:cxn ang="0">
                  <a:pos x="254671" y="71216"/>
                </a:cxn>
                <a:cxn ang="0">
                  <a:pos x="15656" y="123299"/>
                </a:cxn>
                <a:cxn ang="0">
                  <a:pos x="16700" y="133928"/>
                </a:cxn>
                <a:cxn ang="0">
                  <a:pos x="35487" y="139242"/>
                </a:cxn>
                <a:cxn ang="0">
                  <a:pos x="42793" y="124361"/>
                </a:cxn>
                <a:cxn ang="0">
                  <a:pos x="32356" y="113732"/>
                </a:cxn>
                <a:cxn ang="0">
                  <a:pos x="53231" y="113732"/>
                </a:cxn>
                <a:cxn ang="0">
                  <a:pos x="66799" y="120110"/>
                </a:cxn>
                <a:cxn ang="0">
                  <a:pos x="79324" y="110543"/>
                </a:cxn>
                <a:cxn ang="0">
                  <a:pos x="73061" y="94600"/>
                </a:cxn>
                <a:cxn ang="0">
                  <a:pos x="88718" y="86096"/>
                </a:cxn>
                <a:cxn ang="0">
                  <a:pos x="99155" y="98851"/>
                </a:cxn>
                <a:cxn ang="0">
                  <a:pos x="112723" y="93537"/>
                </a:cxn>
                <a:cxn ang="0">
                  <a:pos x="114811" y="78656"/>
                </a:cxn>
                <a:cxn ang="0">
                  <a:pos x="126292" y="59523"/>
                </a:cxn>
                <a:cxn ang="0">
                  <a:pos x="130467" y="75467"/>
                </a:cxn>
                <a:cxn ang="0">
                  <a:pos x="146123" y="77593"/>
                </a:cxn>
                <a:cxn ang="0">
                  <a:pos x="151342" y="57398"/>
                </a:cxn>
                <a:cxn ang="0">
                  <a:pos x="162823" y="40391"/>
                </a:cxn>
                <a:cxn ang="0">
                  <a:pos x="163866" y="49957"/>
                </a:cxn>
                <a:cxn ang="0">
                  <a:pos x="182654" y="55272"/>
                </a:cxn>
                <a:cxn ang="0">
                  <a:pos x="188916" y="42517"/>
                </a:cxn>
                <a:cxn ang="0">
                  <a:pos x="179522" y="29762"/>
                </a:cxn>
                <a:cxn ang="0">
                  <a:pos x="200397" y="29762"/>
                </a:cxn>
                <a:cxn ang="0">
                  <a:pos x="49056" y="184948"/>
                </a:cxn>
                <a:cxn ang="0">
                  <a:pos x="48012" y="189199"/>
                </a:cxn>
                <a:cxn ang="0">
                  <a:pos x="202485" y="106292"/>
                </a:cxn>
                <a:cxn ang="0">
                  <a:pos x="64712" y="216835"/>
                </a:cxn>
                <a:cxn ang="0">
                  <a:pos x="68887" y="221087"/>
                </a:cxn>
                <a:cxn ang="0">
                  <a:pos x="83499" y="245534"/>
                </a:cxn>
                <a:cxn ang="0">
                  <a:pos x="82455" y="249786"/>
                </a:cxn>
                <a:cxn ang="0">
                  <a:pos x="202485" y="184948"/>
                </a:cxn>
                <a:cxn ang="0">
                  <a:pos x="97067" y="277422"/>
                </a:cxn>
                <a:cxn ang="0">
                  <a:pos x="102286" y="281673"/>
                </a:cxn>
                <a:cxn ang="0">
                  <a:pos x="148210" y="333756"/>
                </a:cxn>
                <a:cxn ang="0">
                  <a:pos x="128379" y="338008"/>
                </a:cxn>
                <a:cxn ang="0">
                  <a:pos x="106461" y="325253"/>
                </a:cxn>
              </a:cxnLst>
              <a:rect l="txL" t="txT" r="txR" b="txB"/>
              <a:pathLst>
                <a:path w="325" h="318">
                  <a:moveTo>
                    <a:pt x="194" y="31"/>
                  </a:moveTo>
                  <a:lnTo>
                    <a:pt x="194" y="31"/>
                  </a:lnTo>
                  <a:lnTo>
                    <a:pt x="196" y="33"/>
                  </a:lnTo>
                  <a:lnTo>
                    <a:pt x="200" y="35"/>
                  </a:lnTo>
                  <a:lnTo>
                    <a:pt x="206" y="35"/>
                  </a:lnTo>
                  <a:lnTo>
                    <a:pt x="210" y="33"/>
                  </a:lnTo>
                  <a:lnTo>
                    <a:pt x="210" y="33"/>
                  </a:lnTo>
                  <a:lnTo>
                    <a:pt x="214" y="29"/>
                  </a:lnTo>
                  <a:lnTo>
                    <a:pt x="215" y="25"/>
                  </a:lnTo>
                  <a:lnTo>
                    <a:pt x="217" y="20"/>
                  </a:lnTo>
                  <a:lnTo>
                    <a:pt x="215" y="16"/>
                  </a:lnTo>
                  <a:lnTo>
                    <a:pt x="215" y="16"/>
                  </a:lnTo>
                  <a:lnTo>
                    <a:pt x="211" y="12"/>
                  </a:lnTo>
                  <a:lnTo>
                    <a:pt x="207" y="9"/>
                  </a:lnTo>
                  <a:lnTo>
                    <a:pt x="223" y="0"/>
                  </a:lnTo>
                  <a:lnTo>
                    <a:pt x="321" y="177"/>
                  </a:lnTo>
                  <a:lnTo>
                    <a:pt x="321" y="177"/>
                  </a:lnTo>
                  <a:lnTo>
                    <a:pt x="324" y="182"/>
                  </a:lnTo>
                  <a:lnTo>
                    <a:pt x="325" y="189"/>
                  </a:lnTo>
                  <a:lnTo>
                    <a:pt x="325" y="196"/>
                  </a:lnTo>
                  <a:lnTo>
                    <a:pt x="324" y="201"/>
                  </a:lnTo>
                  <a:lnTo>
                    <a:pt x="322" y="208"/>
                  </a:lnTo>
                  <a:lnTo>
                    <a:pt x="318" y="212"/>
                  </a:lnTo>
                  <a:lnTo>
                    <a:pt x="314" y="218"/>
                  </a:lnTo>
                  <a:lnTo>
                    <a:pt x="309" y="222"/>
                  </a:lnTo>
                  <a:lnTo>
                    <a:pt x="194" y="285"/>
                  </a:lnTo>
                  <a:lnTo>
                    <a:pt x="194" y="212"/>
                  </a:lnTo>
                  <a:lnTo>
                    <a:pt x="291" y="158"/>
                  </a:lnTo>
                  <a:lnTo>
                    <a:pt x="291" y="158"/>
                  </a:lnTo>
                  <a:lnTo>
                    <a:pt x="293" y="155"/>
                  </a:lnTo>
                  <a:lnTo>
                    <a:pt x="293" y="154"/>
                  </a:lnTo>
                  <a:lnTo>
                    <a:pt x="293" y="154"/>
                  </a:lnTo>
                  <a:lnTo>
                    <a:pt x="291" y="153"/>
                  </a:lnTo>
                  <a:lnTo>
                    <a:pt x="288" y="153"/>
                  </a:lnTo>
                  <a:lnTo>
                    <a:pt x="194" y="205"/>
                  </a:lnTo>
                  <a:lnTo>
                    <a:pt x="194" y="174"/>
                  </a:lnTo>
                  <a:lnTo>
                    <a:pt x="275" y="130"/>
                  </a:lnTo>
                  <a:lnTo>
                    <a:pt x="275" y="130"/>
                  </a:lnTo>
                  <a:lnTo>
                    <a:pt x="276" y="127"/>
                  </a:lnTo>
                  <a:lnTo>
                    <a:pt x="276" y="126"/>
                  </a:lnTo>
                  <a:lnTo>
                    <a:pt x="276" y="126"/>
                  </a:lnTo>
                  <a:lnTo>
                    <a:pt x="275" y="124"/>
                  </a:lnTo>
                  <a:lnTo>
                    <a:pt x="272" y="124"/>
                  </a:lnTo>
                  <a:lnTo>
                    <a:pt x="194" y="168"/>
                  </a:lnTo>
                  <a:lnTo>
                    <a:pt x="194" y="138"/>
                  </a:lnTo>
                  <a:lnTo>
                    <a:pt x="260" y="101"/>
                  </a:lnTo>
                  <a:lnTo>
                    <a:pt x="260" y="101"/>
                  </a:lnTo>
                  <a:lnTo>
                    <a:pt x="261" y="98"/>
                  </a:lnTo>
                  <a:lnTo>
                    <a:pt x="261" y="97"/>
                  </a:lnTo>
                  <a:lnTo>
                    <a:pt x="261" y="97"/>
                  </a:lnTo>
                  <a:lnTo>
                    <a:pt x="259" y="96"/>
                  </a:lnTo>
                  <a:lnTo>
                    <a:pt x="257" y="96"/>
                  </a:lnTo>
                  <a:lnTo>
                    <a:pt x="194" y="131"/>
                  </a:lnTo>
                  <a:lnTo>
                    <a:pt x="194" y="100"/>
                  </a:lnTo>
                  <a:lnTo>
                    <a:pt x="244" y="73"/>
                  </a:lnTo>
                  <a:lnTo>
                    <a:pt x="244" y="73"/>
                  </a:lnTo>
                  <a:lnTo>
                    <a:pt x="245" y="70"/>
                  </a:lnTo>
                  <a:lnTo>
                    <a:pt x="245" y="69"/>
                  </a:lnTo>
                  <a:lnTo>
                    <a:pt x="245" y="69"/>
                  </a:lnTo>
                  <a:lnTo>
                    <a:pt x="244" y="67"/>
                  </a:lnTo>
                  <a:lnTo>
                    <a:pt x="241" y="67"/>
                  </a:lnTo>
                  <a:lnTo>
                    <a:pt x="194" y="93"/>
                  </a:lnTo>
                  <a:lnTo>
                    <a:pt x="194" y="31"/>
                  </a:lnTo>
                  <a:close/>
                  <a:moveTo>
                    <a:pt x="15" y="116"/>
                  </a:moveTo>
                  <a:lnTo>
                    <a:pt x="15" y="116"/>
                  </a:lnTo>
                  <a:lnTo>
                    <a:pt x="15" y="120"/>
                  </a:lnTo>
                  <a:lnTo>
                    <a:pt x="16" y="126"/>
                  </a:lnTo>
                  <a:lnTo>
                    <a:pt x="16" y="126"/>
                  </a:lnTo>
                  <a:lnTo>
                    <a:pt x="19" y="130"/>
                  </a:lnTo>
                  <a:lnTo>
                    <a:pt x="24" y="132"/>
                  </a:lnTo>
                  <a:lnTo>
                    <a:pt x="28" y="132"/>
                  </a:lnTo>
                  <a:lnTo>
                    <a:pt x="34" y="131"/>
                  </a:lnTo>
                  <a:lnTo>
                    <a:pt x="34" y="131"/>
                  </a:lnTo>
                  <a:lnTo>
                    <a:pt x="38" y="127"/>
                  </a:lnTo>
                  <a:lnTo>
                    <a:pt x="41" y="123"/>
                  </a:lnTo>
                  <a:lnTo>
                    <a:pt x="41" y="117"/>
                  </a:lnTo>
                  <a:lnTo>
                    <a:pt x="39" y="113"/>
                  </a:lnTo>
                  <a:lnTo>
                    <a:pt x="39" y="113"/>
                  </a:lnTo>
                  <a:lnTo>
                    <a:pt x="35" y="109"/>
                  </a:lnTo>
                  <a:lnTo>
                    <a:pt x="31" y="107"/>
                  </a:lnTo>
                  <a:lnTo>
                    <a:pt x="50" y="96"/>
                  </a:lnTo>
                  <a:lnTo>
                    <a:pt x="50" y="96"/>
                  </a:lnTo>
                  <a:lnTo>
                    <a:pt x="50" y="101"/>
                  </a:lnTo>
                  <a:lnTo>
                    <a:pt x="51" y="107"/>
                  </a:lnTo>
                  <a:lnTo>
                    <a:pt x="51" y="107"/>
                  </a:lnTo>
                  <a:lnTo>
                    <a:pt x="54" y="111"/>
                  </a:lnTo>
                  <a:lnTo>
                    <a:pt x="60" y="112"/>
                  </a:lnTo>
                  <a:lnTo>
                    <a:pt x="64" y="113"/>
                  </a:lnTo>
                  <a:lnTo>
                    <a:pt x="69" y="111"/>
                  </a:lnTo>
                  <a:lnTo>
                    <a:pt x="69" y="111"/>
                  </a:lnTo>
                  <a:lnTo>
                    <a:pt x="73" y="108"/>
                  </a:lnTo>
                  <a:lnTo>
                    <a:pt x="76" y="104"/>
                  </a:lnTo>
                  <a:lnTo>
                    <a:pt x="76" y="98"/>
                  </a:lnTo>
                  <a:lnTo>
                    <a:pt x="75" y="93"/>
                  </a:lnTo>
                  <a:lnTo>
                    <a:pt x="75" y="93"/>
                  </a:lnTo>
                  <a:lnTo>
                    <a:pt x="70" y="89"/>
                  </a:lnTo>
                  <a:lnTo>
                    <a:pt x="66" y="88"/>
                  </a:lnTo>
                  <a:lnTo>
                    <a:pt x="85" y="77"/>
                  </a:lnTo>
                  <a:lnTo>
                    <a:pt x="85" y="77"/>
                  </a:lnTo>
                  <a:lnTo>
                    <a:pt x="85" y="81"/>
                  </a:lnTo>
                  <a:lnTo>
                    <a:pt x="87" y="86"/>
                  </a:lnTo>
                  <a:lnTo>
                    <a:pt x="87" y="86"/>
                  </a:lnTo>
                  <a:lnTo>
                    <a:pt x="89" y="90"/>
                  </a:lnTo>
                  <a:lnTo>
                    <a:pt x="95" y="93"/>
                  </a:lnTo>
                  <a:lnTo>
                    <a:pt x="99" y="93"/>
                  </a:lnTo>
                  <a:lnTo>
                    <a:pt x="104" y="92"/>
                  </a:lnTo>
                  <a:lnTo>
                    <a:pt x="104" y="92"/>
                  </a:lnTo>
                  <a:lnTo>
                    <a:pt x="108" y="88"/>
                  </a:lnTo>
                  <a:lnTo>
                    <a:pt x="111" y="84"/>
                  </a:lnTo>
                  <a:lnTo>
                    <a:pt x="111" y="78"/>
                  </a:lnTo>
                  <a:lnTo>
                    <a:pt x="110" y="74"/>
                  </a:lnTo>
                  <a:lnTo>
                    <a:pt x="110" y="74"/>
                  </a:lnTo>
                  <a:lnTo>
                    <a:pt x="106" y="70"/>
                  </a:lnTo>
                  <a:lnTo>
                    <a:pt x="102" y="67"/>
                  </a:lnTo>
                  <a:lnTo>
                    <a:pt x="121" y="56"/>
                  </a:lnTo>
                  <a:lnTo>
                    <a:pt x="121" y="56"/>
                  </a:lnTo>
                  <a:lnTo>
                    <a:pt x="121" y="62"/>
                  </a:lnTo>
                  <a:lnTo>
                    <a:pt x="122" y="67"/>
                  </a:lnTo>
                  <a:lnTo>
                    <a:pt x="122" y="67"/>
                  </a:lnTo>
                  <a:lnTo>
                    <a:pt x="125" y="71"/>
                  </a:lnTo>
                  <a:lnTo>
                    <a:pt x="130" y="73"/>
                  </a:lnTo>
                  <a:lnTo>
                    <a:pt x="134" y="74"/>
                  </a:lnTo>
                  <a:lnTo>
                    <a:pt x="140" y="73"/>
                  </a:lnTo>
                  <a:lnTo>
                    <a:pt x="140" y="73"/>
                  </a:lnTo>
                  <a:lnTo>
                    <a:pt x="144" y="69"/>
                  </a:lnTo>
                  <a:lnTo>
                    <a:pt x="146" y="65"/>
                  </a:lnTo>
                  <a:lnTo>
                    <a:pt x="146" y="59"/>
                  </a:lnTo>
                  <a:lnTo>
                    <a:pt x="145" y="54"/>
                  </a:lnTo>
                  <a:lnTo>
                    <a:pt x="145" y="54"/>
                  </a:lnTo>
                  <a:lnTo>
                    <a:pt x="141" y="50"/>
                  </a:lnTo>
                  <a:lnTo>
                    <a:pt x="137" y="48"/>
                  </a:lnTo>
                  <a:lnTo>
                    <a:pt x="156" y="38"/>
                  </a:lnTo>
                  <a:lnTo>
                    <a:pt x="156" y="38"/>
                  </a:lnTo>
                  <a:lnTo>
                    <a:pt x="154" y="43"/>
                  </a:lnTo>
                  <a:lnTo>
                    <a:pt x="157" y="47"/>
                  </a:lnTo>
                  <a:lnTo>
                    <a:pt x="157" y="47"/>
                  </a:lnTo>
                  <a:lnTo>
                    <a:pt x="160" y="51"/>
                  </a:lnTo>
                  <a:lnTo>
                    <a:pt x="164" y="54"/>
                  </a:lnTo>
                  <a:lnTo>
                    <a:pt x="169" y="54"/>
                  </a:lnTo>
                  <a:lnTo>
                    <a:pt x="175" y="52"/>
                  </a:lnTo>
                  <a:lnTo>
                    <a:pt x="175" y="52"/>
                  </a:lnTo>
                  <a:lnTo>
                    <a:pt x="179" y="50"/>
                  </a:lnTo>
                  <a:lnTo>
                    <a:pt x="180" y="44"/>
                  </a:lnTo>
                  <a:lnTo>
                    <a:pt x="181" y="40"/>
                  </a:lnTo>
                  <a:lnTo>
                    <a:pt x="180" y="35"/>
                  </a:lnTo>
                  <a:lnTo>
                    <a:pt x="180" y="35"/>
                  </a:lnTo>
                  <a:lnTo>
                    <a:pt x="176" y="31"/>
                  </a:lnTo>
                  <a:lnTo>
                    <a:pt x="172" y="28"/>
                  </a:lnTo>
                  <a:lnTo>
                    <a:pt x="191" y="19"/>
                  </a:lnTo>
                  <a:lnTo>
                    <a:pt x="191" y="19"/>
                  </a:lnTo>
                  <a:lnTo>
                    <a:pt x="190" y="23"/>
                  </a:lnTo>
                  <a:lnTo>
                    <a:pt x="192" y="28"/>
                  </a:lnTo>
                  <a:lnTo>
                    <a:pt x="192" y="28"/>
                  </a:lnTo>
                  <a:lnTo>
                    <a:pt x="194" y="31"/>
                  </a:lnTo>
                  <a:lnTo>
                    <a:pt x="194" y="93"/>
                  </a:lnTo>
                  <a:lnTo>
                    <a:pt x="47" y="174"/>
                  </a:lnTo>
                  <a:lnTo>
                    <a:pt x="47" y="174"/>
                  </a:lnTo>
                  <a:lnTo>
                    <a:pt x="46" y="176"/>
                  </a:lnTo>
                  <a:lnTo>
                    <a:pt x="46" y="178"/>
                  </a:lnTo>
                  <a:lnTo>
                    <a:pt x="46" y="178"/>
                  </a:lnTo>
                  <a:lnTo>
                    <a:pt x="49" y="180"/>
                  </a:lnTo>
                  <a:lnTo>
                    <a:pt x="50" y="180"/>
                  </a:lnTo>
                  <a:lnTo>
                    <a:pt x="50" y="180"/>
                  </a:lnTo>
                  <a:lnTo>
                    <a:pt x="194" y="100"/>
                  </a:lnTo>
                  <a:lnTo>
                    <a:pt x="194" y="131"/>
                  </a:lnTo>
                  <a:lnTo>
                    <a:pt x="64" y="203"/>
                  </a:lnTo>
                  <a:lnTo>
                    <a:pt x="64" y="203"/>
                  </a:lnTo>
                  <a:lnTo>
                    <a:pt x="62" y="204"/>
                  </a:lnTo>
                  <a:lnTo>
                    <a:pt x="62" y="207"/>
                  </a:lnTo>
                  <a:lnTo>
                    <a:pt x="62" y="207"/>
                  </a:lnTo>
                  <a:lnTo>
                    <a:pt x="64" y="208"/>
                  </a:lnTo>
                  <a:lnTo>
                    <a:pt x="66" y="208"/>
                  </a:lnTo>
                  <a:lnTo>
                    <a:pt x="66" y="208"/>
                  </a:lnTo>
                  <a:lnTo>
                    <a:pt x="194" y="138"/>
                  </a:lnTo>
                  <a:lnTo>
                    <a:pt x="194" y="168"/>
                  </a:lnTo>
                  <a:lnTo>
                    <a:pt x="80" y="231"/>
                  </a:lnTo>
                  <a:lnTo>
                    <a:pt x="80" y="231"/>
                  </a:lnTo>
                  <a:lnTo>
                    <a:pt x="77" y="233"/>
                  </a:lnTo>
                  <a:lnTo>
                    <a:pt x="79" y="235"/>
                  </a:lnTo>
                  <a:lnTo>
                    <a:pt x="79" y="235"/>
                  </a:lnTo>
                  <a:lnTo>
                    <a:pt x="80" y="237"/>
                  </a:lnTo>
                  <a:lnTo>
                    <a:pt x="83" y="237"/>
                  </a:lnTo>
                  <a:lnTo>
                    <a:pt x="83" y="237"/>
                  </a:lnTo>
                  <a:lnTo>
                    <a:pt x="194" y="174"/>
                  </a:lnTo>
                  <a:lnTo>
                    <a:pt x="194" y="205"/>
                  </a:lnTo>
                  <a:lnTo>
                    <a:pt x="95" y="260"/>
                  </a:lnTo>
                  <a:lnTo>
                    <a:pt x="95" y="260"/>
                  </a:lnTo>
                  <a:lnTo>
                    <a:pt x="93" y="261"/>
                  </a:lnTo>
                  <a:lnTo>
                    <a:pt x="93" y="264"/>
                  </a:lnTo>
                  <a:lnTo>
                    <a:pt x="93" y="264"/>
                  </a:lnTo>
                  <a:lnTo>
                    <a:pt x="96" y="265"/>
                  </a:lnTo>
                  <a:lnTo>
                    <a:pt x="98" y="265"/>
                  </a:lnTo>
                  <a:lnTo>
                    <a:pt x="98" y="265"/>
                  </a:lnTo>
                  <a:lnTo>
                    <a:pt x="194" y="212"/>
                  </a:lnTo>
                  <a:lnTo>
                    <a:pt x="194" y="285"/>
                  </a:lnTo>
                  <a:lnTo>
                    <a:pt x="142" y="314"/>
                  </a:lnTo>
                  <a:lnTo>
                    <a:pt x="142" y="314"/>
                  </a:lnTo>
                  <a:lnTo>
                    <a:pt x="137" y="316"/>
                  </a:lnTo>
                  <a:lnTo>
                    <a:pt x="130" y="318"/>
                  </a:lnTo>
                  <a:lnTo>
                    <a:pt x="123" y="318"/>
                  </a:lnTo>
                  <a:lnTo>
                    <a:pt x="118" y="316"/>
                  </a:lnTo>
                  <a:lnTo>
                    <a:pt x="111" y="314"/>
                  </a:lnTo>
                  <a:lnTo>
                    <a:pt x="107" y="311"/>
                  </a:lnTo>
                  <a:lnTo>
                    <a:pt x="102" y="306"/>
                  </a:lnTo>
                  <a:lnTo>
                    <a:pt x="98" y="300"/>
                  </a:lnTo>
                  <a:lnTo>
                    <a:pt x="0" y="124"/>
                  </a:lnTo>
                  <a:lnTo>
                    <a:pt x="15" y="116"/>
                  </a:lnTo>
                  <a:close/>
                </a:path>
              </a:pathLst>
            </a:custGeom>
            <a:grpFill/>
            <a:ln w="9525">
              <a:noFill/>
            </a:ln>
          </p:spPr>
          <p:txBody>
            <a:bodyPr/>
            <a:lstStyle/>
            <a:p>
              <a:endParaRPr lang="zh-CN" altLang="en-US" sz="2400"/>
            </a:p>
          </p:txBody>
        </p:sp>
        <p:sp>
          <p:nvSpPr>
            <p:cNvPr id="17523" name="Freeform 154"/>
            <p:cNvSpPr>
              <a:spLocks noEditPoints="1"/>
            </p:cNvSpPr>
            <p:nvPr/>
          </p:nvSpPr>
          <p:spPr>
            <a:xfrm>
              <a:off x="5043217" y="2056382"/>
              <a:ext cx="320484" cy="343323"/>
            </a:xfrm>
            <a:custGeom>
              <a:avLst/>
              <a:gdLst>
                <a:gd name="txL" fmla="*/ 0 w 308"/>
                <a:gd name="txT" fmla="*/ 0 h 323"/>
                <a:gd name="txR" fmla="*/ 308 w 308"/>
                <a:gd name="txB" fmla="*/ 323 h 323"/>
              </a:gdLst>
              <a:ahLst/>
              <a:cxnLst>
                <a:cxn ang="0">
                  <a:pos x="318403" y="102040"/>
                </a:cxn>
                <a:cxn ang="0">
                  <a:pos x="226836" y="327379"/>
                </a:cxn>
                <a:cxn ang="0">
                  <a:pos x="236201" y="238094"/>
                </a:cxn>
                <a:cxn ang="0">
                  <a:pos x="242444" y="222150"/>
                </a:cxn>
                <a:cxn ang="0">
                  <a:pos x="255971" y="195577"/>
                </a:cxn>
                <a:cxn ang="0">
                  <a:pos x="260133" y="169004"/>
                </a:cxn>
                <a:cxn ang="0">
                  <a:pos x="291349" y="115858"/>
                </a:cxn>
                <a:cxn ang="0">
                  <a:pos x="226836" y="79719"/>
                </a:cxn>
                <a:cxn ang="0">
                  <a:pos x="209147" y="340134"/>
                </a:cxn>
                <a:cxn ang="0">
                  <a:pos x="204985" y="307184"/>
                </a:cxn>
                <a:cxn ang="0">
                  <a:pos x="216431" y="278485"/>
                </a:cxn>
                <a:cxn ang="0">
                  <a:pos x="226836" y="263604"/>
                </a:cxn>
                <a:cxn ang="0">
                  <a:pos x="211228" y="171130"/>
                </a:cxn>
                <a:cxn ang="0">
                  <a:pos x="196661" y="195577"/>
                </a:cxn>
                <a:cxn ang="0">
                  <a:pos x="193539" y="214710"/>
                </a:cxn>
                <a:cxn ang="0">
                  <a:pos x="192499" y="164753"/>
                </a:cxn>
                <a:cxn ang="0">
                  <a:pos x="187296" y="27636"/>
                </a:cxn>
                <a:cxn ang="0">
                  <a:pos x="181053" y="338008"/>
                </a:cxn>
                <a:cxn ang="0">
                  <a:pos x="152958" y="231716"/>
                </a:cxn>
                <a:cxn ang="0">
                  <a:pos x="172728" y="211521"/>
                </a:cxn>
                <a:cxn ang="0">
                  <a:pos x="152958" y="180696"/>
                </a:cxn>
                <a:cxn ang="0">
                  <a:pos x="187296" y="180696"/>
                </a:cxn>
                <a:cxn ang="0">
                  <a:pos x="176891" y="239157"/>
                </a:cxn>
                <a:cxn ang="0">
                  <a:pos x="174809" y="258289"/>
                </a:cxn>
                <a:cxn ang="0">
                  <a:pos x="157120" y="279548"/>
                </a:cxn>
                <a:cxn ang="0">
                  <a:pos x="187296" y="341197"/>
                </a:cxn>
                <a:cxn ang="0">
                  <a:pos x="152958" y="10629"/>
                </a:cxn>
                <a:cxn ang="0">
                  <a:pos x="123823" y="0"/>
                </a:cxn>
                <a:cxn ang="0">
                  <a:pos x="137350" y="276359"/>
                </a:cxn>
                <a:cxn ang="0">
                  <a:pos x="152958" y="325253"/>
                </a:cxn>
                <a:cxn ang="0">
                  <a:pos x="144634" y="142431"/>
                </a:cxn>
                <a:cxn ang="0">
                  <a:pos x="133188" y="169004"/>
                </a:cxn>
                <a:cxn ang="0">
                  <a:pos x="125904" y="184948"/>
                </a:cxn>
                <a:cxn ang="0">
                  <a:pos x="127985" y="132865"/>
                </a:cxn>
                <a:cxn ang="0">
                  <a:pos x="152958" y="249786"/>
                </a:cxn>
                <a:cxn ang="0">
                  <a:pos x="101972" y="300806"/>
                </a:cxn>
                <a:cxn ang="0">
                  <a:pos x="107175" y="4252"/>
                </a:cxn>
                <a:cxn ang="0">
                  <a:pos x="115499" y="36139"/>
                </a:cxn>
                <a:cxn ang="0">
                  <a:pos x="123823" y="129676"/>
                </a:cxn>
                <a:cxn ang="0">
                  <a:pos x="123823" y="149872"/>
                </a:cxn>
                <a:cxn ang="0">
                  <a:pos x="113418" y="209395"/>
                </a:cxn>
                <a:cxn ang="0">
                  <a:pos x="111337" y="227465"/>
                </a:cxn>
                <a:cxn ang="0">
                  <a:pos x="109256" y="181759"/>
                </a:cxn>
                <a:cxn ang="0">
                  <a:pos x="101972" y="156249"/>
                </a:cxn>
                <a:cxn ang="0">
                  <a:pos x="123823" y="149872"/>
                </a:cxn>
                <a:cxn ang="0">
                  <a:pos x="89486" y="218961"/>
                </a:cxn>
                <a:cxn ang="0">
                  <a:pos x="100932" y="199829"/>
                </a:cxn>
                <a:cxn ang="0">
                  <a:pos x="93648" y="254038"/>
                </a:cxn>
                <a:cxn ang="0">
                  <a:pos x="89486" y="23384"/>
                </a:cxn>
                <a:cxn ang="0">
                  <a:pos x="96770" y="72279"/>
                </a:cxn>
                <a:cxn ang="0">
                  <a:pos x="89486" y="23384"/>
                </a:cxn>
                <a:cxn ang="0">
                  <a:pos x="89486" y="295492"/>
                </a:cxn>
                <a:cxn ang="0">
                  <a:pos x="80121" y="244471"/>
                </a:cxn>
                <a:cxn ang="0">
                  <a:pos x="89486" y="113732"/>
                </a:cxn>
                <a:cxn ang="0">
                  <a:pos x="69716" y="133928"/>
                </a:cxn>
                <a:cxn ang="0">
                  <a:pos x="89486" y="149872"/>
                </a:cxn>
                <a:cxn ang="0">
                  <a:pos x="60351" y="88222"/>
                </a:cxn>
                <a:cxn ang="0">
                  <a:pos x="89486" y="201955"/>
                </a:cxn>
                <a:cxn ang="0">
                  <a:pos x="2081" y="240220"/>
                </a:cxn>
                <a:cxn ang="0">
                  <a:pos x="60351" y="156249"/>
                </a:cxn>
                <a:cxn ang="0">
                  <a:pos x="52027" y="182822"/>
                </a:cxn>
                <a:cxn ang="0">
                  <a:pos x="43702" y="197703"/>
                </a:cxn>
                <a:cxn ang="0">
                  <a:pos x="30175" y="223213"/>
                </a:cxn>
              </a:cxnLst>
              <a:rect l="txL" t="txT" r="txR" b="txB"/>
              <a:pathLst>
                <a:path w="308" h="323">
                  <a:moveTo>
                    <a:pt x="218" y="44"/>
                  </a:moveTo>
                  <a:lnTo>
                    <a:pt x="288" y="76"/>
                  </a:lnTo>
                  <a:lnTo>
                    <a:pt x="288" y="76"/>
                  </a:lnTo>
                  <a:lnTo>
                    <a:pt x="293" y="80"/>
                  </a:lnTo>
                  <a:lnTo>
                    <a:pt x="299" y="84"/>
                  </a:lnTo>
                  <a:lnTo>
                    <a:pt x="303" y="90"/>
                  </a:lnTo>
                  <a:lnTo>
                    <a:pt x="306" y="96"/>
                  </a:lnTo>
                  <a:lnTo>
                    <a:pt x="308" y="103"/>
                  </a:lnTo>
                  <a:lnTo>
                    <a:pt x="308" y="110"/>
                  </a:lnTo>
                  <a:lnTo>
                    <a:pt x="307" y="117"/>
                  </a:lnTo>
                  <a:lnTo>
                    <a:pt x="304" y="124"/>
                  </a:lnTo>
                  <a:lnTo>
                    <a:pt x="222" y="301"/>
                  </a:lnTo>
                  <a:lnTo>
                    <a:pt x="222" y="301"/>
                  </a:lnTo>
                  <a:lnTo>
                    <a:pt x="218" y="308"/>
                  </a:lnTo>
                  <a:lnTo>
                    <a:pt x="218" y="248"/>
                  </a:lnTo>
                  <a:lnTo>
                    <a:pt x="218" y="248"/>
                  </a:lnTo>
                  <a:lnTo>
                    <a:pt x="219" y="245"/>
                  </a:lnTo>
                  <a:lnTo>
                    <a:pt x="227" y="228"/>
                  </a:lnTo>
                  <a:lnTo>
                    <a:pt x="227" y="228"/>
                  </a:lnTo>
                  <a:lnTo>
                    <a:pt x="228" y="226"/>
                  </a:lnTo>
                  <a:lnTo>
                    <a:pt x="227" y="224"/>
                  </a:lnTo>
                  <a:lnTo>
                    <a:pt x="227" y="222"/>
                  </a:lnTo>
                  <a:lnTo>
                    <a:pt x="224" y="221"/>
                  </a:lnTo>
                  <a:lnTo>
                    <a:pt x="218" y="217"/>
                  </a:lnTo>
                  <a:lnTo>
                    <a:pt x="218" y="202"/>
                  </a:lnTo>
                  <a:lnTo>
                    <a:pt x="230" y="209"/>
                  </a:lnTo>
                  <a:lnTo>
                    <a:pt x="230" y="209"/>
                  </a:lnTo>
                  <a:lnTo>
                    <a:pt x="233" y="209"/>
                  </a:lnTo>
                  <a:lnTo>
                    <a:pt x="235" y="209"/>
                  </a:lnTo>
                  <a:lnTo>
                    <a:pt x="237" y="207"/>
                  </a:lnTo>
                  <a:lnTo>
                    <a:pt x="238" y="206"/>
                  </a:lnTo>
                  <a:lnTo>
                    <a:pt x="246" y="188"/>
                  </a:lnTo>
                  <a:lnTo>
                    <a:pt x="246" y="188"/>
                  </a:lnTo>
                  <a:lnTo>
                    <a:pt x="247" y="186"/>
                  </a:lnTo>
                  <a:lnTo>
                    <a:pt x="246" y="184"/>
                  </a:lnTo>
                  <a:lnTo>
                    <a:pt x="246" y="182"/>
                  </a:lnTo>
                  <a:lnTo>
                    <a:pt x="243" y="180"/>
                  </a:lnTo>
                  <a:lnTo>
                    <a:pt x="218" y="168"/>
                  </a:lnTo>
                  <a:lnTo>
                    <a:pt x="218" y="145"/>
                  </a:lnTo>
                  <a:lnTo>
                    <a:pt x="243" y="157"/>
                  </a:lnTo>
                  <a:lnTo>
                    <a:pt x="243" y="157"/>
                  </a:lnTo>
                  <a:lnTo>
                    <a:pt x="250" y="159"/>
                  </a:lnTo>
                  <a:lnTo>
                    <a:pt x="257" y="157"/>
                  </a:lnTo>
                  <a:lnTo>
                    <a:pt x="262" y="155"/>
                  </a:lnTo>
                  <a:lnTo>
                    <a:pt x="266" y="149"/>
                  </a:lnTo>
                  <a:lnTo>
                    <a:pt x="279" y="122"/>
                  </a:lnTo>
                  <a:lnTo>
                    <a:pt x="279" y="122"/>
                  </a:lnTo>
                  <a:lnTo>
                    <a:pt x="280" y="115"/>
                  </a:lnTo>
                  <a:lnTo>
                    <a:pt x="280" y="109"/>
                  </a:lnTo>
                  <a:lnTo>
                    <a:pt x="276" y="103"/>
                  </a:lnTo>
                  <a:lnTo>
                    <a:pt x="270" y="99"/>
                  </a:lnTo>
                  <a:lnTo>
                    <a:pt x="218" y="75"/>
                  </a:lnTo>
                  <a:lnTo>
                    <a:pt x="218" y="44"/>
                  </a:lnTo>
                  <a:close/>
                  <a:moveTo>
                    <a:pt x="180" y="26"/>
                  </a:moveTo>
                  <a:lnTo>
                    <a:pt x="218" y="44"/>
                  </a:lnTo>
                  <a:lnTo>
                    <a:pt x="218" y="75"/>
                  </a:lnTo>
                  <a:lnTo>
                    <a:pt x="180" y="57"/>
                  </a:lnTo>
                  <a:lnTo>
                    <a:pt x="180" y="26"/>
                  </a:lnTo>
                  <a:lnTo>
                    <a:pt x="180" y="26"/>
                  </a:lnTo>
                  <a:close/>
                  <a:moveTo>
                    <a:pt x="218" y="308"/>
                  </a:moveTo>
                  <a:lnTo>
                    <a:pt x="218" y="308"/>
                  </a:lnTo>
                  <a:lnTo>
                    <a:pt x="211" y="316"/>
                  </a:lnTo>
                  <a:lnTo>
                    <a:pt x="201" y="320"/>
                  </a:lnTo>
                  <a:lnTo>
                    <a:pt x="191" y="323"/>
                  </a:lnTo>
                  <a:lnTo>
                    <a:pt x="180" y="321"/>
                  </a:lnTo>
                  <a:lnTo>
                    <a:pt x="180" y="283"/>
                  </a:lnTo>
                  <a:lnTo>
                    <a:pt x="193" y="289"/>
                  </a:lnTo>
                  <a:lnTo>
                    <a:pt x="193" y="289"/>
                  </a:lnTo>
                  <a:lnTo>
                    <a:pt x="195" y="289"/>
                  </a:lnTo>
                  <a:lnTo>
                    <a:pt x="197" y="289"/>
                  </a:lnTo>
                  <a:lnTo>
                    <a:pt x="199" y="287"/>
                  </a:lnTo>
                  <a:lnTo>
                    <a:pt x="200" y="286"/>
                  </a:lnTo>
                  <a:lnTo>
                    <a:pt x="208" y="268"/>
                  </a:lnTo>
                  <a:lnTo>
                    <a:pt x="208" y="268"/>
                  </a:lnTo>
                  <a:lnTo>
                    <a:pt x="209" y="266"/>
                  </a:lnTo>
                  <a:lnTo>
                    <a:pt x="209" y="264"/>
                  </a:lnTo>
                  <a:lnTo>
                    <a:pt x="208" y="262"/>
                  </a:lnTo>
                  <a:lnTo>
                    <a:pt x="205" y="260"/>
                  </a:lnTo>
                  <a:lnTo>
                    <a:pt x="180" y="249"/>
                  </a:lnTo>
                  <a:lnTo>
                    <a:pt x="180" y="235"/>
                  </a:lnTo>
                  <a:lnTo>
                    <a:pt x="212" y="248"/>
                  </a:lnTo>
                  <a:lnTo>
                    <a:pt x="212" y="248"/>
                  </a:lnTo>
                  <a:lnTo>
                    <a:pt x="215" y="249"/>
                  </a:lnTo>
                  <a:lnTo>
                    <a:pt x="218" y="248"/>
                  </a:lnTo>
                  <a:lnTo>
                    <a:pt x="218" y="308"/>
                  </a:lnTo>
                  <a:lnTo>
                    <a:pt x="218" y="308"/>
                  </a:lnTo>
                  <a:close/>
                  <a:moveTo>
                    <a:pt x="218" y="145"/>
                  </a:moveTo>
                  <a:lnTo>
                    <a:pt x="218" y="168"/>
                  </a:lnTo>
                  <a:lnTo>
                    <a:pt x="205" y="163"/>
                  </a:lnTo>
                  <a:lnTo>
                    <a:pt x="205" y="163"/>
                  </a:lnTo>
                  <a:lnTo>
                    <a:pt x="203" y="161"/>
                  </a:lnTo>
                  <a:lnTo>
                    <a:pt x="201" y="163"/>
                  </a:lnTo>
                  <a:lnTo>
                    <a:pt x="199" y="164"/>
                  </a:lnTo>
                  <a:lnTo>
                    <a:pt x="197" y="165"/>
                  </a:lnTo>
                  <a:lnTo>
                    <a:pt x="189" y="183"/>
                  </a:lnTo>
                  <a:lnTo>
                    <a:pt x="189" y="183"/>
                  </a:lnTo>
                  <a:lnTo>
                    <a:pt x="189" y="183"/>
                  </a:lnTo>
                  <a:lnTo>
                    <a:pt x="189" y="184"/>
                  </a:lnTo>
                  <a:lnTo>
                    <a:pt x="189" y="187"/>
                  </a:lnTo>
                  <a:lnTo>
                    <a:pt x="191" y="190"/>
                  </a:lnTo>
                  <a:lnTo>
                    <a:pt x="192" y="191"/>
                  </a:lnTo>
                  <a:lnTo>
                    <a:pt x="218" y="202"/>
                  </a:lnTo>
                  <a:lnTo>
                    <a:pt x="218" y="217"/>
                  </a:lnTo>
                  <a:lnTo>
                    <a:pt x="186" y="202"/>
                  </a:lnTo>
                  <a:lnTo>
                    <a:pt x="186" y="202"/>
                  </a:lnTo>
                  <a:lnTo>
                    <a:pt x="184" y="202"/>
                  </a:lnTo>
                  <a:lnTo>
                    <a:pt x="180" y="203"/>
                  </a:lnTo>
                  <a:lnTo>
                    <a:pt x="180" y="170"/>
                  </a:lnTo>
                  <a:lnTo>
                    <a:pt x="185" y="160"/>
                  </a:lnTo>
                  <a:lnTo>
                    <a:pt x="185" y="160"/>
                  </a:lnTo>
                  <a:lnTo>
                    <a:pt x="185" y="157"/>
                  </a:lnTo>
                  <a:lnTo>
                    <a:pt x="185" y="155"/>
                  </a:lnTo>
                  <a:lnTo>
                    <a:pt x="184" y="153"/>
                  </a:lnTo>
                  <a:lnTo>
                    <a:pt x="182" y="152"/>
                  </a:lnTo>
                  <a:lnTo>
                    <a:pt x="180" y="151"/>
                  </a:lnTo>
                  <a:lnTo>
                    <a:pt x="180" y="128"/>
                  </a:lnTo>
                  <a:lnTo>
                    <a:pt x="218" y="145"/>
                  </a:lnTo>
                  <a:close/>
                  <a:moveTo>
                    <a:pt x="147" y="10"/>
                  </a:moveTo>
                  <a:lnTo>
                    <a:pt x="180" y="26"/>
                  </a:lnTo>
                  <a:lnTo>
                    <a:pt x="180" y="57"/>
                  </a:lnTo>
                  <a:lnTo>
                    <a:pt x="147" y="41"/>
                  </a:lnTo>
                  <a:lnTo>
                    <a:pt x="147" y="10"/>
                  </a:lnTo>
                  <a:lnTo>
                    <a:pt x="147" y="10"/>
                  </a:lnTo>
                  <a:close/>
                  <a:moveTo>
                    <a:pt x="180" y="321"/>
                  </a:moveTo>
                  <a:lnTo>
                    <a:pt x="180" y="321"/>
                  </a:lnTo>
                  <a:lnTo>
                    <a:pt x="174" y="318"/>
                  </a:lnTo>
                  <a:lnTo>
                    <a:pt x="147" y="306"/>
                  </a:lnTo>
                  <a:lnTo>
                    <a:pt x="147" y="240"/>
                  </a:lnTo>
                  <a:lnTo>
                    <a:pt x="147" y="240"/>
                  </a:lnTo>
                  <a:lnTo>
                    <a:pt x="147" y="240"/>
                  </a:lnTo>
                  <a:lnTo>
                    <a:pt x="149" y="237"/>
                  </a:lnTo>
                  <a:lnTo>
                    <a:pt x="147" y="235"/>
                  </a:lnTo>
                  <a:lnTo>
                    <a:pt x="147" y="218"/>
                  </a:lnTo>
                  <a:lnTo>
                    <a:pt x="150" y="220"/>
                  </a:lnTo>
                  <a:lnTo>
                    <a:pt x="150" y="220"/>
                  </a:lnTo>
                  <a:lnTo>
                    <a:pt x="153" y="221"/>
                  </a:lnTo>
                  <a:lnTo>
                    <a:pt x="155" y="220"/>
                  </a:lnTo>
                  <a:lnTo>
                    <a:pt x="157" y="218"/>
                  </a:lnTo>
                  <a:lnTo>
                    <a:pt x="158" y="217"/>
                  </a:lnTo>
                  <a:lnTo>
                    <a:pt x="166" y="199"/>
                  </a:lnTo>
                  <a:lnTo>
                    <a:pt x="166" y="199"/>
                  </a:lnTo>
                  <a:lnTo>
                    <a:pt x="166" y="198"/>
                  </a:lnTo>
                  <a:lnTo>
                    <a:pt x="166" y="195"/>
                  </a:lnTo>
                  <a:lnTo>
                    <a:pt x="165" y="193"/>
                  </a:lnTo>
                  <a:lnTo>
                    <a:pt x="163" y="191"/>
                  </a:lnTo>
                  <a:lnTo>
                    <a:pt x="147" y="184"/>
                  </a:lnTo>
                  <a:lnTo>
                    <a:pt x="147" y="170"/>
                  </a:lnTo>
                  <a:lnTo>
                    <a:pt x="169" y="180"/>
                  </a:lnTo>
                  <a:lnTo>
                    <a:pt x="169" y="180"/>
                  </a:lnTo>
                  <a:lnTo>
                    <a:pt x="172" y="180"/>
                  </a:lnTo>
                  <a:lnTo>
                    <a:pt x="173" y="180"/>
                  </a:lnTo>
                  <a:lnTo>
                    <a:pt x="176" y="179"/>
                  </a:lnTo>
                  <a:lnTo>
                    <a:pt x="177" y="176"/>
                  </a:lnTo>
                  <a:lnTo>
                    <a:pt x="180" y="170"/>
                  </a:lnTo>
                  <a:lnTo>
                    <a:pt x="180" y="203"/>
                  </a:lnTo>
                  <a:lnTo>
                    <a:pt x="180" y="203"/>
                  </a:lnTo>
                  <a:lnTo>
                    <a:pt x="178" y="206"/>
                  </a:lnTo>
                  <a:lnTo>
                    <a:pt x="170" y="222"/>
                  </a:lnTo>
                  <a:lnTo>
                    <a:pt x="170" y="222"/>
                  </a:lnTo>
                  <a:lnTo>
                    <a:pt x="170" y="222"/>
                  </a:lnTo>
                  <a:lnTo>
                    <a:pt x="170" y="225"/>
                  </a:lnTo>
                  <a:lnTo>
                    <a:pt x="170" y="228"/>
                  </a:lnTo>
                  <a:lnTo>
                    <a:pt x="172" y="229"/>
                  </a:lnTo>
                  <a:lnTo>
                    <a:pt x="173" y="230"/>
                  </a:lnTo>
                  <a:lnTo>
                    <a:pt x="180" y="235"/>
                  </a:lnTo>
                  <a:lnTo>
                    <a:pt x="180" y="249"/>
                  </a:lnTo>
                  <a:lnTo>
                    <a:pt x="168" y="243"/>
                  </a:lnTo>
                  <a:lnTo>
                    <a:pt x="168" y="243"/>
                  </a:lnTo>
                  <a:lnTo>
                    <a:pt x="166" y="243"/>
                  </a:lnTo>
                  <a:lnTo>
                    <a:pt x="163" y="243"/>
                  </a:lnTo>
                  <a:lnTo>
                    <a:pt x="162" y="244"/>
                  </a:lnTo>
                  <a:lnTo>
                    <a:pt x="161" y="245"/>
                  </a:lnTo>
                  <a:lnTo>
                    <a:pt x="151" y="263"/>
                  </a:lnTo>
                  <a:lnTo>
                    <a:pt x="151" y="263"/>
                  </a:lnTo>
                  <a:lnTo>
                    <a:pt x="151" y="263"/>
                  </a:lnTo>
                  <a:lnTo>
                    <a:pt x="151" y="266"/>
                  </a:lnTo>
                  <a:lnTo>
                    <a:pt x="151" y="267"/>
                  </a:lnTo>
                  <a:lnTo>
                    <a:pt x="153" y="270"/>
                  </a:lnTo>
                  <a:lnTo>
                    <a:pt x="155" y="271"/>
                  </a:lnTo>
                  <a:lnTo>
                    <a:pt x="180" y="283"/>
                  </a:lnTo>
                  <a:lnTo>
                    <a:pt x="180" y="321"/>
                  </a:lnTo>
                  <a:lnTo>
                    <a:pt x="180" y="321"/>
                  </a:lnTo>
                  <a:close/>
                  <a:moveTo>
                    <a:pt x="180" y="128"/>
                  </a:moveTo>
                  <a:lnTo>
                    <a:pt x="180" y="151"/>
                  </a:lnTo>
                  <a:lnTo>
                    <a:pt x="147" y="136"/>
                  </a:lnTo>
                  <a:lnTo>
                    <a:pt x="147" y="113"/>
                  </a:lnTo>
                  <a:lnTo>
                    <a:pt x="180" y="128"/>
                  </a:lnTo>
                  <a:close/>
                  <a:moveTo>
                    <a:pt x="135" y="4"/>
                  </a:moveTo>
                  <a:lnTo>
                    <a:pt x="147" y="10"/>
                  </a:lnTo>
                  <a:lnTo>
                    <a:pt x="147" y="41"/>
                  </a:lnTo>
                  <a:lnTo>
                    <a:pt x="128" y="33"/>
                  </a:lnTo>
                  <a:lnTo>
                    <a:pt x="128" y="33"/>
                  </a:lnTo>
                  <a:lnTo>
                    <a:pt x="124" y="31"/>
                  </a:lnTo>
                  <a:lnTo>
                    <a:pt x="119" y="31"/>
                  </a:lnTo>
                  <a:lnTo>
                    <a:pt x="119" y="0"/>
                  </a:lnTo>
                  <a:lnTo>
                    <a:pt x="119" y="0"/>
                  </a:lnTo>
                  <a:lnTo>
                    <a:pt x="127" y="2"/>
                  </a:lnTo>
                  <a:lnTo>
                    <a:pt x="135" y="4"/>
                  </a:lnTo>
                  <a:lnTo>
                    <a:pt x="135" y="4"/>
                  </a:lnTo>
                  <a:close/>
                  <a:moveTo>
                    <a:pt x="147" y="306"/>
                  </a:moveTo>
                  <a:lnTo>
                    <a:pt x="119" y="293"/>
                  </a:lnTo>
                  <a:lnTo>
                    <a:pt x="119" y="253"/>
                  </a:lnTo>
                  <a:lnTo>
                    <a:pt x="132" y="260"/>
                  </a:lnTo>
                  <a:lnTo>
                    <a:pt x="132" y="260"/>
                  </a:lnTo>
                  <a:lnTo>
                    <a:pt x="134" y="260"/>
                  </a:lnTo>
                  <a:lnTo>
                    <a:pt x="136" y="260"/>
                  </a:lnTo>
                  <a:lnTo>
                    <a:pt x="138" y="259"/>
                  </a:lnTo>
                  <a:lnTo>
                    <a:pt x="139" y="258"/>
                  </a:lnTo>
                  <a:lnTo>
                    <a:pt x="147" y="240"/>
                  </a:lnTo>
                  <a:lnTo>
                    <a:pt x="147" y="306"/>
                  </a:lnTo>
                  <a:lnTo>
                    <a:pt x="147" y="306"/>
                  </a:lnTo>
                  <a:close/>
                  <a:moveTo>
                    <a:pt x="147" y="113"/>
                  </a:moveTo>
                  <a:lnTo>
                    <a:pt x="147" y="136"/>
                  </a:lnTo>
                  <a:lnTo>
                    <a:pt x="144" y="134"/>
                  </a:lnTo>
                  <a:lnTo>
                    <a:pt x="144" y="134"/>
                  </a:lnTo>
                  <a:lnTo>
                    <a:pt x="142" y="133"/>
                  </a:lnTo>
                  <a:lnTo>
                    <a:pt x="139" y="134"/>
                  </a:lnTo>
                  <a:lnTo>
                    <a:pt x="138" y="134"/>
                  </a:lnTo>
                  <a:lnTo>
                    <a:pt x="136" y="137"/>
                  </a:lnTo>
                  <a:lnTo>
                    <a:pt x="128" y="155"/>
                  </a:lnTo>
                  <a:lnTo>
                    <a:pt x="128" y="155"/>
                  </a:lnTo>
                  <a:lnTo>
                    <a:pt x="128" y="155"/>
                  </a:lnTo>
                  <a:lnTo>
                    <a:pt x="128" y="156"/>
                  </a:lnTo>
                  <a:lnTo>
                    <a:pt x="128" y="159"/>
                  </a:lnTo>
                  <a:lnTo>
                    <a:pt x="130" y="160"/>
                  </a:lnTo>
                  <a:lnTo>
                    <a:pt x="131" y="161"/>
                  </a:lnTo>
                  <a:lnTo>
                    <a:pt x="147" y="170"/>
                  </a:lnTo>
                  <a:lnTo>
                    <a:pt x="147" y="184"/>
                  </a:lnTo>
                  <a:lnTo>
                    <a:pt x="126" y="174"/>
                  </a:lnTo>
                  <a:lnTo>
                    <a:pt x="126" y="174"/>
                  </a:lnTo>
                  <a:lnTo>
                    <a:pt x="121" y="174"/>
                  </a:lnTo>
                  <a:lnTo>
                    <a:pt x="119" y="175"/>
                  </a:lnTo>
                  <a:lnTo>
                    <a:pt x="119" y="141"/>
                  </a:lnTo>
                  <a:lnTo>
                    <a:pt x="124" y="130"/>
                  </a:lnTo>
                  <a:lnTo>
                    <a:pt x="124" y="130"/>
                  </a:lnTo>
                  <a:lnTo>
                    <a:pt x="124" y="129"/>
                  </a:lnTo>
                  <a:lnTo>
                    <a:pt x="124" y="126"/>
                  </a:lnTo>
                  <a:lnTo>
                    <a:pt x="123" y="125"/>
                  </a:lnTo>
                  <a:lnTo>
                    <a:pt x="121" y="124"/>
                  </a:lnTo>
                  <a:lnTo>
                    <a:pt x="119" y="122"/>
                  </a:lnTo>
                  <a:lnTo>
                    <a:pt x="119" y="99"/>
                  </a:lnTo>
                  <a:lnTo>
                    <a:pt x="147" y="113"/>
                  </a:lnTo>
                  <a:lnTo>
                    <a:pt x="147" y="113"/>
                  </a:lnTo>
                  <a:close/>
                  <a:moveTo>
                    <a:pt x="147" y="218"/>
                  </a:moveTo>
                  <a:lnTo>
                    <a:pt x="147" y="235"/>
                  </a:lnTo>
                  <a:lnTo>
                    <a:pt x="147" y="235"/>
                  </a:lnTo>
                  <a:lnTo>
                    <a:pt x="144" y="232"/>
                  </a:lnTo>
                  <a:lnTo>
                    <a:pt x="119" y="220"/>
                  </a:lnTo>
                  <a:lnTo>
                    <a:pt x="119" y="205"/>
                  </a:lnTo>
                  <a:lnTo>
                    <a:pt x="147" y="218"/>
                  </a:lnTo>
                  <a:close/>
                  <a:moveTo>
                    <a:pt x="119" y="293"/>
                  </a:moveTo>
                  <a:lnTo>
                    <a:pt x="98" y="283"/>
                  </a:lnTo>
                  <a:lnTo>
                    <a:pt x="98" y="244"/>
                  </a:lnTo>
                  <a:lnTo>
                    <a:pt x="119" y="253"/>
                  </a:lnTo>
                  <a:lnTo>
                    <a:pt x="119" y="293"/>
                  </a:lnTo>
                  <a:lnTo>
                    <a:pt x="119" y="293"/>
                  </a:lnTo>
                  <a:close/>
                  <a:moveTo>
                    <a:pt x="98" y="7"/>
                  </a:moveTo>
                  <a:lnTo>
                    <a:pt x="98" y="7"/>
                  </a:lnTo>
                  <a:lnTo>
                    <a:pt x="103" y="4"/>
                  </a:lnTo>
                  <a:lnTo>
                    <a:pt x="108" y="3"/>
                  </a:lnTo>
                  <a:lnTo>
                    <a:pt x="113" y="2"/>
                  </a:lnTo>
                  <a:lnTo>
                    <a:pt x="119" y="0"/>
                  </a:lnTo>
                  <a:lnTo>
                    <a:pt x="119" y="31"/>
                  </a:lnTo>
                  <a:lnTo>
                    <a:pt x="119" y="31"/>
                  </a:lnTo>
                  <a:lnTo>
                    <a:pt x="115" y="33"/>
                  </a:lnTo>
                  <a:lnTo>
                    <a:pt x="111" y="34"/>
                  </a:lnTo>
                  <a:lnTo>
                    <a:pt x="108" y="37"/>
                  </a:lnTo>
                  <a:lnTo>
                    <a:pt x="105" y="41"/>
                  </a:lnTo>
                  <a:lnTo>
                    <a:pt x="98" y="56"/>
                  </a:lnTo>
                  <a:lnTo>
                    <a:pt x="98" y="7"/>
                  </a:lnTo>
                  <a:lnTo>
                    <a:pt x="98" y="7"/>
                  </a:lnTo>
                  <a:close/>
                  <a:moveTo>
                    <a:pt x="119" y="99"/>
                  </a:moveTo>
                  <a:lnTo>
                    <a:pt x="119" y="122"/>
                  </a:lnTo>
                  <a:lnTo>
                    <a:pt x="98" y="113"/>
                  </a:lnTo>
                  <a:lnTo>
                    <a:pt x="98" y="90"/>
                  </a:lnTo>
                  <a:lnTo>
                    <a:pt x="98" y="90"/>
                  </a:lnTo>
                  <a:lnTo>
                    <a:pt x="101" y="91"/>
                  </a:lnTo>
                  <a:lnTo>
                    <a:pt x="119" y="99"/>
                  </a:lnTo>
                  <a:lnTo>
                    <a:pt x="119" y="99"/>
                  </a:lnTo>
                  <a:close/>
                  <a:moveTo>
                    <a:pt x="119" y="141"/>
                  </a:moveTo>
                  <a:lnTo>
                    <a:pt x="119" y="175"/>
                  </a:lnTo>
                  <a:lnTo>
                    <a:pt x="119" y="175"/>
                  </a:lnTo>
                  <a:lnTo>
                    <a:pt x="117" y="176"/>
                  </a:lnTo>
                  <a:lnTo>
                    <a:pt x="109" y="194"/>
                  </a:lnTo>
                  <a:lnTo>
                    <a:pt x="109" y="194"/>
                  </a:lnTo>
                  <a:lnTo>
                    <a:pt x="109" y="194"/>
                  </a:lnTo>
                  <a:lnTo>
                    <a:pt x="109" y="197"/>
                  </a:lnTo>
                  <a:lnTo>
                    <a:pt x="109" y="199"/>
                  </a:lnTo>
                  <a:lnTo>
                    <a:pt x="111" y="201"/>
                  </a:lnTo>
                  <a:lnTo>
                    <a:pt x="112" y="202"/>
                  </a:lnTo>
                  <a:lnTo>
                    <a:pt x="119" y="205"/>
                  </a:lnTo>
                  <a:lnTo>
                    <a:pt x="119" y="220"/>
                  </a:lnTo>
                  <a:lnTo>
                    <a:pt x="107" y="214"/>
                  </a:lnTo>
                  <a:lnTo>
                    <a:pt x="107" y="214"/>
                  </a:lnTo>
                  <a:lnTo>
                    <a:pt x="104" y="214"/>
                  </a:lnTo>
                  <a:lnTo>
                    <a:pt x="103" y="214"/>
                  </a:lnTo>
                  <a:lnTo>
                    <a:pt x="100" y="216"/>
                  </a:lnTo>
                  <a:lnTo>
                    <a:pt x="98" y="217"/>
                  </a:lnTo>
                  <a:lnTo>
                    <a:pt x="98" y="218"/>
                  </a:lnTo>
                  <a:lnTo>
                    <a:pt x="98" y="186"/>
                  </a:lnTo>
                  <a:lnTo>
                    <a:pt x="105" y="171"/>
                  </a:lnTo>
                  <a:lnTo>
                    <a:pt x="105" y="171"/>
                  </a:lnTo>
                  <a:lnTo>
                    <a:pt x="105" y="168"/>
                  </a:lnTo>
                  <a:lnTo>
                    <a:pt x="105" y="167"/>
                  </a:lnTo>
                  <a:lnTo>
                    <a:pt x="104" y="164"/>
                  </a:lnTo>
                  <a:lnTo>
                    <a:pt x="103" y="163"/>
                  </a:lnTo>
                  <a:lnTo>
                    <a:pt x="98" y="161"/>
                  </a:lnTo>
                  <a:lnTo>
                    <a:pt x="98" y="147"/>
                  </a:lnTo>
                  <a:lnTo>
                    <a:pt x="108" y="152"/>
                  </a:lnTo>
                  <a:lnTo>
                    <a:pt x="108" y="152"/>
                  </a:lnTo>
                  <a:lnTo>
                    <a:pt x="111" y="152"/>
                  </a:lnTo>
                  <a:lnTo>
                    <a:pt x="112" y="152"/>
                  </a:lnTo>
                  <a:lnTo>
                    <a:pt x="115" y="151"/>
                  </a:lnTo>
                  <a:lnTo>
                    <a:pt x="116" y="148"/>
                  </a:lnTo>
                  <a:lnTo>
                    <a:pt x="119" y="141"/>
                  </a:lnTo>
                  <a:close/>
                  <a:moveTo>
                    <a:pt x="98" y="283"/>
                  </a:moveTo>
                  <a:lnTo>
                    <a:pt x="86" y="278"/>
                  </a:lnTo>
                  <a:lnTo>
                    <a:pt x="86" y="212"/>
                  </a:lnTo>
                  <a:lnTo>
                    <a:pt x="86" y="212"/>
                  </a:lnTo>
                  <a:lnTo>
                    <a:pt x="86" y="212"/>
                  </a:lnTo>
                  <a:lnTo>
                    <a:pt x="86" y="209"/>
                  </a:lnTo>
                  <a:lnTo>
                    <a:pt x="86" y="206"/>
                  </a:lnTo>
                  <a:lnTo>
                    <a:pt x="86" y="190"/>
                  </a:lnTo>
                  <a:lnTo>
                    <a:pt x="89" y="191"/>
                  </a:lnTo>
                  <a:lnTo>
                    <a:pt x="89" y="191"/>
                  </a:lnTo>
                  <a:lnTo>
                    <a:pt x="92" y="191"/>
                  </a:lnTo>
                  <a:lnTo>
                    <a:pt x="93" y="191"/>
                  </a:lnTo>
                  <a:lnTo>
                    <a:pt x="96" y="190"/>
                  </a:lnTo>
                  <a:lnTo>
                    <a:pt x="97" y="188"/>
                  </a:lnTo>
                  <a:lnTo>
                    <a:pt x="98" y="186"/>
                  </a:lnTo>
                  <a:lnTo>
                    <a:pt x="98" y="218"/>
                  </a:lnTo>
                  <a:lnTo>
                    <a:pt x="90" y="235"/>
                  </a:lnTo>
                  <a:lnTo>
                    <a:pt x="90" y="235"/>
                  </a:lnTo>
                  <a:lnTo>
                    <a:pt x="90" y="235"/>
                  </a:lnTo>
                  <a:lnTo>
                    <a:pt x="90" y="237"/>
                  </a:lnTo>
                  <a:lnTo>
                    <a:pt x="90" y="239"/>
                  </a:lnTo>
                  <a:lnTo>
                    <a:pt x="92" y="241"/>
                  </a:lnTo>
                  <a:lnTo>
                    <a:pt x="93" y="243"/>
                  </a:lnTo>
                  <a:lnTo>
                    <a:pt x="98" y="244"/>
                  </a:lnTo>
                  <a:lnTo>
                    <a:pt x="98" y="283"/>
                  </a:lnTo>
                  <a:lnTo>
                    <a:pt x="98" y="283"/>
                  </a:lnTo>
                  <a:close/>
                  <a:moveTo>
                    <a:pt x="86" y="22"/>
                  </a:moveTo>
                  <a:lnTo>
                    <a:pt x="86" y="22"/>
                  </a:lnTo>
                  <a:lnTo>
                    <a:pt x="86" y="22"/>
                  </a:lnTo>
                  <a:lnTo>
                    <a:pt x="92" y="14"/>
                  </a:lnTo>
                  <a:lnTo>
                    <a:pt x="98" y="7"/>
                  </a:lnTo>
                  <a:lnTo>
                    <a:pt x="98" y="56"/>
                  </a:lnTo>
                  <a:lnTo>
                    <a:pt x="93" y="68"/>
                  </a:lnTo>
                  <a:lnTo>
                    <a:pt x="93" y="68"/>
                  </a:lnTo>
                  <a:lnTo>
                    <a:pt x="93" y="68"/>
                  </a:lnTo>
                  <a:lnTo>
                    <a:pt x="92" y="73"/>
                  </a:lnTo>
                  <a:lnTo>
                    <a:pt x="92" y="79"/>
                  </a:lnTo>
                  <a:lnTo>
                    <a:pt x="94" y="84"/>
                  </a:lnTo>
                  <a:lnTo>
                    <a:pt x="98" y="90"/>
                  </a:lnTo>
                  <a:lnTo>
                    <a:pt x="98" y="113"/>
                  </a:lnTo>
                  <a:lnTo>
                    <a:pt x="86" y="107"/>
                  </a:lnTo>
                  <a:lnTo>
                    <a:pt x="86" y="22"/>
                  </a:lnTo>
                  <a:lnTo>
                    <a:pt x="86" y="22"/>
                  </a:lnTo>
                  <a:close/>
                  <a:moveTo>
                    <a:pt x="98" y="147"/>
                  </a:moveTo>
                  <a:lnTo>
                    <a:pt x="98" y="161"/>
                  </a:lnTo>
                  <a:lnTo>
                    <a:pt x="86" y="156"/>
                  </a:lnTo>
                  <a:lnTo>
                    <a:pt x="86" y="141"/>
                  </a:lnTo>
                  <a:lnTo>
                    <a:pt x="98" y="147"/>
                  </a:lnTo>
                  <a:close/>
                  <a:moveTo>
                    <a:pt x="86" y="278"/>
                  </a:moveTo>
                  <a:lnTo>
                    <a:pt x="58" y="264"/>
                  </a:lnTo>
                  <a:lnTo>
                    <a:pt x="58" y="225"/>
                  </a:lnTo>
                  <a:lnTo>
                    <a:pt x="70" y="232"/>
                  </a:lnTo>
                  <a:lnTo>
                    <a:pt x="70" y="232"/>
                  </a:lnTo>
                  <a:lnTo>
                    <a:pt x="73" y="232"/>
                  </a:lnTo>
                  <a:lnTo>
                    <a:pt x="75" y="232"/>
                  </a:lnTo>
                  <a:lnTo>
                    <a:pt x="77" y="230"/>
                  </a:lnTo>
                  <a:lnTo>
                    <a:pt x="78" y="229"/>
                  </a:lnTo>
                  <a:lnTo>
                    <a:pt x="86" y="212"/>
                  </a:lnTo>
                  <a:lnTo>
                    <a:pt x="86" y="278"/>
                  </a:lnTo>
                  <a:lnTo>
                    <a:pt x="86" y="278"/>
                  </a:lnTo>
                  <a:close/>
                  <a:moveTo>
                    <a:pt x="58" y="83"/>
                  </a:moveTo>
                  <a:lnTo>
                    <a:pt x="86" y="22"/>
                  </a:lnTo>
                  <a:lnTo>
                    <a:pt x="86" y="107"/>
                  </a:lnTo>
                  <a:lnTo>
                    <a:pt x="82" y="106"/>
                  </a:lnTo>
                  <a:lnTo>
                    <a:pt x="82" y="106"/>
                  </a:lnTo>
                  <a:lnTo>
                    <a:pt x="81" y="105"/>
                  </a:lnTo>
                  <a:lnTo>
                    <a:pt x="78" y="105"/>
                  </a:lnTo>
                  <a:lnTo>
                    <a:pt x="77" y="106"/>
                  </a:lnTo>
                  <a:lnTo>
                    <a:pt x="75" y="109"/>
                  </a:lnTo>
                  <a:lnTo>
                    <a:pt x="67" y="126"/>
                  </a:lnTo>
                  <a:lnTo>
                    <a:pt x="67" y="126"/>
                  </a:lnTo>
                  <a:lnTo>
                    <a:pt x="67" y="126"/>
                  </a:lnTo>
                  <a:lnTo>
                    <a:pt x="66" y="128"/>
                  </a:lnTo>
                  <a:lnTo>
                    <a:pt x="67" y="130"/>
                  </a:lnTo>
                  <a:lnTo>
                    <a:pt x="67" y="132"/>
                  </a:lnTo>
                  <a:lnTo>
                    <a:pt x="70" y="133"/>
                  </a:lnTo>
                  <a:lnTo>
                    <a:pt x="86" y="141"/>
                  </a:lnTo>
                  <a:lnTo>
                    <a:pt x="86" y="156"/>
                  </a:lnTo>
                  <a:lnTo>
                    <a:pt x="65" y="145"/>
                  </a:lnTo>
                  <a:lnTo>
                    <a:pt x="65" y="145"/>
                  </a:lnTo>
                  <a:lnTo>
                    <a:pt x="61" y="145"/>
                  </a:lnTo>
                  <a:lnTo>
                    <a:pt x="58" y="147"/>
                  </a:lnTo>
                  <a:lnTo>
                    <a:pt x="58" y="83"/>
                  </a:lnTo>
                  <a:lnTo>
                    <a:pt x="58" y="83"/>
                  </a:lnTo>
                  <a:close/>
                  <a:moveTo>
                    <a:pt x="86" y="190"/>
                  </a:moveTo>
                  <a:lnTo>
                    <a:pt x="86" y="206"/>
                  </a:lnTo>
                  <a:lnTo>
                    <a:pt x="86" y="206"/>
                  </a:lnTo>
                  <a:lnTo>
                    <a:pt x="84" y="203"/>
                  </a:lnTo>
                  <a:lnTo>
                    <a:pt x="58" y="191"/>
                  </a:lnTo>
                  <a:lnTo>
                    <a:pt x="58" y="176"/>
                  </a:lnTo>
                  <a:lnTo>
                    <a:pt x="86" y="190"/>
                  </a:lnTo>
                  <a:close/>
                  <a:moveTo>
                    <a:pt x="58" y="264"/>
                  </a:moveTo>
                  <a:lnTo>
                    <a:pt x="21" y="247"/>
                  </a:lnTo>
                  <a:lnTo>
                    <a:pt x="21" y="247"/>
                  </a:lnTo>
                  <a:lnTo>
                    <a:pt x="14" y="243"/>
                  </a:lnTo>
                  <a:lnTo>
                    <a:pt x="9" y="239"/>
                  </a:lnTo>
                  <a:lnTo>
                    <a:pt x="5" y="233"/>
                  </a:lnTo>
                  <a:lnTo>
                    <a:pt x="2" y="226"/>
                  </a:lnTo>
                  <a:lnTo>
                    <a:pt x="1" y="220"/>
                  </a:lnTo>
                  <a:lnTo>
                    <a:pt x="0" y="213"/>
                  </a:lnTo>
                  <a:lnTo>
                    <a:pt x="1" y="206"/>
                  </a:lnTo>
                  <a:lnTo>
                    <a:pt x="4" y="199"/>
                  </a:lnTo>
                  <a:lnTo>
                    <a:pt x="58" y="83"/>
                  </a:lnTo>
                  <a:lnTo>
                    <a:pt x="58" y="147"/>
                  </a:lnTo>
                  <a:lnTo>
                    <a:pt x="58" y="147"/>
                  </a:lnTo>
                  <a:lnTo>
                    <a:pt x="56" y="148"/>
                  </a:lnTo>
                  <a:lnTo>
                    <a:pt x="48" y="165"/>
                  </a:lnTo>
                  <a:lnTo>
                    <a:pt x="48" y="165"/>
                  </a:lnTo>
                  <a:lnTo>
                    <a:pt x="48" y="165"/>
                  </a:lnTo>
                  <a:lnTo>
                    <a:pt x="48" y="168"/>
                  </a:lnTo>
                  <a:lnTo>
                    <a:pt x="48" y="170"/>
                  </a:lnTo>
                  <a:lnTo>
                    <a:pt x="50" y="172"/>
                  </a:lnTo>
                  <a:lnTo>
                    <a:pt x="51" y="174"/>
                  </a:lnTo>
                  <a:lnTo>
                    <a:pt x="58" y="176"/>
                  </a:lnTo>
                  <a:lnTo>
                    <a:pt x="58" y="191"/>
                  </a:lnTo>
                  <a:lnTo>
                    <a:pt x="46" y="186"/>
                  </a:lnTo>
                  <a:lnTo>
                    <a:pt x="46" y="186"/>
                  </a:lnTo>
                  <a:lnTo>
                    <a:pt x="43" y="184"/>
                  </a:lnTo>
                  <a:lnTo>
                    <a:pt x="42" y="186"/>
                  </a:lnTo>
                  <a:lnTo>
                    <a:pt x="39" y="187"/>
                  </a:lnTo>
                  <a:lnTo>
                    <a:pt x="38" y="188"/>
                  </a:lnTo>
                  <a:lnTo>
                    <a:pt x="29" y="206"/>
                  </a:lnTo>
                  <a:lnTo>
                    <a:pt x="29" y="206"/>
                  </a:lnTo>
                  <a:lnTo>
                    <a:pt x="29" y="206"/>
                  </a:lnTo>
                  <a:lnTo>
                    <a:pt x="29" y="207"/>
                  </a:lnTo>
                  <a:lnTo>
                    <a:pt x="29" y="210"/>
                  </a:lnTo>
                  <a:lnTo>
                    <a:pt x="31" y="212"/>
                  </a:lnTo>
                  <a:lnTo>
                    <a:pt x="32" y="213"/>
                  </a:lnTo>
                  <a:lnTo>
                    <a:pt x="58" y="225"/>
                  </a:lnTo>
                  <a:lnTo>
                    <a:pt x="58" y="264"/>
                  </a:lnTo>
                  <a:close/>
                </a:path>
              </a:pathLst>
            </a:custGeom>
            <a:grpFill/>
            <a:ln w="9525">
              <a:noFill/>
            </a:ln>
          </p:spPr>
          <p:txBody>
            <a:bodyPr/>
            <a:lstStyle/>
            <a:p>
              <a:endParaRPr lang="zh-CN" altLang="en-US" sz="2400"/>
            </a:p>
          </p:txBody>
        </p:sp>
        <p:grpSp>
          <p:nvGrpSpPr>
            <p:cNvPr id="91" name="组合 212"/>
            <p:cNvGrpSpPr/>
            <p:nvPr/>
          </p:nvGrpSpPr>
          <p:grpSpPr bwMode="auto">
            <a:xfrm>
              <a:off x="3709254" y="1305962"/>
              <a:ext cx="405808" cy="435801"/>
              <a:chOff x="0" y="0"/>
              <a:chExt cx="619125" cy="650875"/>
            </a:xfrm>
            <a:grpFill/>
          </p:grpSpPr>
          <p:sp>
            <p:nvSpPr>
              <p:cNvPr id="124" name="Rectangle 155"/>
              <p:cNvSpPr>
                <a:spLocks noChangeArrowheads="1"/>
              </p:cNvSpPr>
              <p:nvPr/>
            </p:nvSpPr>
            <p:spPr bwMode="auto">
              <a:xfrm>
                <a:off x="0" y="617537"/>
                <a:ext cx="619125" cy="33338"/>
              </a:xfrm>
              <a:prstGeom prst="rect">
                <a:avLst/>
              </a:pr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25" name="Rectangle 156"/>
              <p:cNvSpPr>
                <a:spLocks noChangeArrowheads="1"/>
              </p:cNvSpPr>
              <p:nvPr/>
            </p:nvSpPr>
            <p:spPr bwMode="auto">
              <a:xfrm>
                <a:off x="25400" y="555625"/>
                <a:ext cx="568325" cy="33338"/>
              </a:xfrm>
              <a:prstGeom prst="rect">
                <a:avLst/>
              </a:pr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26" name="Rectangle 157"/>
              <p:cNvSpPr>
                <a:spLocks noChangeArrowheads="1"/>
              </p:cNvSpPr>
              <p:nvPr/>
            </p:nvSpPr>
            <p:spPr bwMode="auto">
              <a:xfrm>
                <a:off x="249237" y="492125"/>
                <a:ext cx="120650" cy="31750"/>
              </a:xfrm>
              <a:prstGeom prst="rect">
                <a:avLst/>
              </a:pr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27" name="Rectangle 158"/>
              <p:cNvSpPr>
                <a:spLocks noChangeArrowheads="1"/>
              </p:cNvSpPr>
              <p:nvPr/>
            </p:nvSpPr>
            <p:spPr bwMode="auto">
              <a:xfrm>
                <a:off x="271462" y="261937"/>
                <a:ext cx="77788" cy="250825"/>
              </a:xfrm>
              <a:prstGeom prst="rect">
                <a:avLst/>
              </a:pr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28" name="Rectangle 159"/>
              <p:cNvSpPr>
                <a:spLocks noChangeArrowheads="1"/>
              </p:cNvSpPr>
              <p:nvPr/>
            </p:nvSpPr>
            <p:spPr bwMode="auto">
              <a:xfrm>
                <a:off x="249237" y="249237"/>
                <a:ext cx="120650" cy="31750"/>
              </a:xfrm>
              <a:prstGeom prst="rect">
                <a:avLst/>
              </a:pr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29" name="Rectangle 160"/>
              <p:cNvSpPr>
                <a:spLocks noChangeArrowheads="1"/>
              </p:cNvSpPr>
              <p:nvPr/>
            </p:nvSpPr>
            <p:spPr bwMode="auto">
              <a:xfrm>
                <a:off x="69850" y="492125"/>
                <a:ext cx="119063" cy="31750"/>
              </a:xfrm>
              <a:prstGeom prst="rect">
                <a:avLst/>
              </a:pr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30" name="Rectangle 161"/>
              <p:cNvSpPr>
                <a:spLocks noChangeArrowheads="1"/>
              </p:cNvSpPr>
              <p:nvPr/>
            </p:nvSpPr>
            <p:spPr bwMode="auto">
              <a:xfrm>
                <a:off x="90487" y="261937"/>
                <a:ext cx="77788" cy="250825"/>
              </a:xfrm>
              <a:prstGeom prst="rect">
                <a:avLst/>
              </a:pr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31" name="Rectangle 162"/>
              <p:cNvSpPr>
                <a:spLocks noChangeArrowheads="1"/>
              </p:cNvSpPr>
              <p:nvPr/>
            </p:nvSpPr>
            <p:spPr bwMode="auto">
              <a:xfrm>
                <a:off x="69850" y="249237"/>
                <a:ext cx="119063" cy="31750"/>
              </a:xfrm>
              <a:prstGeom prst="rect">
                <a:avLst/>
              </a:pr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32" name="Rectangle 163"/>
              <p:cNvSpPr>
                <a:spLocks noChangeArrowheads="1"/>
              </p:cNvSpPr>
              <p:nvPr/>
            </p:nvSpPr>
            <p:spPr bwMode="auto">
              <a:xfrm>
                <a:off x="430212" y="492125"/>
                <a:ext cx="120650" cy="31750"/>
              </a:xfrm>
              <a:prstGeom prst="rect">
                <a:avLst/>
              </a:pr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33" name="Rectangle 164"/>
              <p:cNvSpPr>
                <a:spLocks noChangeArrowheads="1"/>
              </p:cNvSpPr>
              <p:nvPr/>
            </p:nvSpPr>
            <p:spPr bwMode="auto">
              <a:xfrm>
                <a:off x="452437" y="261937"/>
                <a:ext cx="76200" cy="250825"/>
              </a:xfrm>
              <a:prstGeom prst="rect">
                <a:avLst/>
              </a:pr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34" name="Rectangle 165"/>
              <p:cNvSpPr>
                <a:spLocks noChangeArrowheads="1"/>
              </p:cNvSpPr>
              <p:nvPr/>
            </p:nvSpPr>
            <p:spPr bwMode="auto">
              <a:xfrm>
                <a:off x="430212" y="249237"/>
                <a:ext cx="120650" cy="31750"/>
              </a:xfrm>
              <a:prstGeom prst="rect">
                <a:avLst/>
              </a:pr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35" name="Rectangle 166"/>
              <p:cNvSpPr>
                <a:spLocks noChangeArrowheads="1"/>
              </p:cNvSpPr>
              <p:nvPr/>
            </p:nvSpPr>
            <p:spPr bwMode="auto">
              <a:xfrm>
                <a:off x="25400" y="179387"/>
                <a:ext cx="568325" cy="33338"/>
              </a:xfrm>
              <a:prstGeom prst="rect">
                <a:avLst/>
              </a:pr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36" name="Freeform 167"/>
              <p:cNvSpPr>
                <a:spLocks noChangeArrowheads="1"/>
              </p:cNvSpPr>
              <p:nvPr/>
            </p:nvSpPr>
            <p:spPr bwMode="auto">
              <a:xfrm>
                <a:off x="25400" y="0"/>
                <a:ext cx="568325" cy="179388"/>
              </a:xfrm>
              <a:custGeom>
                <a:avLst/>
                <a:gdLst>
                  <a:gd name="T0" fmla="*/ 179 w 358"/>
                  <a:gd name="T1" fmla="*/ 0 h 113"/>
                  <a:gd name="T2" fmla="*/ 0 w 358"/>
                  <a:gd name="T3" fmla="*/ 113 h 113"/>
                  <a:gd name="T4" fmla="*/ 358 w 358"/>
                  <a:gd name="T5" fmla="*/ 113 h 113"/>
                  <a:gd name="T6" fmla="*/ 179 w 358"/>
                  <a:gd name="T7" fmla="*/ 0 h 113"/>
                  <a:gd name="T8" fmla="*/ 0 60000 65536"/>
                  <a:gd name="T9" fmla="*/ 0 60000 65536"/>
                  <a:gd name="T10" fmla="*/ 0 60000 65536"/>
                  <a:gd name="T11" fmla="*/ 0 60000 65536"/>
                  <a:gd name="T12" fmla="*/ 0 w 358"/>
                  <a:gd name="T13" fmla="*/ 0 h 113"/>
                  <a:gd name="T14" fmla="*/ 358 w 358"/>
                  <a:gd name="T15" fmla="*/ 113 h 113"/>
                </a:gdLst>
                <a:ahLst/>
                <a:cxnLst>
                  <a:cxn ang="T8">
                    <a:pos x="T0" y="T1"/>
                  </a:cxn>
                  <a:cxn ang="T9">
                    <a:pos x="T2" y="T3"/>
                  </a:cxn>
                  <a:cxn ang="T10">
                    <a:pos x="T4" y="T5"/>
                  </a:cxn>
                  <a:cxn ang="T11">
                    <a:pos x="T6" y="T7"/>
                  </a:cxn>
                </a:cxnLst>
                <a:rect l="T12" t="T13" r="T14" b="T15"/>
                <a:pathLst>
                  <a:path w="358" h="113">
                    <a:moveTo>
                      <a:pt x="179" y="0"/>
                    </a:moveTo>
                    <a:lnTo>
                      <a:pt x="0" y="113"/>
                    </a:lnTo>
                    <a:lnTo>
                      <a:pt x="358" y="113"/>
                    </a:lnTo>
                    <a:lnTo>
                      <a:pt x="179"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grpSp>
        <p:sp>
          <p:nvSpPr>
            <p:cNvPr id="17525" name="Freeform 168"/>
            <p:cNvSpPr>
              <a:spLocks noEditPoints="1"/>
            </p:cNvSpPr>
            <p:nvPr/>
          </p:nvSpPr>
          <p:spPr>
            <a:xfrm>
              <a:off x="4604112" y="1414380"/>
              <a:ext cx="518185" cy="345449"/>
            </a:xfrm>
            <a:custGeom>
              <a:avLst/>
              <a:gdLst>
                <a:gd name="txL" fmla="*/ 0 w 497"/>
                <a:gd name="txT" fmla="*/ 0 h 325"/>
                <a:gd name="txR" fmla="*/ 497 w 497"/>
                <a:gd name="txB" fmla="*/ 325 h 325"/>
              </a:gdLst>
              <a:ahLst/>
              <a:cxnLst>
                <a:cxn ang="0">
                  <a:pos x="518185" y="0"/>
                </a:cxn>
                <a:cxn ang="0">
                  <a:pos x="402454" y="39328"/>
                </a:cxn>
                <a:cxn ang="0">
                  <a:pos x="402454" y="223213"/>
                </a:cxn>
                <a:cxn ang="0">
                  <a:pos x="402454" y="223213"/>
                </a:cxn>
                <a:cxn ang="0">
                  <a:pos x="413922" y="222150"/>
                </a:cxn>
                <a:cxn ang="0">
                  <a:pos x="422263" y="218962"/>
                </a:cxn>
                <a:cxn ang="0">
                  <a:pos x="426434" y="216836"/>
                </a:cxn>
                <a:cxn ang="0">
                  <a:pos x="428519" y="213647"/>
                </a:cxn>
                <a:cxn ang="0">
                  <a:pos x="430604" y="209395"/>
                </a:cxn>
                <a:cxn ang="0">
                  <a:pos x="430604" y="206206"/>
                </a:cxn>
                <a:cxn ang="0">
                  <a:pos x="430604" y="125425"/>
                </a:cxn>
                <a:cxn ang="0">
                  <a:pos x="416008" y="125425"/>
                </a:cxn>
                <a:cxn ang="0">
                  <a:pos x="416008" y="91411"/>
                </a:cxn>
                <a:cxn ang="0">
                  <a:pos x="430604" y="91411"/>
                </a:cxn>
                <a:cxn ang="0">
                  <a:pos x="466054" y="91411"/>
                </a:cxn>
                <a:cxn ang="0">
                  <a:pos x="481693" y="91411"/>
                </a:cxn>
                <a:cxn ang="0">
                  <a:pos x="481693" y="125425"/>
                </a:cxn>
                <a:cxn ang="0">
                  <a:pos x="466054" y="125425"/>
                </a:cxn>
                <a:cxn ang="0">
                  <a:pos x="466054" y="206206"/>
                </a:cxn>
                <a:cxn ang="0">
                  <a:pos x="466054" y="206206"/>
                </a:cxn>
                <a:cxn ang="0">
                  <a:pos x="465011" y="216836"/>
                </a:cxn>
                <a:cxn ang="0">
                  <a:pos x="460841" y="225339"/>
                </a:cxn>
                <a:cxn ang="0">
                  <a:pos x="454585" y="233842"/>
                </a:cxn>
                <a:cxn ang="0">
                  <a:pos x="448329" y="241283"/>
                </a:cxn>
                <a:cxn ang="0">
                  <a:pos x="437903" y="246597"/>
                </a:cxn>
                <a:cxn ang="0">
                  <a:pos x="428519" y="250849"/>
                </a:cxn>
                <a:cxn ang="0">
                  <a:pos x="416008" y="254038"/>
                </a:cxn>
                <a:cxn ang="0">
                  <a:pos x="402454" y="254038"/>
                </a:cxn>
                <a:cxn ang="0">
                  <a:pos x="402454" y="307184"/>
                </a:cxn>
                <a:cxn ang="0">
                  <a:pos x="518185" y="345449"/>
                </a:cxn>
                <a:cxn ang="0">
                  <a:pos x="518185" y="0"/>
                </a:cxn>
                <a:cxn ang="0">
                  <a:pos x="402454" y="39328"/>
                </a:cxn>
                <a:cxn ang="0">
                  <a:pos x="0" y="173256"/>
                </a:cxn>
                <a:cxn ang="0">
                  <a:pos x="402454" y="307184"/>
                </a:cxn>
                <a:cxn ang="0">
                  <a:pos x="402454" y="254038"/>
                </a:cxn>
                <a:cxn ang="0">
                  <a:pos x="402454" y="254038"/>
                </a:cxn>
                <a:cxn ang="0">
                  <a:pos x="389942" y="254038"/>
                </a:cxn>
                <a:cxn ang="0">
                  <a:pos x="378473" y="250849"/>
                </a:cxn>
                <a:cxn ang="0">
                  <a:pos x="368047" y="246597"/>
                </a:cxn>
                <a:cxn ang="0">
                  <a:pos x="357621" y="241283"/>
                </a:cxn>
                <a:cxn ang="0">
                  <a:pos x="350322" y="233842"/>
                </a:cxn>
                <a:cxn ang="0">
                  <a:pos x="345109" y="225339"/>
                </a:cxn>
                <a:cxn ang="0">
                  <a:pos x="340939" y="216836"/>
                </a:cxn>
                <a:cxn ang="0">
                  <a:pos x="338853" y="206206"/>
                </a:cxn>
                <a:cxn ang="0">
                  <a:pos x="338853" y="125425"/>
                </a:cxn>
                <a:cxn ang="0">
                  <a:pos x="324257" y="125425"/>
                </a:cxn>
                <a:cxn ang="0">
                  <a:pos x="324257" y="91411"/>
                </a:cxn>
                <a:cxn ang="0">
                  <a:pos x="338853" y="91411"/>
                </a:cxn>
                <a:cxn ang="0">
                  <a:pos x="374303" y="91411"/>
                </a:cxn>
                <a:cxn ang="0">
                  <a:pos x="392027" y="91411"/>
                </a:cxn>
                <a:cxn ang="0">
                  <a:pos x="392027" y="125425"/>
                </a:cxn>
                <a:cxn ang="0">
                  <a:pos x="374303" y="125425"/>
                </a:cxn>
                <a:cxn ang="0">
                  <a:pos x="374303" y="206206"/>
                </a:cxn>
                <a:cxn ang="0">
                  <a:pos x="374303" y="206206"/>
                </a:cxn>
                <a:cxn ang="0">
                  <a:pos x="376388" y="209395"/>
                </a:cxn>
                <a:cxn ang="0">
                  <a:pos x="377431" y="213647"/>
                </a:cxn>
                <a:cxn ang="0">
                  <a:pos x="380558" y="216836"/>
                </a:cxn>
                <a:cxn ang="0">
                  <a:pos x="382644" y="218962"/>
                </a:cxn>
                <a:cxn ang="0">
                  <a:pos x="392027" y="222150"/>
                </a:cxn>
                <a:cxn ang="0">
                  <a:pos x="402454" y="223213"/>
                </a:cxn>
                <a:cxn ang="0">
                  <a:pos x="402454" y="39328"/>
                </a:cxn>
              </a:cxnLst>
              <a:rect l="txL" t="txT" r="txR" b="txB"/>
              <a:pathLst>
                <a:path w="497" h="325">
                  <a:moveTo>
                    <a:pt x="497" y="0"/>
                  </a:moveTo>
                  <a:lnTo>
                    <a:pt x="386" y="37"/>
                  </a:lnTo>
                  <a:lnTo>
                    <a:pt x="386" y="210"/>
                  </a:lnTo>
                  <a:lnTo>
                    <a:pt x="386" y="210"/>
                  </a:lnTo>
                  <a:lnTo>
                    <a:pt x="397" y="209"/>
                  </a:lnTo>
                  <a:lnTo>
                    <a:pt x="405" y="206"/>
                  </a:lnTo>
                  <a:lnTo>
                    <a:pt x="409" y="204"/>
                  </a:lnTo>
                  <a:lnTo>
                    <a:pt x="411" y="201"/>
                  </a:lnTo>
                  <a:lnTo>
                    <a:pt x="413" y="197"/>
                  </a:lnTo>
                  <a:lnTo>
                    <a:pt x="413" y="194"/>
                  </a:lnTo>
                  <a:lnTo>
                    <a:pt x="413" y="118"/>
                  </a:lnTo>
                  <a:lnTo>
                    <a:pt x="399" y="118"/>
                  </a:lnTo>
                  <a:lnTo>
                    <a:pt x="399" y="86"/>
                  </a:lnTo>
                  <a:lnTo>
                    <a:pt x="413" y="86"/>
                  </a:lnTo>
                  <a:lnTo>
                    <a:pt x="447" y="86"/>
                  </a:lnTo>
                  <a:lnTo>
                    <a:pt x="462" y="86"/>
                  </a:lnTo>
                  <a:lnTo>
                    <a:pt x="462" y="118"/>
                  </a:lnTo>
                  <a:lnTo>
                    <a:pt x="447" y="118"/>
                  </a:lnTo>
                  <a:lnTo>
                    <a:pt x="447" y="194"/>
                  </a:lnTo>
                  <a:lnTo>
                    <a:pt x="447" y="194"/>
                  </a:lnTo>
                  <a:lnTo>
                    <a:pt x="446" y="204"/>
                  </a:lnTo>
                  <a:lnTo>
                    <a:pt x="442" y="212"/>
                  </a:lnTo>
                  <a:lnTo>
                    <a:pt x="436" y="220"/>
                  </a:lnTo>
                  <a:lnTo>
                    <a:pt x="430" y="227"/>
                  </a:lnTo>
                  <a:lnTo>
                    <a:pt x="420" y="232"/>
                  </a:lnTo>
                  <a:lnTo>
                    <a:pt x="411" y="236"/>
                  </a:lnTo>
                  <a:lnTo>
                    <a:pt x="399" y="239"/>
                  </a:lnTo>
                  <a:lnTo>
                    <a:pt x="386" y="239"/>
                  </a:lnTo>
                  <a:lnTo>
                    <a:pt x="386" y="289"/>
                  </a:lnTo>
                  <a:lnTo>
                    <a:pt x="497" y="325"/>
                  </a:lnTo>
                  <a:lnTo>
                    <a:pt x="497" y="0"/>
                  </a:lnTo>
                  <a:close/>
                  <a:moveTo>
                    <a:pt x="386" y="37"/>
                  </a:moveTo>
                  <a:lnTo>
                    <a:pt x="0" y="163"/>
                  </a:lnTo>
                  <a:lnTo>
                    <a:pt x="386" y="289"/>
                  </a:lnTo>
                  <a:lnTo>
                    <a:pt x="386" y="239"/>
                  </a:lnTo>
                  <a:lnTo>
                    <a:pt x="386" y="239"/>
                  </a:lnTo>
                  <a:lnTo>
                    <a:pt x="374" y="239"/>
                  </a:lnTo>
                  <a:lnTo>
                    <a:pt x="363" y="236"/>
                  </a:lnTo>
                  <a:lnTo>
                    <a:pt x="353" y="232"/>
                  </a:lnTo>
                  <a:lnTo>
                    <a:pt x="343" y="227"/>
                  </a:lnTo>
                  <a:lnTo>
                    <a:pt x="336" y="220"/>
                  </a:lnTo>
                  <a:lnTo>
                    <a:pt x="331" y="212"/>
                  </a:lnTo>
                  <a:lnTo>
                    <a:pt x="327" y="204"/>
                  </a:lnTo>
                  <a:lnTo>
                    <a:pt x="325" y="194"/>
                  </a:lnTo>
                  <a:lnTo>
                    <a:pt x="325" y="118"/>
                  </a:lnTo>
                  <a:lnTo>
                    <a:pt x="311" y="118"/>
                  </a:lnTo>
                  <a:lnTo>
                    <a:pt x="311" y="86"/>
                  </a:lnTo>
                  <a:lnTo>
                    <a:pt x="325" y="86"/>
                  </a:lnTo>
                  <a:lnTo>
                    <a:pt x="359" y="86"/>
                  </a:lnTo>
                  <a:lnTo>
                    <a:pt x="376" y="86"/>
                  </a:lnTo>
                  <a:lnTo>
                    <a:pt x="376" y="118"/>
                  </a:lnTo>
                  <a:lnTo>
                    <a:pt x="359" y="118"/>
                  </a:lnTo>
                  <a:lnTo>
                    <a:pt x="359" y="194"/>
                  </a:lnTo>
                  <a:lnTo>
                    <a:pt x="359" y="194"/>
                  </a:lnTo>
                  <a:lnTo>
                    <a:pt x="361" y="197"/>
                  </a:lnTo>
                  <a:lnTo>
                    <a:pt x="362" y="201"/>
                  </a:lnTo>
                  <a:lnTo>
                    <a:pt x="365" y="204"/>
                  </a:lnTo>
                  <a:lnTo>
                    <a:pt x="367" y="206"/>
                  </a:lnTo>
                  <a:lnTo>
                    <a:pt x="376" y="209"/>
                  </a:lnTo>
                  <a:lnTo>
                    <a:pt x="386" y="210"/>
                  </a:lnTo>
                  <a:lnTo>
                    <a:pt x="386" y="37"/>
                  </a:lnTo>
                  <a:close/>
                </a:path>
              </a:pathLst>
            </a:custGeom>
            <a:grpFill/>
            <a:ln w="9525">
              <a:noFill/>
            </a:ln>
          </p:spPr>
          <p:txBody>
            <a:bodyPr/>
            <a:lstStyle/>
            <a:p>
              <a:endParaRPr lang="zh-CN" altLang="en-US" sz="2400"/>
            </a:p>
          </p:txBody>
        </p:sp>
        <p:sp>
          <p:nvSpPr>
            <p:cNvPr id="17526" name="Freeform 169"/>
            <p:cNvSpPr>
              <a:spLocks noEditPoints="1"/>
            </p:cNvSpPr>
            <p:nvPr/>
          </p:nvSpPr>
          <p:spPr>
            <a:xfrm>
              <a:off x="3859091" y="1794904"/>
              <a:ext cx="122783" cy="214709"/>
            </a:xfrm>
            <a:custGeom>
              <a:avLst/>
              <a:gdLst>
                <a:gd name="txL" fmla="*/ 0 w 117"/>
                <a:gd name="txT" fmla="*/ 0 h 202"/>
                <a:gd name="txR" fmla="*/ 117 w 117"/>
                <a:gd name="txB" fmla="*/ 202 h 202"/>
              </a:gdLst>
              <a:ahLst/>
              <a:cxnLst>
                <a:cxn ang="0">
                  <a:pos x="74509" y="180696"/>
                </a:cxn>
                <a:cxn ang="0">
                  <a:pos x="83954" y="183884"/>
                </a:cxn>
                <a:cxn ang="0">
                  <a:pos x="89201" y="192388"/>
                </a:cxn>
                <a:cxn ang="0">
                  <a:pos x="89201" y="199828"/>
                </a:cxn>
                <a:cxn ang="0">
                  <a:pos x="83954" y="211520"/>
                </a:cxn>
                <a:cxn ang="0">
                  <a:pos x="78707" y="214709"/>
                </a:cxn>
                <a:cxn ang="0">
                  <a:pos x="74509" y="180696"/>
                </a:cxn>
                <a:cxn ang="0">
                  <a:pos x="74509" y="166878"/>
                </a:cxn>
                <a:cxn ang="0">
                  <a:pos x="74509" y="72278"/>
                </a:cxn>
                <a:cxn ang="0">
                  <a:pos x="83954" y="81845"/>
                </a:cxn>
                <a:cxn ang="0">
                  <a:pos x="89201" y="96725"/>
                </a:cxn>
                <a:cxn ang="0">
                  <a:pos x="96547" y="123298"/>
                </a:cxn>
                <a:cxn ang="0">
                  <a:pos x="98646" y="127550"/>
                </a:cxn>
                <a:cxn ang="0">
                  <a:pos x="104943" y="133927"/>
                </a:cxn>
                <a:cxn ang="0">
                  <a:pos x="115437" y="134990"/>
                </a:cxn>
                <a:cxn ang="0">
                  <a:pos x="122783" y="154123"/>
                </a:cxn>
                <a:cxn ang="0">
                  <a:pos x="69262" y="180696"/>
                </a:cxn>
                <a:cxn ang="0">
                  <a:pos x="74509" y="180696"/>
                </a:cxn>
                <a:cxn ang="0">
                  <a:pos x="74509" y="214709"/>
                </a:cxn>
                <a:cxn ang="0">
                  <a:pos x="64015" y="211520"/>
                </a:cxn>
                <a:cxn ang="0">
                  <a:pos x="58768" y="200891"/>
                </a:cxn>
                <a:cxn ang="0">
                  <a:pos x="58768" y="195577"/>
                </a:cxn>
                <a:cxn ang="0">
                  <a:pos x="64015" y="183884"/>
                </a:cxn>
                <a:cxn ang="0">
                  <a:pos x="69262" y="180696"/>
                </a:cxn>
                <a:cxn ang="0">
                  <a:pos x="74509" y="72278"/>
                </a:cxn>
                <a:cxn ang="0">
                  <a:pos x="62966" y="65901"/>
                </a:cxn>
                <a:cxn ang="0">
                  <a:pos x="49323" y="64838"/>
                </a:cxn>
                <a:cxn ang="0">
                  <a:pos x="35681" y="8503"/>
                </a:cxn>
                <a:cxn ang="0">
                  <a:pos x="30433" y="1063"/>
                </a:cxn>
                <a:cxn ang="0">
                  <a:pos x="19939" y="0"/>
                </a:cxn>
                <a:cxn ang="0">
                  <a:pos x="15741" y="1063"/>
                </a:cxn>
                <a:cxn ang="0">
                  <a:pos x="10494" y="9566"/>
                </a:cxn>
                <a:cxn ang="0">
                  <a:pos x="25186" y="70152"/>
                </a:cxn>
                <a:cxn ang="0">
                  <a:pos x="19939" y="74404"/>
                </a:cxn>
                <a:cxn ang="0">
                  <a:pos x="11544" y="82907"/>
                </a:cxn>
                <a:cxn ang="0">
                  <a:pos x="6297" y="96725"/>
                </a:cxn>
                <a:cxn ang="0">
                  <a:pos x="4198" y="110543"/>
                </a:cxn>
                <a:cxn ang="0">
                  <a:pos x="6297" y="117984"/>
                </a:cxn>
                <a:cxn ang="0">
                  <a:pos x="12593" y="146682"/>
                </a:cxn>
                <a:cxn ang="0">
                  <a:pos x="12593" y="150934"/>
                </a:cxn>
                <a:cxn ang="0">
                  <a:pos x="10494" y="158374"/>
                </a:cxn>
                <a:cxn ang="0">
                  <a:pos x="3148" y="165815"/>
                </a:cxn>
                <a:cxn ang="0">
                  <a:pos x="6297" y="186010"/>
                </a:cxn>
                <a:cxn ang="0">
                  <a:pos x="74509" y="72278"/>
                </a:cxn>
              </a:cxnLst>
              <a:rect l="txL" t="txT" r="txR" b="txB"/>
              <a:pathLst>
                <a:path w="117" h="202">
                  <a:moveTo>
                    <a:pt x="71" y="170"/>
                  </a:moveTo>
                  <a:lnTo>
                    <a:pt x="71" y="170"/>
                  </a:lnTo>
                  <a:lnTo>
                    <a:pt x="76" y="170"/>
                  </a:lnTo>
                  <a:lnTo>
                    <a:pt x="80" y="173"/>
                  </a:lnTo>
                  <a:lnTo>
                    <a:pt x="84" y="177"/>
                  </a:lnTo>
                  <a:lnTo>
                    <a:pt x="85" y="181"/>
                  </a:lnTo>
                  <a:lnTo>
                    <a:pt x="85" y="181"/>
                  </a:lnTo>
                  <a:lnTo>
                    <a:pt x="85" y="188"/>
                  </a:lnTo>
                  <a:lnTo>
                    <a:pt x="84" y="193"/>
                  </a:lnTo>
                  <a:lnTo>
                    <a:pt x="80" y="199"/>
                  </a:lnTo>
                  <a:lnTo>
                    <a:pt x="75" y="202"/>
                  </a:lnTo>
                  <a:lnTo>
                    <a:pt x="75" y="202"/>
                  </a:lnTo>
                  <a:lnTo>
                    <a:pt x="71" y="202"/>
                  </a:lnTo>
                  <a:lnTo>
                    <a:pt x="71" y="170"/>
                  </a:lnTo>
                  <a:lnTo>
                    <a:pt x="71" y="170"/>
                  </a:lnTo>
                  <a:close/>
                  <a:moveTo>
                    <a:pt x="71" y="157"/>
                  </a:moveTo>
                  <a:lnTo>
                    <a:pt x="71" y="68"/>
                  </a:lnTo>
                  <a:lnTo>
                    <a:pt x="71" y="68"/>
                  </a:lnTo>
                  <a:lnTo>
                    <a:pt x="76" y="72"/>
                  </a:lnTo>
                  <a:lnTo>
                    <a:pt x="80" y="77"/>
                  </a:lnTo>
                  <a:lnTo>
                    <a:pt x="83" y="84"/>
                  </a:lnTo>
                  <a:lnTo>
                    <a:pt x="85" y="91"/>
                  </a:lnTo>
                  <a:lnTo>
                    <a:pt x="85" y="91"/>
                  </a:lnTo>
                  <a:lnTo>
                    <a:pt x="92" y="116"/>
                  </a:lnTo>
                  <a:lnTo>
                    <a:pt x="92" y="116"/>
                  </a:lnTo>
                  <a:lnTo>
                    <a:pt x="94" y="120"/>
                  </a:lnTo>
                  <a:lnTo>
                    <a:pt x="96" y="123"/>
                  </a:lnTo>
                  <a:lnTo>
                    <a:pt x="100" y="126"/>
                  </a:lnTo>
                  <a:lnTo>
                    <a:pt x="103" y="127"/>
                  </a:lnTo>
                  <a:lnTo>
                    <a:pt x="110" y="127"/>
                  </a:lnTo>
                  <a:lnTo>
                    <a:pt x="112" y="127"/>
                  </a:lnTo>
                  <a:lnTo>
                    <a:pt x="117" y="145"/>
                  </a:lnTo>
                  <a:lnTo>
                    <a:pt x="71" y="157"/>
                  </a:lnTo>
                  <a:close/>
                  <a:moveTo>
                    <a:pt x="66" y="170"/>
                  </a:moveTo>
                  <a:lnTo>
                    <a:pt x="66" y="170"/>
                  </a:lnTo>
                  <a:lnTo>
                    <a:pt x="71" y="170"/>
                  </a:lnTo>
                  <a:lnTo>
                    <a:pt x="71" y="202"/>
                  </a:lnTo>
                  <a:lnTo>
                    <a:pt x="71" y="202"/>
                  </a:lnTo>
                  <a:lnTo>
                    <a:pt x="65" y="200"/>
                  </a:lnTo>
                  <a:lnTo>
                    <a:pt x="61" y="199"/>
                  </a:lnTo>
                  <a:lnTo>
                    <a:pt x="57" y="195"/>
                  </a:lnTo>
                  <a:lnTo>
                    <a:pt x="56" y="189"/>
                  </a:lnTo>
                  <a:lnTo>
                    <a:pt x="56" y="189"/>
                  </a:lnTo>
                  <a:lnTo>
                    <a:pt x="56" y="184"/>
                  </a:lnTo>
                  <a:lnTo>
                    <a:pt x="57" y="179"/>
                  </a:lnTo>
                  <a:lnTo>
                    <a:pt x="61" y="173"/>
                  </a:lnTo>
                  <a:lnTo>
                    <a:pt x="66" y="170"/>
                  </a:lnTo>
                  <a:lnTo>
                    <a:pt x="66" y="170"/>
                  </a:lnTo>
                  <a:close/>
                  <a:moveTo>
                    <a:pt x="71" y="68"/>
                  </a:moveTo>
                  <a:lnTo>
                    <a:pt x="71" y="68"/>
                  </a:lnTo>
                  <a:lnTo>
                    <a:pt x="65" y="65"/>
                  </a:lnTo>
                  <a:lnTo>
                    <a:pt x="60" y="62"/>
                  </a:lnTo>
                  <a:lnTo>
                    <a:pt x="54" y="61"/>
                  </a:lnTo>
                  <a:lnTo>
                    <a:pt x="47" y="61"/>
                  </a:lnTo>
                  <a:lnTo>
                    <a:pt x="34" y="8"/>
                  </a:lnTo>
                  <a:lnTo>
                    <a:pt x="34" y="8"/>
                  </a:lnTo>
                  <a:lnTo>
                    <a:pt x="31" y="4"/>
                  </a:lnTo>
                  <a:lnTo>
                    <a:pt x="29" y="1"/>
                  </a:lnTo>
                  <a:lnTo>
                    <a:pt x="24" y="0"/>
                  </a:lnTo>
                  <a:lnTo>
                    <a:pt x="19" y="0"/>
                  </a:lnTo>
                  <a:lnTo>
                    <a:pt x="19" y="0"/>
                  </a:lnTo>
                  <a:lnTo>
                    <a:pt x="15" y="1"/>
                  </a:lnTo>
                  <a:lnTo>
                    <a:pt x="12" y="5"/>
                  </a:lnTo>
                  <a:lnTo>
                    <a:pt x="10" y="9"/>
                  </a:lnTo>
                  <a:lnTo>
                    <a:pt x="11" y="15"/>
                  </a:lnTo>
                  <a:lnTo>
                    <a:pt x="24" y="66"/>
                  </a:lnTo>
                  <a:lnTo>
                    <a:pt x="24" y="66"/>
                  </a:lnTo>
                  <a:lnTo>
                    <a:pt x="19" y="70"/>
                  </a:lnTo>
                  <a:lnTo>
                    <a:pt x="15" y="74"/>
                  </a:lnTo>
                  <a:lnTo>
                    <a:pt x="11" y="78"/>
                  </a:lnTo>
                  <a:lnTo>
                    <a:pt x="7" y="84"/>
                  </a:lnTo>
                  <a:lnTo>
                    <a:pt x="6" y="91"/>
                  </a:lnTo>
                  <a:lnTo>
                    <a:pt x="4" y="96"/>
                  </a:lnTo>
                  <a:lnTo>
                    <a:pt x="4" y="104"/>
                  </a:lnTo>
                  <a:lnTo>
                    <a:pt x="6" y="111"/>
                  </a:lnTo>
                  <a:lnTo>
                    <a:pt x="6" y="111"/>
                  </a:lnTo>
                  <a:lnTo>
                    <a:pt x="12" y="138"/>
                  </a:lnTo>
                  <a:lnTo>
                    <a:pt x="12" y="138"/>
                  </a:lnTo>
                  <a:lnTo>
                    <a:pt x="12" y="138"/>
                  </a:lnTo>
                  <a:lnTo>
                    <a:pt x="12" y="142"/>
                  </a:lnTo>
                  <a:lnTo>
                    <a:pt x="12" y="146"/>
                  </a:lnTo>
                  <a:lnTo>
                    <a:pt x="10" y="149"/>
                  </a:lnTo>
                  <a:lnTo>
                    <a:pt x="8" y="152"/>
                  </a:lnTo>
                  <a:lnTo>
                    <a:pt x="3" y="156"/>
                  </a:lnTo>
                  <a:lnTo>
                    <a:pt x="0" y="157"/>
                  </a:lnTo>
                  <a:lnTo>
                    <a:pt x="6" y="175"/>
                  </a:lnTo>
                  <a:lnTo>
                    <a:pt x="71" y="157"/>
                  </a:lnTo>
                  <a:lnTo>
                    <a:pt x="71" y="68"/>
                  </a:lnTo>
                  <a:close/>
                </a:path>
              </a:pathLst>
            </a:custGeom>
            <a:grpFill/>
            <a:ln w="9525">
              <a:noFill/>
            </a:ln>
          </p:spPr>
          <p:txBody>
            <a:bodyPr/>
            <a:lstStyle/>
            <a:p>
              <a:endParaRPr lang="zh-CN" altLang="en-US" sz="2400"/>
            </a:p>
          </p:txBody>
        </p:sp>
        <p:sp>
          <p:nvSpPr>
            <p:cNvPr id="17527" name="Freeform 170"/>
            <p:cNvSpPr>
              <a:spLocks noEditPoints="1"/>
            </p:cNvSpPr>
            <p:nvPr/>
          </p:nvSpPr>
          <p:spPr>
            <a:xfrm>
              <a:off x="4799732" y="1051925"/>
              <a:ext cx="242444" cy="305057"/>
            </a:xfrm>
            <a:custGeom>
              <a:avLst/>
              <a:gdLst>
                <a:gd name="txL" fmla="*/ 0 w 233"/>
                <a:gd name="txT" fmla="*/ 0 h 287"/>
                <a:gd name="txR" fmla="*/ 233 w 233"/>
                <a:gd name="txB" fmla="*/ 287 h 287"/>
              </a:gdLst>
              <a:ahLst/>
              <a:cxnLst>
                <a:cxn ang="0">
                  <a:pos x="170647" y="0"/>
                </a:cxn>
                <a:cxn ang="0">
                  <a:pos x="242444" y="263603"/>
                </a:cxn>
                <a:cxn ang="0">
                  <a:pos x="224755" y="297617"/>
                </a:cxn>
                <a:cxn ang="0">
                  <a:pos x="170647" y="240219"/>
                </a:cxn>
                <a:cxn ang="0">
                  <a:pos x="186255" y="231716"/>
                </a:cxn>
                <a:cxn ang="0">
                  <a:pos x="201863" y="203017"/>
                </a:cxn>
                <a:cxn ang="0">
                  <a:pos x="201863" y="166878"/>
                </a:cxn>
                <a:cxn ang="0">
                  <a:pos x="185215" y="157312"/>
                </a:cxn>
                <a:cxn ang="0">
                  <a:pos x="170647" y="125424"/>
                </a:cxn>
                <a:cxn ang="0">
                  <a:pos x="173769" y="223212"/>
                </a:cxn>
                <a:cxn ang="0">
                  <a:pos x="187296" y="186010"/>
                </a:cxn>
                <a:cxn ang="0">
                  <a:pos x="182093" y="170067"/>
                </a:cxn>
                <a:cxn ang="0">
                  <a:pos x="170647" y="170067"/>
                </a:cxn>
                <a:cxn ang="0">
                  <a:pos x="138391" y="14881"/>
                </a:cxn>
                <a:cxn ang="0">
                  <a:pos x="170647" y="125424"/>
                </a:cxn>
                <a:cxn ang="0">
                  <a:pos x="141512" y="117984"/>
                </a:cxn>
                <a:cxn ang="0">
                  <a:pos x="138391" y="305057"/>
                </a:cxn>
                <a:cxn ang="0">
                  <a:pos x="145675" y="238093"/>
                </a:cxn>
                <a:cxn ang="0">
                  <a:pos x="170647" y="305057"/>
                </a:cxn>
                <a:cxn ang="0">
                  <a:pos x="159201" y="213646"/>
                </a:cxn>
                <a:cxn ang="0">
                  <a:pos x="162323" y="223212"/>
                </a:cxn>
                <a:cxn ang="0">
                  <a:pos x="170647" y="170067"/>
                </a:cxn>
                <a:cxn ang="0">
                  <a:pos x="99891" y="0"/>
                </a:cxn>
                <a:cxn ang="0">
                  <a:pos x="138391" y="116921"/>
                </a:cxn>
                <a:cxn ang="0">
                  <a:pos x="107175" y="122235"/>
                </a:cxn>
                <a:cxn ang="0">
                  <a:pos x="99891" y="305057"/>
                </a:cxn>
                <a:cxn ang="0">
                  <a:pos x="137350" y="210457"/>
                </a:cxn>
                <a:cxn ang="0">
                  <a:pos x="138391" y="231716"/>
                </a:cxn>
                <a:cxn ang="0">
                  <a:pos x="105094" y="179633"/>
                </a:cxn>
                <a:cxn ang="0">
                  <a:pos x="99891" y="170067"/>
                </a:cxn>
                <a:cxn ang="0">
                  <a:pos x="99891" y="141368"/>
                </a:cxn>
                <a:cxn ang="0">
                  <a:pos x="85324" y="14881"/>
                </a:cxn>
                <a:cxn ang="0">
                  <a:pos x="99891" y="128613"/>
                </a:cxn>
                <a:cxn ang="0">
                  <a:pos x="85324" y="53146"/>
                </a:cxn>
                <a:cxn ang="0">
                  <a:pos x="85324" y="174318"/>
                </a:cxn>
                <a:cxn ang="0">
                  <a:pos x="99891" y="240219"/>
                </a:cxn>
                <a:cxn ang="0">
                  <a:pos x="93648" y="153060"/>
                </a:cxn>
                <a:cxn ang="0">
                  <a:pos x="41621" y="0"/>
                </a:cxn>
                <a:cxn ang="0">
                  <a:pos x="28094" y="15944"/>
                </a:cxn>
                <a:cxn ang="0">
                  <a:pos x="17689" y="32950"/>
                </a:cxn>
                <a:cxn ang="0">
                  <a:pos x="85324" y="53146"/>
                </a:cxn>
                <a:cxn ang="0">
                  <a:pos x="63472" y="164752"/>
                </a:cxn>
                <a:cxn ang="0">
                  <a:pos x="39540" y="170067"/>
                </a:cxn>
                <a:cxn ang="0">
                  <a:pos x="30175" y="184947"/>
                </a:cxn>
                <a:cxn ang="0">
                  <a:pos x="41621" y="194514"/>
                </a:cxn>
                <a:cxn ang="0">
                  <a:pos x="47864" y="190262"/>
                </a:cxn>
                <a:cxn ang="0">
                  <a:pos x="46824" y="182822"/>
                </a:cxn>
                <a:cxn ang="0">
                  <a:pos x="59310" y="174318"/>
                </a:cxn>
                <a:cxn ang="0">
                  <a:pos x="49946" y="207269"/>
                </a:cxn>
                <a:cxn ang="0">
                  <a:pos x="42662" y="247660"/>
                </a:cxn>
                <a:cxn ang="0">
                  <a:pos x="55148" y="259352"/>
                </a:cxn>
                <a:cxn ang="0">
                  <a:pos x="62432" y="250848"/>
                </a:cxn>
                <a:cxn ang="0">
                  <a:pos x="75959" y="190262"/>
                </a:cxn>
                <a:cxn ang="0">
                  <a:pos x="41621" y="305057"/>
                </a:cxn>
                <a:cxn ang="0">
                  <a:pos x="13527" y="292302"/>
                </a:cxn>
                <a:cxn ang="0">
                  <a:pos x="0" y="41454"/>
                </a:cxn>
                <a:cxn ang="0">
                  <a:pos x="13527" y="12755"/>
                </a:cxn>
                <a:cxn ang="0">
                  <a:pos x="41621" y="0"/>
                </a:cxn>
              </a:cxnLst>
              <a:rect l="txL" t="txT" r="txR" b="txB"/>
              <a:pathLst>
                <a:path w="233" h="287">
                  <a:moveTo>
                    <a:pt x="164" y="0"/>
                  </a:moveTo>
                  <a:lnTo>
                    <a:pt x="233" y="0"/>
                  </a:lnTo>
                  <a:lnTo>
                    <a:pt x="233" y="14"/>
                  </a:lnTo>
                  <a:lnTo>
                    <a:pt x="164" y="14"/>
                  </a:lnTo>
                  <a:lnTo>
                    <a:pt x="164" y="0"/>
                  </a:lnTo>
                  <a:lnTo>
                    <a:pt x="164" y="0"/>
                  </a:lnTo>
                  <a:close/>
                  <a:moveTo>
                    <a:pt x="164" y="50"/>
                  </a:moveTo>
                  <a:lnTo>
                    <a:pt x="233" y="50"/>
                  </a:lnTo>
                  <a:lnTo>
                    <a:pt x="233" y="248"/>
                  </a:lnTo>
                  <a:lnTo>
                    <a:pt x="233" y="248"/>
                  </a:lnTo>
                  <a:lnTo>
                    <a:pt x="232" y="256"/>
                  </a:lnTo>
                  <a:lnTo>
                    <a:pt x="229" y="263"/>
                  </a:lnTo>
                  <a:lnTo>
                    <a:pt x="226" y="270"/>
                  </a:lnTo>
                  <a:lnTo>
                    <a:pt x="221" y="275"/>
                  </a:lnTo>
                  <a:lnTo>
                    <a:pt x="216" y="280"/>
                  </a:lnTo>
                  <a:lnTo>
                    <a:pt x="209" y="285"/>
                  </a:lnTo>
                  <a:lnTo>
                    <a:pt x="202" y="286"/>
                  </a:lnTo>
                  <a:lnTo>
                    <a:pt x="194" y="287"/>
                  </a:lnTo>
                  <a:lnTo>
                    <a:pt x="164" y="287"/>
                  </a:lnTo>
                  <a:lnTo>
                    <a:pt x="164" y="226"/>
                  </a:lnTo>
                  <a:lnTo>
                    <a:pt x="164" y="226"/>
                  </a:lnTo>
                  <a:lnTo>
                    <a:pt x="168" y="225"/>
                  </a:lnTo>
                  <a:lnTo>
                    <a:pt x="168" y="225"/>
                  </a:lnTo>
                  <a:lnTo>
                    <a:pt x="174" y="222"/>
                  </a:lnTo>
                  <a:lnTo>
                    <a:pt x="179" y="218"/>
                  </a:lnTo>
                  <a:lnTo>
                    <a:pt x="183" y="213"/>
                  </a:lnTo>
                  <a:lnTo>
                    <a:pt x="187" y="207"/>
                  </a:lnTo>
                  <a:lnTo>
                    <a:pt x="187" y="207"/>
                  </a:lnTo>
                  <a:lnTo>
                    <a:pt x="191" y="199"/>
                  </a:lnTo>
                  <a:lnTo>
                    <a:pt x="194" y="191"/>
                  </a:lnTo>
                  <a:lnTo>
                    <a:pt x="195" y="183"/>
                  </a:lnTo>
                  <a:lnTo>
                    <a:pt x="195" y="175"/>
                  </a:lnTo>
                  <a:lnTo>
                    <a:pt x="195" y="175"/>
                  </a:lnTo>
                  <a:lnTo>
                    <a:pt x="195" y="163"/>
                  </a:lnTo>
                  <a:lnTo>
                    <a:pt x="194" y="157"/>
                  </a:lnTo>
                  <a:lnTo>
                    <a:pt x="191" y="155"/>
                  </a:lnTo>
                  <a:lnTo>
                    <a:pt x="189" y="151"/>
                  </a:lnTo>
                  <a:lnTo>
                    <a:pt x="186" y="149"/>
                  </a:lnTo>
                  <a:lnTo>
                    <a:pt x="182" y="148"/>
                  </a:lnTo>
                  <a:lnTo>
                    <a:pt x="178" y="148"/>
                  </a:lnTo>
                  <a:lnTo>
                    <a:pt x="178" y="148"/>
                  </a:lnTo>
                  <a:lnTo>
                    <a:pt x="171" y="149"/>
                  </a:lnTo>
                  <a:lnTo>
                    <a:pt x="164" y="152"/>
                  </a:lnTo>
                  <a:lnTo>
                    <a:pt x="172" y="117"/>
                  </a:lnTo>
                  <a:lnTo>
                    <a:pt x="164" y="118"/>
                  </a:lnTo>
                  <a:lnTo>
                    <a:pt x="164" y="50"/>
                  </a:lnTo>
                  <a:lnTo>
                    <a:pt x="164" y="50"/>
                  </a:lnTo>
                  <a:close/>
                  <a:moveTo>
                    <a:pt x="164" y="211"/>
                  </a:moveTo>
                  <a:lnTo>
                    <a:pt x="164" y="211"/>
                  </a:lnTo>
                  <a:lnTo>
                    <a:pt x="167" y="210"/>
                  </a:lnTo>
                  <a:lnTo>
                    <a:pt x="170" y="207"/>
                  </a:lnTo>
                  <a:lnTo>
                    <a:pt x="175" y="199"/>
                  </a:lnTo>
                  <a:lnTo>
                    <a:pt x="175" y="199"/>
                  </a:lnTo>
                  <a:lnTo>
                    <a:pt x="179" y="187"/>
                  </a:lnTo>
                  <a:lnTo>
                    <a:pt x="180" y="175"/>
                  </a:lnTo>
                  <a:lnTo>
                    <a:pt x="180" y="175"/>
                  </a:lnTo>
                  <a:lnTo>
                    <a:pt x="179" y="165"/>
                  </a:lnTo>
                  <a:lnTo>
                    <a:pt x="178" y="163"/>
                  </a:lnTo>
                  <a:lnTo>
                    <a:pt x="175" y="160"/>
                  </a:lnTo>
                  <a:lnTo>
                    <a:pt x="175" y="160"/>
                  </a:lnTo>
                  <a:lnTo>
                    <a:pt x="172" y="159"/>
                  </a:lnTo>
                  <a:lnTo>
                    <a:pt x="172" y="159"/>
                  </a:lnTo>
                  <a:lnTo>
                    <a:pt x="167" y="159"/>
                  </a:lnTo>
                  <a:lnTo>
                    <a:pt x="167" y="159"/>
                  </a:lnTo>
                  <a:lnTo>
                    <a:pt x="164" y="160"/>
                  </a:lnTo>
                  <a:lnTo>
                    <a:pt x="164" y="211"/>
                  </a:lnTo>
                  <a:close/>
                  <a:moveTo>
                    <a:pt x="133" y="0"/>
                  </a:moveTo>
                  <a:lnTo>
                    <a:pt x="164" y="0"/>
                  </a:lnTo>
                  <a:lnTo>
                    <a:pt x="164" y="14"/>
                  </a:lnTo>
                  <a:lnTo>
                    <a:pt x="133" y="14"/>
                  </a:lnTo>
                  <a:lnTo>
                    <a:pt x="133" y="0"/>
                  </a:lnTo>
                  <a:lnTo>
                    <a:pt x="133" y="0"/>
                  </a:lnTo>
                  <a:close/>
                  <a:moveTo>
                    <a:pt x="133" y="50"/>
                  </a:moveTo>
                  <a:lnTo>
                    <a:pt x="164" y="50"/>
                  </a:lnTo>
                  <a:lnTo>
                    <a:pt x="164" y="118"/>
                  </a:lnTo>
                  <a:lnTo>
                    <a:pt x="149" y="119"/>
                  </a:lnTo>
                  <a:lnTo>
                    <a:pt x="133" y="192"/>
                  </a:lnTo>
                  <a:lnTo>
                    <a:pt x="133" y="122"/>
                  </a:lnTo>
                  <a:lnTo>
                    <a:pt x="136" y="111"/>
                  </a:lnTo>
                  <a:lnTo>
                    <a:pt x="136" y="111"/>
                  </a:lnTo>
                  <a:lnTo>
                    <a:pt x="133" y="110"/>
                  </a:lnTo>
                  <a:lnTo>
                    <a:pt x="133" y="50"/>
                  </a:lnTo>
                  <a:lnTo>
                    <a:pt x="133" y="50"/>
                  </a:lnTo>
                  <a:close/>
                  <a:moveTo>
                    <a:pt x="164" y="287"/>
                  </a:moveTo>
                  <a:lnTo>
                    <a:pt x="133" y="287"/>
                  </a:lnTo>
                  <a:lnTo>
                    <a:pt x="133" y="218"/>
                  </a:lnTo>
                  <a:lnTo>
                    <a:pt x="133" y="218"/>
                  </a:lnTo>
                  <a:lnTo>
                    <a:pt x="137" y="222"/>
                  </a:lnTo>
                  <a:lnTo>
                    <a:pt x="137" y="222"/>
                  </a:lnTo>
                  <a:lnTo>
                    <a:pt x="140" y="224"/>
                  </a:lnTo>
                  <a:lnTo>
                    <a:pt x="143" y="226"/>
                  </a:lnTo>
                  <a:lnTo>
                    <a:pt x="152" y="228"/>
                  </a:lnTo>
                  <a:lnTo>
                    <a:pt x="152" y="228"/>
                  </a:lnTo>
                  <a:lnTo>
                    <a:pt x="164" y="226"/>
                  </a:lnTo>
                  <a:lnTo>
                    <a:pt x="164" y="287"/>
                  </a:lnTo>
                  <a:lnTo>
                    <a:pt x="164" y="287"/>
                  </a:lnTo>
                  <a:close/>
                  <a:moveTo>
                    <a:pt x="164" y="160"/>
                  </a:moveTo>
                  <a:lnTo>
                    <a:pt x="164" y="160"/>
                  </a:lnTo>
                  <a:lnTo>
                    <a:pt x="163" y="161"/>
                  </a:lnTo>
                  <a:lnTo>
                    <a:pt x="153" y="201"/>
                  </a:lnTo>
                  <a:lnTo>
                    <a:pt x="153" y="201"/>
                  </a:lnTo>
                  <a:lnTo>
                    <a:pt x="153" y="205"/>
                  </a:lnTo>
                  <a:lnTo>
                    <a:pt x="153" y="205"/>
                  </a:lnTo>
                  <a:lnTo>
                    <a:pt x="153" y="207"/>
                  </a:lnTo>
                  <a:lnTo>
                    <a:pt x="156" y="210"/>
                  </a:lnTo>
                  <a:lnTo>
                    <a:pt x="159" y="211"/>
                  </a:lnTo>
                  <a:lnTo>
                    <a:pt x="161" y="211"/>
                  </a:lnTo>
                  <a:lnTo>
                    <a:pt x="161" y="211"/>
                  </a:lnTo>
                  <a:lnTo>
                    <a:pt x="164" y="211"/>
                  </a:lnTo>
                  <a:lnTo>
                    <a:pt x="164" y="160"/>
                  </a:lnTo>
                  <a:close/>
                  <a:moveTo>
                    <a:pt x="96" y="0"/>
                  </a:moveTo>
                  <a:lnTo>
                    <a:pt x="133" y="0"/>
                  </a:lnTo>
                  <a:lnTo>
                    <a:pt x="133" y="14"/>
                  </a:lnTo>
                  <a:lnTo>
                    <a:pt x="96" y="14"/>
                  </a:lnTo>
                  <a:lnTo>
                    <a:pt x="96" y="0"/>
                  </a:lnTo>
                  <a:lnTo>
                    <a:pt x="96" y="0"/>
                  </a:lnTo>
                  <a:close/>
                  <a:moveTo>
                    <a:pt x="96" y="50"/>
                  </a:moveTo>
                  <a:lnTo>
                    <a:pt x="133" y="50"/>
                  </a:lnTo>
                  <a:lnTo>
                    <a:pt x="133" y="110"/>
                  </a:lnTo>
                  <a:lnTo>
                    <a:pt x="133" y="110"/>
                  </a:lnTo>
                  <a:lnTo>
                    <a:pt x="124" y="109"/>
                  </a:lnTo>
                  <a:lnTo>
                    <a:pt x="124" y="109"/>
                  </a:lnTo>
                  <a:lnTo>
                    <a:pt x="117" y="110"/>
                  </a:lnTo>
                  <a:lnTo>
                    <a:pt x="110" y="111"/>
                  </a:lnTo>
                  <a:lnTo>
                    <a:pt x="103" y="115"/>
                  </a:lnTo>
                  <a:lnTo>
                    <a:pt x="96" y="121"/>
                  </a:lnTo>
                  <a:lnTo>
                    <a:pt x="96" y="50"/>
                  </a:lnTo>
                  <a:lnTo>
                    <a:pt x="96" y="50"/>
                  </a:lnTo>
                  <a:close/>
                  <a:moveTo>
                    <a:pt x="133" y="287"/>
                  </a:moveTo>
                  <a:lnTo>
                    <a:pt x="96" y="287"/>
                  </a:lnTo>
                  <a:lnTo>
                    <a:pt x="96" y="226"/>
                  </a:lnTo>
                  <a:lnTo>
                    <a:pt x="111" y="226"/>
                  </a:lnTo>
                  <a:lnTo>
                    <a:pt x="133" y="122"/>
                  </a:lnTo>
                  <a:lnTo>
                    <a:pt x="133" y="192"/>
                  </a:lnTo>
                  <a:lnTo>
                    <a:pt x="132" y="198"/>
                  </a:lnTo>
                  <a:lnTo>
                    <a:pt x="132" y="198"/>
                  </a:lnTo>
                  <a:lnTo>
                    <a:pt x="132" y="207"/>
                  </a:lnTo>
                  <a:lnTo>
                    <a:pt x="132" y="207"/>
                  </a:lnTo>
                  <a:lnTo>
                    <a:pt x="132" y="213"/>
                  </a:lnTo>
                  <a:lnTo>
                    <a:pt x="133" y="218"/>
                  </a:lnTo>
                  <a:lnTo>
                    <a:pt x="133" y="287"/>
                  </a:lnTo>
                  <a:lnTo>
                    <a:pt x="133" y="287"/>
                  </a:lnTo>
                  <a:close/>
                  <a:moveTo>
                    <a:pt x="96" y="186"/>
                  </a:moveTo>
                  <a:lnTo>
                    <a:pt x="101" y="169"/>
                  </a:lnTo>
                  <a:lnTo>
                    <a:pt x="101" y="169"/>
                  </a:lnTo>
                  <a:lnTo>
                    <a:pt x="96" y="168"/>
                  </a:lnTo>
                  <a:lnTo>
                    <a:pt x="96" y="186"/>
                  </a:lnTo>
                  <a:lnTo>
                    <a:pt x="96" y="186"/>
                  </a:lnTo>
                  <a:close/>
                  <a:moveTo>
                    <a:pt x="96" y="160"/>
                  </a:moveTo>
                  <a:lnTo>
                    <a:pt x="96" y="160"/>
                  </a:lnTo>
                  <a:lnTo>
                    <a:pt x="102" y="163"/>
                  </a:lnTo>
                  <a:lnTo>
                    <a:pt x="111" y="119"/>
                  </a:lnTo>
                  <a:lnTo>
                    <a:pt x="111" y="119"/>
                  </a:lnTo>
                  <a:lnTo>
                    <a:pt x="105" y="125"/>
                  </a:lnTo>
                  <a:lnTo>
                    <a:pt x="96" y="133"/>
                  </a:lnTo>
                  <a:lnTo>
                    <a:pt x="96" y="160"/>
                  </a:lnTo>
                  <a:close/>
                  <a:moveTo>
                    <a:pt x="82" y="0"/>
                  </a:moveTo>
                  <a:lnTo>
                    <a:pt x="96" y="0"/>
                  </a:lnTo>
                  <a:lnTo>
                    <a:pt x="96" y="14"/>
                  </a:lnTo>
                  <a:lnTo>
                    <a:pt x="82" y="14"/>
                  </a:lnTo>
                  <a:lnTo>
                    <a:pt x="82" y="0"/>
                  </a:lnTo>
                  <a:lnTo>
                    <a:pt x="82" y="0"/>
                  </a:lnTo>
                  <a:close/>
                  <a:moveTo>
                    <a:pt x="82" y="50"/>
                  </a:moveTo>
                  <a:lnTo>
                    <a:pt x="96" y="50"/>
                  </a:lnTo>
                  <a:lnTo>
                    <a:pt x="96" y="121"/>
                  </a:lnTo>
                  <a:lnTo>
                    <a:pt x="96" y="121"/>
                  </a:lnTo>
                  <a:lnTo>
                    <a:pt x="96" y="122"/>
                  </a:lnTo>
                  <a:lnTo>
                    <a:pt x="96" y="122"/>
                  </a:lnTo>
                  <a:lnTo>
                    <a:pt x="82" y="137"/>
                  </a:lnTo>
                  <a:lnTo>
                    <a:pt x="82" y="50"/>
                  </a:lnTo>
                  <a:lnTo>
                    <a:pt x="82" y="50"/>
                  </a:lnTo>
                  <a:close/>
                  <a:moveTo>
                    <a:pt x="96" y="287"/>
                  </a:moveTo>
                  <a:lnTo>
                    <a:pt x="82" y="287"/>
                  </a:lnTo>
                  <a:lnTo>
                    <a:pt x="82" y="164"/>
                  </a:lnTo>
                  <a:lnTo>
                    <a:pt x="82" y="164"/>
                  </a:lnTo>
                  <a:lnTo>
                    <a:pt x="90" y="165"/>
                  </a:lnTo>
                  <a:lnTo>
                    <a:pt x="96" y="168"/>
                  </a:lnTo>
                  <a:lnTo>
                    <a:pt x="96" y="186"/>
                  </a:lnTo>
                  <a:lnTo>
                    <a:pt x="88" y="226"/>
                  </a:lnTo>
                  <a:lnTo>
                    <a:pt x="96" y="226"/>
                  </a:lnTo>
                  <a:lnTo>
                    <a:pt x="96" y="287"/>
                  </a:lnTo>
                  <a:lnTo>
                    <a:pt x="96" y="287"/>
                  </a:lnTo>
                  <a:close/>
                  <a:moveTo>
                    <a:pt x="96" y="133"/>
                  </a:moveTo>
                  <a:lnTo>
                    <a:pt x="96" y="133"/>
                  </a:lnTo>
                  <a:lnTo>
                    <a:pt x="90" y="144"/>
                  </a:lnTo>
                  <a:lnTo>
                    <a:pt x="83" y="157"/>
                  </a:lnTo>
                  <a:lnTo>
                    <a:pt x="83" y="157"/>
                  </a:lnTo>
                  <a:lnTo>
                    <a:pt x="96" y="160"/>
                  </a:lnTo>
                  <a:lnTo>
                    <a:pt x="96" y="133"/>
                  </a:lnTo>
                  <a:close/>
                  <a:moveTo>
                    <a:pt x="40" y="0"/>
                  </a:moveTo>
                  <a:lnTo>
                    <a:pt x="82" y="0"/>
                  </a:lnTo>
                  <a:lnTo>
                    <a:pt x="82" y="14"/>
                  </a:lnTo>
                  <a:lnTo>
                    <a:pt x="36" y="14"/>
                  </a:lnTo>
                  <a:lnTo>
                    <a:pt x="36" y="14"/>
                  </a:lnTo>
                  <a:lnTo>
                    <a:pt x="27" y="15"/>
                  </a:lnTo>
                  <a:lnTo>
                    <a:pt x="22" y="19"/>
                  </a:lnTo>
                  <a:lnTo>
                    <a:pt x="18" y="25"/>
                  </a:lnTo>
                  <a:lnTo>
                    <a:pt x="17" y="31"/>
                  </a:lnTo>
                  <a:lnTo>
                    <a:pt x="17" y="31"/>
                  </a:lnTo>
                  <a:lnTo>
                    <a:pt x="17" y="31"/>
                  </a:lnTo>
                  <a:lnTo>
                    <a:pt x="18" y="39"/>
                  </a:lnTo>
                  <a:lnTo>
                    <a:pt x="22" y="45"/>
                  </a:lnTo>
                  <a:lnTo>
                    <a:pt x="27" y="49"/>
                  </a:lnTo>
                  <a:lnTo>
                    <a:pt x="36" y="50"/>
                  </a:lnTo>
                  <a:lnTo>
                    <a:pt x="82" y="50"/>
                  </a:lnTo>
                  <a:lnTo>
                    <a:pt x="82" y="137"/>
                  </a:lnTo>
                  <a:lnTo>
                    <a:pt x="82" y="137"/>
                  </a:lnTo>
                  <a:lnTo>
                    <a:pt x="69" y="155"/>
                  </a:lnTo>
                  <a:lnTo>
                    <a:pt x="69" y="155"/>
                  </a:lnTo>
                  <a:lnTo>
                    <a:pt x="61" y="155"/>
                  </a:lnTo>
                  <a:lnTo>
                    <a:pt x="61" y="155"/>
                  </a:lnTo>
                  <a:lnTo>
                    <a:pt x="48" y="156"/>
                  </a:lnTo>
                  <a:lnTo>
                    <a:pt x="42" y="157"/>
                  </a:lnTo>
                  <a:lnTo>
                    <a:pt x="38" y="160"/>
                  </a:lnTo>
                  <a:lnTo>
                    <a:pt x="38" y="160"/>
                  </a:lnTo>
                  <a:lnTo>
                    <a:pt x="34" y="163"/>
                  </a:lnTo>
                  <a:lnTo>
                    <a:pt x="31" y="167"/>
                  </a:lnTo>
                  <a:lnTo>
                    <a:pt x="29" y="169"/>
                  </a:lnTo>
                  <a:lnTo>
                    <a:pt x="29" y="174"/>
                  </a:lnTo>
                  <a:lnTo>
                    <a:pt x="29" y="174"/>
                  </a:lnTo>
                  <a:lnTo>
                    <a:pt x="29" y="178"/>
                  </a:lnTo>
                  <a:lnTo>
                    <a:pt x="31" y="180"/>
                  </a:lnTo>
                  <a:lnTo>
                    <a:pt x="31" y="180"/>
                  </a:lnTo>
                  <a:lnTo>
                    <a:pt x="34" y="182"/>
                  </a:lnTo>
                  <a:lnTo>
                    <a:pt x="40" y="183"/>
                  </a:lnTo>
                  <a:lnTo>
                    <a:pt x="40" y="183"/>
                  </a:lnTo>
                  <a:lnTo>
                    <a:pt x="42" y="183"/>
                  </a:lnTo>
                  <a:lnTo>
                    <a:pt x="45" y="182"/>
                  </a:lnTo>
                  <a:lnTo>
                    <a:pt x="45" y="182"/>
                  </a:lnTo>
                  <a:lnTo>
                    <a:pt x="46" y="179"/>
                  </a:lnTo>
                  <a:lnTo>
                    <a:pt x="48" y="178"/>
                  </a:lnTo>
                  <a:lnTo>
                    <a:pt x="48" y="178"/>
                  </a:lnTo>
                  <a:lnTo>
                    <a:pt x="46" y="174"/>
                  </a:lnTo>
                  <a:lnTo>
                    <a:pt x="46" y="174"/>
                  </a:lnTo>
                  <a:lnTo>
                    <a:pt x="45" y="172"/>
                  </a:lnTo>
                  <a:lnTo>
                    <a:pt x="45" y="172"/>
                  </a:lnTo>
                  <a:lnTo>
                    <a:pt x="48" y="168"/>
                  </a:lnTo>
                  <a:lnTo>
                    <a:pt x="52" y="165"/>
                  </a:lnTo>
                  <a:lnTo>
                    <a:pt x="52" y="165"/>
                  </a:lnTo>
                  <a:lnTo>
                    <a:pt x="57" y="164"/>
                  </a:lnTo>
                  <a:lnTo>
                    <a:pt x="64" y="164"/>
                  </a:lnTo>
                  <a:lnTo>
                    <a:pt x="64" y="164"/>
                  </a:lnTo>
                  <a:lnTo>
                    <a:pt x="54" y="182"/>
                  </a:lnTo>
                  <a:lnTo>
                    <a:pt x="54" y="182"/>
                  </a:lnTo>
                  <a:lnTo>
                    <a:pt x="48" y="195"/>
                  </a:lnTo>
                  <a:lnTo>
                    <a:pt x="44" y="207"/>
                  </a:lnTo>
                  <a:lnTo>
                    <a:pt x="41" y="218"/>
                  </a:lnTo>
                  <a:lnTo>
                    <a:pt x="41" y="228"/>
                  </a:lnTo>
                  <a:lnTo>
                    <a:pt x="41" y="228"/>
                  </a:lnTo>
                  <a:lnTo>
                    <a:pt x="41" y="233"/>
                  </a:lnTo>
                  <a:lnTo>
                    <a:pt x="42" y="237"/>
                  </a:lnTo>
                  <a:lnTo>
                    <a:pt x="45" y="240"/>
                  </a:lnTo>
                  <a:lnTo>
                    <a:pt x="49" y="243"/>
                  </a:lnTo>
                  <a:lnTo>
                    <a:pt x="49" y="243"/>
                  </a:lnTo>
                  <a:lnTo>
                    <a:pt x="53" y="244"/>
                  </a:lnTo>
                  <a:lnTo>
                    <a:pt x="61" y="244"/>
                  </a:lnTo>
                  <a:lnTo>
                    <a:pt x="61" y="244"/>
                  </a:lnTo>
                  <a:lnTo>
                    <a:pt x="60" y="240"/>
                  </a:lnTo>
                  <a:lnTo>
                    <a:pt x="60" y="236"/>
                  </a:lnTo>
                  <a:lnTo>
                    <a:pt x="60" y="236"/>
                  </a:lnTo>
                  <a:lnTo>
                    <a:pt x="61" y="221"/>
                  </a:lnTo>
                  <a:lnTo>
                    <a:pt x="61" y="221"/>
                  </a:lnTo>
                  <a:lnTo>
                    <a:pt x="64" y="207"/>
                  </a:lnTo>
                  <a:lnTo>
                    <a:pt x="68" y="194"/>
                  </a:lnTo>
                  <a:lnTo>
                    <a:pt x="73" y="179"/>
                  </a:lnTo>
                  <a:lnTo>
                    <a:pt x="80" y="164"/>
                  </a:lnTo>
                  <a:lnTo>
                    <a:pt x="80" y="164"/>
                  </a:lnTo>
                  <a:lnTo>
                    <a:pt x="82" y="164"/>
                  </a:lnTo>
                  <a:lnTo>
                    <a:pt x="82" y="287"/>
                  </a:lnTo>
                  <a:lnTo>
                    <a:pt x="40" y="287"/>
                  </a:lnTo>
                  <a:lnTo>
                    <a:pt x="40" y="287"/>
                  </a:lnTo>
                  <a:lnTo>
                    <a:pt x="31" y="286"/>
                  </a:lnTo>
                  <a:lnTo>
                    <a:pt x="25" y="285"/>
                  </a:lnTo>
                  <a:lnTo>
                    <a:pt x="18" y="280"/>
                  </a:lnTo>
                  <a:lnTo>
                    <a:pt x="13" y="275"/>
                  </a:lnTo>
                  <a:lnTo>
                    <a:pt x="7" y="270"/>
                  </a:lnTo>
                  <a:lnTo>
                    <a:pt x="4" y="263"/>
                  </a:lnTo>
                  <a:lnTo>
                    <a:pt x="2" y="256"/>
                  </a:lnTo>
                  <a:lnTo>
                    <a:pt x="0" y="248"/>
                  </a:lnTo>
                  <a:lnTo>
                    <a:pt x="0" y="39"/>
                  </a:lnTo>
                  <a:lnTo>
                    <a:pt x="0" y="39"/>
                  </a:lnTo>
                  <a:lnTo>
                    <a:pt x="2" y="31"/>
                  </a:lnTo>
                  <a:lnTo>
                    <a:pt x="4" y="25"/>
                  </a:lnTo>
                  <a:lnTo>
                    <a:pt x="7" y="18"/>
                  </a:lnTo>
                  <a:lnTo>
                    <a:pt x="13" y="12"/>
                  </a:lnTo>
                  <a:lnTo>
                    <a:pt x="18" y="7"/>
                  </a:lnTo>
                  <a:lnTo>
                    <a:pt x="25" y="4"/>
                  </a:lnTo>
                  <a:lnTo>
                    <a:pt x="31" y="2"/>
                  </a:lnTo>
                  <a:lnTo>
                    <a:pt x="40" y="0"/>
                  </a:lnTo>
                  <a:lnTo>
                    <a:pt x="40" y="0"/>
                  </a:lnTo>
                  <a:close/>
                </a:path>
              </a:pathLst>
            </a:custGeom>
            <a:grpFill/>
            <a:ln w="9525">
              <a:noFill/>
            </a:ln>
          </p:spPr>
          <p:txBody>
            <a:bodyPr/>
            <a:lstStyle/>
            <a:p>
              <a:endParaRPr lang="zh-CN" altLang="en-US" sz="2400"/>
            </a:p>
          </p:txBody>
        </p:sp>
        <p:sp>
          <p:nvSpPr>
            <p:cNvPr id="17528" name="Freeform 171"/>
            <p:cNvSpPr>
              <a:spLocks noEditPoints="1"/>
            </p:cNvSpPr>
            <p:nvPr/>
          </p:nvSpPr>
          <p:spPr>
            <a:xfrm>
              <a:off x="4202467" y="1371863"/>
              <a:ext cx="368349" cy="378399"/>
            </a:xfrm>
            <a:custGeom>
              <a:avLst/>
              <a:gdLst>
                <a:gd name="txL" fmla="*/ 0 w 354"/>
                <a:gd name="txT" fmla="*/ 0 h 356"/>
                <a:gd name="txR" fmla="*/ 354 w 354"/>
                <a:gd name="txB" fmla="*/ 356 h 356"/>
              </a:gdLst>
              <a:ahLst/>
              <a:cxnLst>
                <a:cxn ang="0">
                  <a:pos x="350660" y="317813"/>
                </a:cxn>
                <a:cxn ang="0">
                  <a:pos x="366268" y="96726"/>
                </a:cxn>
                <a:cxn ang="0">
                  <a:pos x="352741" y="163689"/>
                </a:cxn>
                <a:cxn ang="0">
                  <a:pos x="346498" y="159438"/>
                </a:cxn>
                <a:cxn ang="0">
                  <a:pos x="346498" y="218961"/>
                </a:cxn>
                <a:cxn ang="0">
                  <a:pos x="300714" y="234905"/>
                </a:cxn>
                <a:cxn ang="0">
                  <a:pos x="318403" y="259352"/>
                </a:cxn>
                <a:cxn ang="0">
                  <a:pos x="294471" y="283799"/>
                </a:cxn>
                <a:cxn ang="0">
                  <a:pos x="318403" y="359266"/>
                </a:cxn>
                <a:cxn ang="0">
                  <a:pos x="294471" y="62712"/>
                </a:cxn>
                <a:cxn ang="0">
                  <a:pos x="329849" y="62712"/>
                </a:cxn>
                <a:cxn ang="0">
                  <a:pos x="281985" y="49957"/>
                </a:cxn>
                <a:cxn ang="0">
                  <a:pos x="273660" y="12755"/>
                </a:cxn>
                <a:cxn ang="0">
                  <a:pos x="283025" y="237031"/>
                </a:cxn>
                <a:cxn ang="0">
                  <a:pos x="294471" y="72278"/>
                </a:cxn>
                <a:cxn ang="0">
                  <a:pos x="283025" y="280610"/>
                </a:cxn>
                <a:cxn ang="0">
                  <a:pos x="285106" y="378399"/>
                </a:cxn>
                <a:cxn ang="0">
                  <a:pos x="273660" y="29762"/>
                </a:cxn>
                <a:cxn ang="0">
                  <a:pos x="269498" y="53146"/>
                </a:cxn>
                <a:cxn ang="0">
                  <a:pos x="245566" y="53146"/>
                </a:cxn>
                <a:cxn ang="0">
                  <a:pos x="239323" y="29762"/>
                </a:cxn>
                <a:cxn ang="0">
                  <a:pos x="273660" y="72278"/>
                </a:cxn>
                <a:cxn ang="0">
                  <a:pos x="273660" y="245534"/>
                </a:cxn>
                <a:cxn ang="0">
                  <a:pos x="237242" y="285925"/>
                </a:cxn>
                <a:cxn ang="0">
                  <a:pos x="237242" y="229590"/>
                </a:cxn>
                <a:cxn ang="0">
                  <a:pos x="273660" y="369896"/>
                </a:cxn>
                <a:cxn ang="0">
                  <a:pos x="237242" y="29762"/>
                </a:cxn>
                <a:cxn ang="0">
                  <a:pos x="234120" y="52083"/>
                </a:cxn>
                <a:cxn ang="0">
                  <a:pos x="237242" y="4252"/>
                </a:cxn>
                <a:cxn ang="0">
                  <a:pos x="186256" y="72278"/>
                </a:cxn>
                <a:cxn ang="0">
                  <a:pos x="237242" y="229590"/>
                </a:cxn>
                <a:cxn ang="0">
                  <a:pos x="237242" y="317813"/>
                </a:cxn>
                <a:cxn ang="0">
                  <a:pos x="138391" y="45705"/>
                </a:cxn>
                <a:cxn ang="0">
                  <a:pos x="131107" y="4252"/>
                </a:cxn>
                <a:cxn ang="0">
                  <a:pos x="186256" y="72278"/>
                </a:cxn>
                <a:cxn ang="0">
                  <a:pos x="186256" y="257226"/>
                </a:cxn>
                <a:cxn ang="0">
                  <a:pos x="177931" y="172193"/>
                </a:cxn>
                <a:cxn ang="0">
                  <a:pos x="119661" y="32950"/>
                </a:cxn>
                <a:cxn ang="0">
                  <a:pos x="127986" y="53146"/>
                </a:cxn>
                <a:cxn ang="0">
                  <a:pos x="104053" y="45705"/>
                </a:cxn>
                <a:cxn ang="0">
                  <a:pos x="93648" y="12755"/>
                </a:cxn>
                <a:cxn ang="0">
                  <a:pos x="131107" y="102040"/>
                </a:cxn>
                <a:cxn ang="0">
                  <a:pos x="93648" y="272107"/>
                </a:cxn>
                <a:cxn ang="0">
                  <a:pos x="131107" y="172193"/>
                </a:cxn>
                <a:cxn ang="0">
                  <a:pos x="93648" y="369896"/>
                </a:cxn>
                <a:cxn ang="0">
                  <a:pos x="82202" y="41454"/>
                </a:cxn>
                <a:cxn ang="0">
                  <a:pos x="73878" y="21258"/>
                </a:cxn>
                <a:cxn ang="0">
                  <a:pos x="93648" y="172193"/>
                </a:cxn>
                <a:cxn ang="0">
                  <a:pos x="93648" y="72278"/>
                </a:cxn>
                <a:cxn ang="0">
                  <a:pos x="84283" y="280610"/>
                </a:cxn>
                <a:cxn ang="0">
                  <a:pos x="87405" y="375210"/>
                </a:cxn>
                <a:cxn ang="0">
                  <a:pos x="38500" y="62712"/>
                </a:cxn>
                <a:cxn ang="0">
                  <a:pos x="73878" y="21258"/>
                </a:cxn>
                <a:cxn ang="0">
                  <a:pos x="56189" y="241283"/>
                </a:cxn>
                <a:cxn ang="0">
                  <a:pos x="52027" y="273170"/>
                </a:cxn>
                <a:cxn ang="0">
                  <a:pos x="16649" y="317813"/>
                </a:cxn>
                <a:cxn ang="0">
                  <a:pos x="73878" y="72278"/>
                </a:cxn>
                <a:cxn ang="0">
                  <a:pos x="50986" y="366707"/>
                </a:cxn>
                <a:cxn ang="0">
                  <a:pos x="20811" y="159438"/>
                </a:cxn>
                <a:cxn ang="0">
                  <a:pos x="16649" y="163689"/>
                </a:cxn>
                <a:cxn ang="0">
                  <a:pos x="0" y="100977"/>
                </a:cxn>
                <a:cxn ang="0">
                  <a:pos x="16649" y="102040"/>
                </a:cxn>
                <a:cxn ang="0">
                  <a:pos x="16649" y="223213"/>
                </a:cxn>
              </a:cxnLst>
              <a:rect l="txL" t="txT" r="txR" b="txB"/>
              <a:pathLst>
                <a:path w="354" h="356">
                  <a:moveTo>
                    <a:pt x="337" y="299"/>
                  </a:moveTo>
                  <a:lnTo>
                    <a:pt x="337" y="210"/>
                  </a:lnTo>
                  <a:lnTo>
                    <a:pt x="337" y="210"/>
                  </a:lnTo>
                  <a:lnTo>
                    <a:pt x="340" y="215"/>
                  </a:lnTo>
                  <a:lnTo>
                    <a:pt x="341" y="222"/>
                  </a:lnTo>
                  <a:lnTo>
                    <a:pt x="341" y="299"/>
                  </a:lnTo>
                  <a:lnTo>
                    <a:pt x="337" y="299"/>
                  </a:lnTo>
                  <a:lnTo>
                    <a:pt x="337" y="299"/>
                  </a:lnTo>
                  <a:close/>
                  <a:moveTo>
                    <a:pt x="337" y="154"/>
                  </a:moveTo>
                  <a:lnTo>
                    <a:pt x="337" y="96"/>
                  </a:lnTo>
                  <a:lnTo>
                    <a:pt x="337" y="96"/>
                  </a:lnTo>
                  <a:lnTo>
                    <a:pt x="339" y="95"/>
                  </a:lnTo>
                  <a:lnTo>
                    <a:pt x="348" y="91"/>
                  </a:lnTo>
                  <a:lnTo>
                    <a:pt x="348" y="91"/>
                  </a:lnTo>
                  <a:lnTo>
                    <a:pt x="350" y="91"/>
                  </a:lnTo>
                  <a:lnTo>
                    <a:pt x="352" y="91"/>
                  </a:lnTo>
                  <a:lnTo>
                    <a:pt x="354" y="93"/>
                  </a:lnTo>
                  <a:lnTo>
                    <a:pt x="354" y="95"/>
                  </a:lnTo>
                  <a:lnTo>
                    <a:pt x="354" y="142"/>
                  </a:lnTo>
                  <a:lnTo>
                    <a:pt x="354" y="142"/>
                  </a:lnTo>
                  <a:lnTo>
                    <a:pt x="352" y="147"/>
                  </a:lnTo>
                  <a:lnTo>
                    <a:pt x="350" y="149"/>
                  </a:lnTo>
                  <a:lnTo>
                    <a:pt x="348" y="150"/>
                  </a:lnTo>
                  <a:lnTo>
                    <a:pt x="339" y="154"/>
                  </a:lnTo>
                  <a:lnTo>
                    <a:pt x="339" y="154"/>
                  </a:lnTo>
                  <a:lnTo>
                    <a:pt x="337" y="154"/>
                  </a:lnTo>
                  <a:lnTo>
                    <a:pt x="337" y="154"/>
                  </a:lnTo>
                  <a:close/>
                  <a:moveTo>
                    <a:pt x="337" y="96"/>
                  </a:moveTo>
                  <a:lnTo>
                    <a:pt x="337" y="154"/>
                  </a:lnTo>
                  <a:lnTo>
                    <a:pt x="337" y="154"/>
                  </a:lnTo>
                  <a:lnTo>
                    <a:pt x="335" y="153"/>
                  </a:lnTo>
                  <a:lnTo>
                    <a:pt x="333" y="150"/>
                  </a:lnTo>
                  <a:lnTo>
                    <a:pt x="333" y="103"/>
                  </a:lnTo>
                  <a:lnTo>
                    <a:pt x="333" y="103"/>
                  </a:lnTo>
                  <a:lnTo>
                    <a:pt x="335" y="99"/>
                  </a:lnTo>
                  <a:lnTo>
                    <a:pt x="337" y="96"/>
                  </a:lnTo>
                  <a:lnTo>
                    <a:pt x="337" y="96"/>
                  </a:lnTo>
                  <a:close/>
                  <a:moveTo>
                    <a:pt x="337" y="210"/>
                  </a:moveTo>
                  <a:lnTo>
                    <a:pt x="337" y="210"/>
                  </a:lnTo>
                  <a:lnTo>
                    <a:pt x="333" y="206"/>
                  </a:lnTo>
                  <a:lnTo>
                    <a:pt x="329" y="202"/>
                  </a:lnTo>
                  <a:lnTo>
                    <a:pt x="324" y="199"/>
                  </a:lnTo>
                  <a:lnTo>
                    <a:pt x="317" y="199"/>
                  </a:lnTo>
                  <a:lnTo>
                    <a:pt x="317" y="68"/>
                  </a:lnTo>
                  <a:lnTo>
                    <a:pt x="283" y="68"/>
                  </a:lnTo>
                  <a:lnTo>
                    <a:pt x="283" y="221"/>
                  </a:lnTo>
                  <a:lnTo>
                    <a:pt x="283" y="221"/>
                  </a:lnTo>
                  <a:lnTo>
                    <a:pt x="289" y="221"/>
                  </a:lnTo>
                  <a:lnTo>
                    <a:pt x="293" y="222"/>
                  </a:lnTo>
                  <a:lnTo>
                    <a:pt x="297" y="225"/>
                  </a:lnTo>
                  <a:lnTo>
                    <a:pt x="299" y="227"/>
                  </a:lnTo>
                  <a:lnTo>
                    <a:pt x="302" y="230"/>
                  </a:lnTo>
                  <a:lnTo>
                    <a:pt x="305" y="234"/>
                  </a:lnTo>
                  <a:lnTo>
                    <a:pt x="306" y="239"/>
                  </a:lnTo>
                  <a:lnTo>
                    <a:pt x="306" y="244"/>
                  </a:lnTo>
                  <a:lnTo>
                    <a:pt x="306" y="244"/>
                  </a:lnTo>
                  <a:lnTo>
                    <a:pt x="306" y="248"/>
                  </a:lnTo>
                  <a:lnTo>
                    <a:pt x="305" y="253"/>
                  </a:lnTo>
                  <a:lnTo>
                    <a:pt x="302" y="257"/>
                  </a:lnTo>
                  <a:lnTo>
                    <a:pt x="299" y="260"/>
                  </a:lnTo>
                  <a:lnTo>
                    <a:pt x="297" y="262"/>
                  </a:lnTo>
                  <a:lnTo>
                    <a:pt x="293" y="265"/>
                  </a:lnTo>
                  <a:lnTo>
                    <a:pt x="289" y="267"/>
                  </a:lnTo>
                  <a:lnTo>
                    <a:pt x="283" y="267"/>
                  </a:lnTo>
                  <a:lnTo>
                    <a:pt x="283" y="299"/>
                  </a:lnTo>
                  <a:lnTo>
                    <a:pt x="337" y="299"/>
                  </a:lnTo>
                  <a:lnTo>
                    <a:pt x="337" y="210"/>
                  </a:lnTo>
                  <a:lnTo>
                    <a:pt x="337" y="210"/>
                  </a:lnTo>
                  <a:close/>
                  <a:moveTo>
                    <a:pt x="283" y="356"/>
                  </a:moveTo>
                  <a:lnTo>
                    <a:pt x="283" y="314"/>
                  </a:lnTo>
                  <a:lnTo>
                    <a:pt x="306" y="314"/>
                  </a:lnTo>
                  <a:lnTo>
                    <a:pt x="306" y="338"/>
                  </a:lnTo>
                  <a:lnTo>
                    <a:pt x="306" y="338"/>
                  </a:lnTo>
                  <a:lnTo>
                    <a:pt x="305" y="345"/>
                  </a:lnTo>
                  <a:lnTo>
                    <a:pt x="301" y="350"/>
                  </a:lnTo>
                  <a:lnTo>
                    <a:pt x="295" y="355"/>
                  </a:lnTo>
                  <a:lnTo>
                    <a:pt x="289" y="356"/>
                  </a:lnTo>
                  <a:lnTo>
                    <a:pt x="283" y="356"/>
                  </a:lnTo>
                  <a:lnTo>
                    <a:pt x="283" y="356"/>
                  </a:lnTo>
                  <a:close/>
                  <a:moveTo>
                    <a:pt x="283" y="59"/>
                  </a:moveTo>
                  <a:lnTo>
                    <a:pt x="283" y="20"/>
                  </a:lnTo>
                  <a:lnTo>
                    <a:pt x="283" y="20"/>
                  </a:lnTo>
                  <a:lnTo>
                    <a:pt x="298" y="30"/>
                  </a:lnTo>
                  <a:lnTo>
                    <a:pt x="309" y="38"/>
                  </a:lnTo>
                  <a:lnTo>
                    <a:pt x="313" y="43"/>
                  </a:lnTo>
                  <a:lnTo>
                    <a:pt x="316" y="49"/>
                  </a:lnTo>
                  <a:lnTo>
                    <a:pt x="317" y="54"/>
                  </a:lnTo>
                  <a:lnTo>
                    <a:pt x="317" y="59"/>
                  </a:lnTo>
                  <a:lnTo>
                    <a:pt x="283" y="59"/>
                  </a:lnTo>
                  <a:close/>
                  <a:moveTo>
                    <a:pt x="283" y="20"/>
                  </a:moveTo>
                  <a:lnTo>
                    <a:pt x="283" y="59"/>
                  </a:lnTo>
                  <a:lnTo>
                    <a:pt x="263" y="59"/>
                  </a:lnTo>
                  <a:lnTo>
                    <a:pt x="263" y="50"/>
                  </a:lnTo>
                  <a:lnTo>
                    <a:pt x="263" y="50"/>
                  </a:lnTo>
                  <a:lnTo>
                    <a:pt x="268" y="50"/>
                  </a:lnTo>
                  <a:lnTo>
                    <a:pt x="271" y="47"/>
                  </a:lnTo>
                  <a:lnTo>
                    <a:pt x="274" y="43"/>
                  </a:lnTo>
                  <a:lnTo>
                    <a:pt x="275" y="39"/>
                  </a:lnTo>
                  <a:lnTo>
                    <a:pt x="275" y="39"/>
                  </a:lnTo>
                  <a:lnTo>
                    <a:pt x="274" y="35"/>
                  </a:lnTo>
                  <a:lnTo>
                    <a:pt x="271" y="31"/>
                  </a:lnTo>
                  <a:lnTo>
                    <a:pt x="268" y="28"/>
                  </a:lnTo>
                  <a:lnTo>
                    <a:pt x="263" y="28"/>
                  </a:lnTo>
                  <a:lnTo>
                    <a:pt x="263" y="12"/>
                  </a:lnTo>
                  <a:lnTo>
                    <a:pt x="263" y="12"/>
                  </a:lnTo>
                  <a:lnTo>
                    <a:pt x="283" y="20"/>
                  </a:lnTo>
                  <a:lnTo>
                    <a:pt x="283" y="20"/>
                  </a:lnTo>
                  <a:close/>
                  <a:moveTo>
                    <a:pt x="283" y="68"/>
                  </a:moveTo>
                  <a:lnTo>
                    <a:pt x="283" y="221"/>
                  </a:lnTo>
                  <a:lnTo>
                    <a:pt x="283" y="221"/>
                  </a:lnTo>
                  <a:lnTo>
                    <a:pt x="278" y="221"/>
                  </a:lnTo>
                  <a:lnTo>
                    <a:pt x="272" y="223"/>
                  </a:lnTo>
                  <a:lnTo>
                    <a:pt x="267" y="227"/>
                  </a:lnTo>
                  <a:lnTo>
                    <a:pt x="263" y="231"/>
                  </a:lnTo>
                  <a:lnTo>
                    <a:pt x="263" y="162"/>
                  </a:lnTo>
                  <a:lnTo>
                    <a:pt x="272" y="162"/>
                  </a:lnTo>
                  <a:lnTo>
                    <a:pt x="272" y="96"/>
                  </a:lnTo>
                  <a:lnTo>
                    <a:pt x="263" y="96"/>
                  </a:lnTo>
                  <a:lnTo>
                    <a:pt x="263" y="68"/>
                  </a:lnTo>
                  <a:lnTo>
                    <a:pt x="283" y="68"/>
                  </a:lnTo>
                  <a:lnTo>
                    <a:pt x="283" y="68"/>
                  </a:lnTo>
                  <a:close/>
                  <a:moveTo>
                    <a:pt x="283" y="267"/>
                  </a:moveTo>
                  <a:lnTo>
                    <a:pt x="283" y="299"/>
                  </a:lnTo>
                  <a:lnTo>
                    <a:pt x="263" y="299"/>
                  </a:lnTo>
                  <a:lnTo>
                    <a:pt x="263" y="256"/>
                  </a:lnTo>
                  <a:lnTo>
                    <a:pt x="263" y="256"/>
                  </a:lnTo>
                  <a:lnTo>
                    <a:pt x="267" y="260"/>
                  </a:lnTo>
                  <a:lnTo>
                    <a:pt x="272" y="264"/>
                  </a:lnTo>
                  <a:lnTo>
                    <a:pt x="278" y="267"/>
                  </a:lnTo>
                  <a:lnTo>
                    <a:pt x="283" y="267"/>
                  </a:lnTo>
                  <a:lnTo>
                    <a:pt x="283" y="267"/>
                  </a:lnTo>
                  <a:close/>
                  <a:moveTo>
                    <a:pt x="283" y="314"/>
                  </a:moveTo>
                  <a:lnTo>
                    <a:pt x="283" y="356"/>
                  </a:lnTo>
                  <a:lnTo>
                    <a:pt x="278" y="356"/>
                  </a:lnTo>
                  <a:lnTo>
                    <a:pt x="278" y="356"/>
                  </a:lnTo>
                  <a:lnTo>
                    <a:pt x="274" y="356"/>
                  </a:lnTo>
                  <a:lnTo>
                    <a:pt x="270" y="353"/>
                  </a:lnTo>
                  <a:lnTo>
                    <a:pt x="267" y="352"/>
                  </a:lnTo>
                  <a:lnTo>
                    <a:pt x="263" y="348"/>
                  </a:lnTo>
                  <a:lnTo>
                    <a:pt x="263" y="314"/>
                  </a:lnTo>
                  <a:lnTo>
                    <a:pt x="283" y="314"/>
                  </a:lnTo>
                  <a:close/>
                  <a:moveTo>
                    <a:pt x="263" y="12"/>
                  </a:moveTo>
                  <a:lnTo>
                    <a:pt x="263" y="28"/>
                  </a:lnTo>
                  <a:lnTo>
                    <a:pt x="263" y="28"/>
                  </a:lnTo>
                  <a:lnTo>
                    <a:pt x="259" y="28"/>
                  </a:lnTo>
                  <a:lnTo>
                    <a:pt x="256" y="31"/>
                  </a:lnTo>
                  <a:lnTo>
                    <a:pt x="253" y="35"/>
                  </a:lnTo>
                  <a:lnTo>
                    <a:pt x="252" y="39"/>
                  </a:lnTo>
                  <a:lnTo>
                    <a:pt x="252" y="39"/>
                  </a:lnTo>
                  <a:lnTo>
                    <a:pt x="253" y="43"/>
                  </a:lnTo>
                  <a:lnTo>
                    <a:pt x="256" y="47"/>
                  </a:lnTo>
                  <a:lnTo>
                    <a:pt x="259" y="50"/>
                  </a:lnTo>
                  <a:lnTo>
                    <a:pt x="263" y="50"/>
                  </a:lnTo>
                  <a:lnTo>
                    <a:pt x="263" y="59"/>
                  </a:lnTo>
                  <a:lnTo>
                    <a:pt x="228" y="59"/>
                  </a:lnTo>
                  <a:lnTo>
                    <a:pt x="228" y="50"/>
                  </a:lnTo>
                  <a:lnTo>
                    <a:pt x="228" y="50"/>
                  </a:lnTo>
                  <a:lnTo>
                    <a:pt x="230" y="50"/>
                  </a:lnTo>
                  <a:lnTo>
                    <a:pt x="230" y="50"/>
                  </a:lnTo>
                  <a:lnTo>
                    <a:pt x="236" y="50"/>
                  </a:lnTo>
                  <a:lnTo>
                    <a:pt x="238" y="47"/>
                  </a:lnTo>
                  <a:lnTo>
                    <a:pt x="241" y="43"/>
                  </a:lnTo>
                  <a:lnTo>
                    <a:pt x="243" y="39"/>
                  </a:lnTo>
                  <a:lnTo>
                    <a:pt x="243" y="39"/>
                  </a:lnTo>
                  <a:lnTo>
                    <a:pt x="241" y="35"/>
                  </a:lnTo>
                  <a:lnTo>
                    <a:pt x="238" y="31"/>
                  </a:lnTo>
                  <a:lnTo>
                    <a:pt x="236" y="28"/>
                  </a:lnTo>
                  <a:lnTo>
                    <a:pt x="230" y="28"/>
                  </a:lnTo>
                  <a:lnTo>
                    <a:pt x="230" y="28"/>
                  </a:lnTo>
                  <a:lnTo>
                    <a:pt x="228" y="28"/>
                  </a:lnTo>
                  <a:lnTo>
                    <a:pt x="228" y="4"/>
                  </a:lnTo>
                  <a:lnTo>
                    <a:pt x="228" y="4"/>
                  </a:lnTo>
                  <a:lnTo>
                    <a:pt x="247" y="8"/>
                  </a:lnTo>
                  <a:lnTo>
                    <a:pt x="263" y="12"/>
                  </a:lnTo>
                  <a:lnTo>
                    <a:pt x="263" y="12"/>
                  </a:lnTo>
                  <a:close/>
                  <a:moveTo>
                    <a:pt x="263" y="68"/>
                  </a:moveTo>
                  <a:lnTo>
                    <a:pt x="263" y="96"/>
                  </a:lnTo>
                  <a:lnTo>
                    <a:pt x="228" y="96"/>
                  </a:lnTo>
                  <a:lnTo>
                    <a:pt x="228" y="68"/>
                  </a:lnTo>
                  <a:lnTo>
                    <a:pt x="263" y="68"/>
                  </a:lnTo>
                  <a:lnTo>
                    <a:pt x="263" y="68"/>
                  </a:lnTo>
                  <a:close/>
                  <a:moveTo>
                    <a:pt x="263" y="162"/>
                  </a:moveTo>
                  <a:lnTo>
                    <a:pt x="263" y="231"/>
                  </a:lnTo>
                  <a:lnTo>
                    <a:pt x="263" y="231"/>
                  </a:lnTo>
                  <a:lnTo>
                    <a:pt x="262" y="237"/>
                  </a:lnTo>
                  <a:lnTo>
                    <a:pt x="260" y="244"/>
                  </a:lnTo>
                  <a:lnTo>
                    <a:pt x="260" y="244"/>
                  </a:lnTo>
                  <a:lnTo>
                    <a:pt x="262" y="250"/>
                  </a:lnTo>
                  <a:lnTo>
                    <a:pt x="263" y="256"/>
                  </a:lnTo>
                  <a:lnTo>
                    <a:pt x="263" y="299"/>
                  </a:lnTo>
                  <a:lnTo>
                    <a:pt x="228" y="299"/>
                  </a:lnTo>
                  <a:lnTo>
                    <a:pt x="228" y="269"/>
                  </a:lnTo>
                  <a:lnTo>
                    <a:pt x="229" y="269"/>
                  </a:lnTo>
                  <a:lnTo>
                    <a:pt x="229" y="253"/>
                  </a:lnTo>
                  <a:lnTo>
                    <a:pt x="228" y="253"/>
                  </a:lnTo>
                  <a:lnTo>
                    <a:pt x="228" y="242"/>
                  </a:lnTo>
                  <a:lnTo>
                    <a:pt x="229" y="242"/>
                  </a:lnTo>
                  <a:lnTo>
                    <a:pt x="229" y="227"/>
                  </a:lnTo>
                  <a:lnTo>
                    <a:pt x="228" y="227"/>
                  </a:lnTo>
                  <a:lnTo>
                    <a:pt x="228" y="216"/>
                  </a:lnTo>
                  <a:lnTo>
                    <a:pt x="229" y="216"/>
                  </a:lnTo>
                  <a:lnTo>
                    <a:pt x="229" y="200"/>
                  </a:lnTo>
                  <a:lnTo>
                    <a:pt x="228" y="200"/>
                  </a:lnTo>
                  <a:lnTo>
                    <a:pt x="228" y="162"/>
                  </a:lnTo>
                  <a:lnTo>
                    <a:pt x="263" y="162"/>
                  </a:lnTo>
                  <a:lnTo>
                    <a:pt x="263" y="162"/>
                  </a:lnTo>
                  <a:close/>
                  <a:moveTo>
                    <a:pt x="263" y="314"/>
                  </a:moveTo>
                  <a:lnTo>
                    <a:pt x="263" y="348"/>
                  </a:lnTo>
                  <a:lnTo>
                    <a:pt x="263" y="348"/>
                  </a:lnTo>
                  <a:lnTo>
                    <a:pt x="262" y="344"/>
                  </a:lnTo>
                  <a:lnTo>
                    <a:pt x="260" y="338"/>
                  </a:lnTo>
                  <a:lnTo>
                    <a:pt x="260" y="314"/>
                  </a:lnTo>
                  <a:lnTo>
                    <a:pt x="263" y="314"/>
                  </a:lnTo>
                  <a:close/>
                  <a:moveTo>
                    <a:pt x="228" y="4"/>
                  </a:moveTo>
                  <a:lnTo>
                    <a:pt x="228" y="28"/>
                  </a:lnTo>
                  <a:lnTo>
                    <a:pt x="228" y="28"/>
                  </a:lnTo>
                  <a:lnTo>
                    <a:pt x="225" y="30"/>
                  </a:lnTo>
                  <a:lnTo>
                    <a:pt x="222" y="32"/>
                  </a:lnTo>
                  <a:lnTo>
                    <a:pt x="221" y="35"/>
                  </a:lnTo>
                  <a:lnTo>
                    <a:pt x="220" y="39"/>
                  </a:lnTo>
                  <a:lnTo>
                    <a:pt x="220" y="39"/>
                  </a:lnTo>
                  <a:lnTo>
                    <a:pt x="221" y="43"/>
                  </a:lnTo>
                  <a:lnTo>
                    <a:pt x="222" y="46"/>
                  </a:lnTo>
                  <a:lnTo>
                    <a:pt x="225" y="49"/>
                  </a:lnTo>
                  <a:lnTo>
                    <a:pt x="228" y="50"/>
                  </a:lnTo>
                  <a:lnTo>
                    <a:pt x="228" y="59"/>
                  </a:lnTo>
                  <a:lnTo>
                    <a:pt x="179" y="59"/>
                  </a:lnTo>
                  <a:lnTo>
                    <a:pt x="179" y="0"/>
                  </a:lnTo>
                  <a:lnTo>
                    <a:pt x="179" y="0"/>
                  </a:lnTo>
                  <a:lnTo>
                    <a:pt x="203" y="1"/>
                  </a:lnTo>
                  <a:lnTo>
                    <a:pt x="228" y="4"/>
                  </a:lnTo>
                  <a:lnTo>
                    <a:pt x="228" y="4"/>
                  </a:lnTo>
                  <a:close/>
                  <a:moveTo>
                    <a:pt x="228" y="68"/>
                  </a:moveTo>
                  <a:lnTo>
                    <a:pt x="228" y="96"/>
                  </a:lnTo>
                  <a:lnTo>
                    <a:pt x="183" y="96"/>
                  </a:lnTo>
                  <a:lnTo>
                    <a:pt x="183" y="162"/>
                  </a:lnTo>
                  <a:lnTo>
                    <a:pt x="228" y="162"/>
                  </a:lnTo>
                  <a:lnTo>
                    <a:pt x="228" y="200"/>
                  </a:lnTo>
                  <a:lnTo>
                    <a:pt x="179" y="200"/>
                  </a:lnTo>
                  <a:lnTo>
                    <a:pt x="179" y="68"/>
                  </a:lnTo>
                  <a:lnTo>
                    <a:pt x="228" y="68"/>
                  </a:lnTo>
                  <a:lnTo>
                    <a:pt x="228" y="68"/>
                  </a:lnTo>
                  <a:close/>
                  <a:moveTo>
                    <a:pt x="228" y="216"/>
                  </a:moveTo>
                  <a:lnTo>
                    <a:pt x="228" y="227"/>
                  </a:lnTo>
                  <a:lnTo>
                    <a:pt x="179" y="227"/>
                  </a:lnTo>
                  <a:lnTo>
                    <a:pt x="179" y="216"/>
                  </a:lnTo>
                  <a:lnTo>
                    <a:pt x="228" y="216"/>
                  </a:lnTo>
                  <a:lnTo>
                    <a:pt x="228" y="216"/>
                  </a:lnTo>
                  <a:close/>
                  <a:moveTo>
                    <a:pt x="228" y="242"/>
                  </a:moveTo>
                  <a:lnTo>
                    <a:pt x="228" y="253"/>
                  </a:lnTo>
                  <a:lnTo>
                    <a:pt x="179" y="253"/>
                  </a:lnTo>
                  <a:lnTo>
                    <a:pt x="179" y="242"/>
                  </a:lnTo>
                  <a:lnTo>
                    <a:pt x="228" y="242"/>
                  </a:lnTo>
                  <a:lnTo>
                    <a:pt x="228" y="242"/>
                  </a:lnTo>
                  <a:close/>
                  <a:moveTo>
                    <a:pt x="228" y="269"/>
                  </a:moveTo>
                  <a:lnTo>
                    <a:pt x="228" y="299"/>
                  </a:lnTo>
                  <a:lnTo>
                    <a:pt x="179" y="299"/>
                  </a:lnTo>
                  <a:lnTo>
                    <a:pt x="179" y="269"/>
                  </a:lnTo>
                  <a:lnTo>
                    <a:pt x="228" y="269"/>
                  </a:lnTo>
                  <a:close/>
                  <a:moveTo>
                    <a:pt x="126" y="50"/>
                  </a:moveTo>
                  <a:lnTo>
                    <a:pt x="126" y="50"/>
                  </a:lnTo>
                  <a:lnTo>
                    <a:pt x="129" y="49"/>
                  </a:lnTo>
                  <a:lnTo>
                    <a:pt x="132" y="46"/>
                  </a:lnTo>
                  <a:lnTo>
                    <a:pt x="133" y="43"/>
                  </a:lnTo>
                  <a:lnTo>
                    <a:pt x="134" y="39"/>
                  </a:lnTo>
                  <a:lnTo>
                    <a:pt x="134" y="39"/>
                  </a:lnTo>
                  <a:lnTo>
                    <a:pt x="133" y="35"/>
                  </a:lnTo>
                  <a:lnTo>
                    <a:pt x="132" y="32"/>
                  </a:lnTo>
                  <a:lnTo>
                    <a:pt x="129" y="30"/>
                  </a:lnTo>
                  <a:lnTo>
                    <a:pt x="126" y="28"/>
                  </a:lnTo>
                  <a:lnTo>
                    <a:pt x="126" y="4"/>
                  </a:lnTo>
                  <a:lnTo>
                    <a:pt x="126" y="4"/>
                  </a:lnTo>
                  <a:lnTo>
                    <a:pt x="150" y="1"/>
                  </a:lnTo>
                  <a:lnTo>
                    <a:pt x="176" y="0"/>
                  </a:lnTo>
                  <a:lnTo>
                    <a:pt x="179" y="0"/>
                  </a:lnTo>
                  <a:lnTo>
                    <a:pt x="179" y="59"/>
                  </a:lnTo>
                  <a:lnTo>
                    <a:pt x="126" y="59"/>
                  </a:lnTo>
                  <a:lnTo>
                    <a:pt x="126" y="50"/>
                  </a:lnTo>
                  <a:lnTo>
                    <a:pt x="126" y="50"/>
                  </a:lnTo>
                  <a:close/>
                  <a:moveTo>
                    <a:pt x="179" y="68"/>
                  </a:moveTo>
                  <a:lnTo>
                    <a:pt x="179" y="200"/>
                  </a:lnTo>
                  <a:lnTo>
                    <a:pt x="127" y="200"/>
                  </a:lnTo>
                  <a:lnTo>
                    <a:pt x="127" y="216"/>
                  </a:lnTo>
                  <a:lnTo>
                    <a:pt x="179" y="216"/>
                  </a:lnTo>
                  <a:lnTo>
                    <a:pt x="179" y="227"/>
                  </a:lnTo>
                  <a:lnTo>
                    <a:pt x="127" y="227"/>
                  </a:lnTo>
                  <a:lnTo>
                    <a:pt x="127" y="242"/>
                  </a:lnTo>
                  <a:lnTo>
                    <a:pt x="179" y="242"/>
                  </a:lnTo>
                  <a:lnTo>
                    <a:pt x="179" y="253"/>
                  </a:lnTo>
                  <a:lnTo>
                    <a:pt x="127" y="253"/>
                  </a:lnTo>
                  <a:lnTo>
                    <a:pt x="127" y="269"/>
                  </a:lnTo>
                  <a:lnTo>
                    <a:pt x="179" y="269"/>
                  </a:lnTo>
                  <a:lnTo>
                    <a:pt x="179" y="299"/>
                  </a:lnTo>
                  <a:lnTo>
                    <a:pt x="126" y="299"/>
                  </a:lnTo>
                  <a:lnTo>
                    <a:pt x="126" y="162"/>
                  </a:lnTo>
                  <a:lnTo>
                    <a:pt x="171" y="162"/>
                  </a:lnTo>
                  <a:lnTo>
                    <a:pt x="171" y="96"/>
                  </a:lnTo>
                  <a:lnTo>
                    <a:pt x="126" y="96"/>
                  </a:lnTo>
                  <a:lnTo>
                    <a:pt x="126" y="68"/>
                  </a:lnTo>
                  <a:lnTo>
                    <a:pt x="179" y="68"/>
                  </a:lnTo>
                  <a:close/>
                  <a:moveTo>
                    <a:pt x="123" y="28"/>
                  </a:moveTo>
                  <a:lnTo>
                    <a:pt x="123" y="28"/>
                  </a:lnTo>
                  <a:lnTo>
                    <a:pt x="118" y="28"/>
                  </a:lnTo>
                  <a:lnTo>
                    <a:pt x="115" y="31"/>
                  </a:lnTo>
                  <a:lnTo>
                    <a:pt x="113" y="35"/>
                  </a:lnTo>
                  <a:lnTo>
                    <a:pt x="111" y="39"/>
                  </a:lnTo>
                  <a:lnTo>
                    <a:pt x="111" y="39"/>
                  </a:lnTo>
                  <a:lnTo>
                    <a:pt x="113" y="43"/>
                  </a:lnTo>
                  <a:lnTo>
                    <a:pt x="115" y="47"/>
                  </a:lnTo>
                  <a:lnTo>
                    <a:pt x="118" y="50"/>
                  </a:lnTo>
                  <a:lnTo>
                    <a:pt x="123" y="50"/>
                  </a:lnTo>
                  <a:lnTo>
                    <a:pt x="123" y="50"/>
                  </a:lnTo>
                  <a:lnTo>
                    <a:pt x="126" y="50"/>
                  </a:lnTo>
                  <a:lnTo>
                    <a:pt x="126" y="59"/>
                  </a:lnTo>
                  <a:lnTo>
                    <a:pt x="90" y="59"/>
                  </a:lnTo>
                  <a:lnTo>
                    <a:pt x="90" y="50"/>
                  </a:lnTo>
                  <a:lnTo>
                    <a:pt x="90" y="50"/>
                  </a:lnTo>
                  <a:lnTo>
                    <a:pt x="95" y="50"/>
                  </a:lnTo>
                  <a:lnTo>
                    <a:pt x="98" y="47"/>
                  </a:lnTo>
                  <a:lnTo>
                    <a:pt x="100" y="43"/>
                  </a:lnTo>
                  <a:lnTo>
                    <a:pt x="102" y="39"/>
                  </a:lnTo>
                  <a:lnTo>
                    <a:pt x="102" y="39"/>
                  </a:lnTo>
                  <a:lnTo>
                    <a:pt x="100" y="35"/>
                  </a:lnTo>
                  <a:lnTo>
                    <a:pt x="98" y="31"/>
                  </a:lnTo>
                  <a:lnTo>
                    <a:pt x="95" y="28"/>
                  </a:lnTo>
                  <a:lnTo>
                    <a:pt x="90" y="28"/>
                  </a:lnTo>
                  <a:lnTo>
                    <a:pt x="90" y="12"/>
                  </a:lnTo>
                  <a:lnTo>
                    <a:pt x="90" y="12"/>
                  </a:lnTo>
                  <a:lnTo>
                    <a:pt x="107" y="8"/>
                  </a:lnTo>
                  <a:lnTo>
                    <a:pt x="126" y="4"/>
                  </a:lnTo>
                  <a:lnTo>
                    <a:pt x="126" y="28"/>
                  </a:lnTo>
                  <a:lnTo>
                    <a:pt x="126" y="28"/>
                  </a:lnTo>
                  <a:lnTo>
                    <a:pt x="123" y="28"/>
                  </a:lnTo>
                  <a:lnTo>
                    <a:pt x="123" y="28"/>
                  </a:lnTo>
                  <a:close/>
                  <a:moveTo>
                    <a:pt x="126" y="68"/>
                  </a:moveTo>
                  <a:lnTo>
                    <a:pt x="126" y="96"/>
                  </a:lnTo>
                  <a:lnTo>
                    <a:pt x="90" y="96"/>
                  </a:lnTo>
                  <a:lnTo>
                    <a:pt x="90" y="68"/>
                  </a:lnTo>
                  <a:lnTo>
                    <a:pt x="126" y="68"/>
                  </a:lnTo>
                  <a:lnTo>
                    <a:pt x="126" y="68"/>
                  </a:lnTo>
                  <a:close/>
                  <a:moveTo>
                    <a:pt x="126" y="162"/>
                  </a:moveTo>
                  <a:lnTo>
                    <a:pt x="126" y="299"/>
                  </a:lnTo>
                  <a:lnTo>
                    <a:pt x="90" y="299"/>
                  </a:lnTo>
                  <a:lnTo>
                    <a:pt x="90" y="256"/>
                  </a:lnTo>
                  <a:lnTo>
                    <a:pt x="90" y="256"/>
                  </a:lnTo>
                  <a:lnTo>
                    <a:pt x="92" y="250"/>
                  </a:lnTo>
                  <a:lnTo>
                    <a:pt x="94" y="244"/>
                  </a:lnTo>
                  <a:lnTo>
                    <a:pt x="94" y="244"/>
                  </a:lnTo>
                  <a:lnTo>
                    <a:pt x="92" y="237"/>
                  </a:lnTo>
                  <a:lnTo>
                    <a:pt x="90" y="231"/>
                  </a:lnTo>
                  <a:lnTo>
                    <a:pt x="90" y="162"/>
                  </a:lnTo>
                  <a:lnTo>
                    <a:pt x="126" y="162"/>
                  </a:lnTo>
                  <a:lnTo>
                    <a:pt x="126" y="162"/>
                  </a:lnTo>
                  <a:close/>
                  <a:moveTo>
                    <a:pt x="90" y="348"/>
                  </a:moveTo>
                  <a:lnTo>
                    <a:pt x="90" y="314"/>
                  </a:lnTo>
                  <a:lnTo>
                    <a:pt x="94" y="314"/>
                  </a:lnTo>
                  <a:lnTo>
                    <a:pt x="94" y="338"/>
                  </a:lnTo>
                  <a:lnTo>
                    <a:pt x="94" y="338"/>
                  </a:lnTo>
                  <a:lnTo>
                    <a:pt x="92" y="344"/>
                  </a:lnTo>
                  <a:lnTo>
                    <a:pt x="90" y="348"/>
                  </a:lnTo>
                  <a:lnTo>
                    <a:pt x="90" y="348"/>
                  </a:lnTo>
                  <a:close/>
                  <a:moveTo>
                    <a:pt x="90" y="12"/>
                  </a:moveTo>
                  <a:lnTo>
                    <a:pt x="90" y="28"/>
                  </a:lnTo>
                  <a:lnTo>
                    <a:pt x="90" y="28"/>
                  </a:lnTo>
                  <a:lnTo>
                    <a:pt x="85" y="28"/>
                  </a:lnTo>
                  <a:lnTo>
                    <a:pt x="83" y="31"/>
                  </a:lnTo>
                  <a:lnTo>
                    <a:pt x="80" y="35"/>
                  </a:lnTo>
                  <a:lnTo>
                    <a:pt x="79" y="39"/>
                  </a:lnTo>
                  <a:lnTo>
                    <a:pt x="79" y="39"/>
                  </a:lnTo>
                  <a:lnTo>
                    <a:pt x="80" y="43"/>
                  </a:lnTo>
                  <a:lnTo>
                    <a:pt x="83" y="47"/>
                  </a:lnTo>
                  <a:lnTo>
                    <a:pt x="85" y="50"/>
                  </a:lnTo>
                  <a:lnTo>
                    <a:pt x="90" y="50"/>
                  </a:lnTo>
                  <a:lnTo>
                    <a:pt x="90" y="59"/>
                  </a:lnTo>
                  <a:lnTo>
                    <a:pt x="71" y="59"/>
                  </a:lnTo>
                  <a:lnTo>
                    <a:pt x="71" y="20"/>
                  </a:lnTo>
                  <a:lnTo>
                    <a:pt x="71" y="20"/>
                  </a:lnTo>
                  <a:lnTo>
                    <a:pt x="90" y="12"/>
                  </a:lnTo>
                  <a:lnTo>
                    <a:pt x="90" y="12"/>
                  </a:lnTo>
                  <a:close/>
                  <a:moveTo>
                    <a:pt x="90" y="68"/>
                  </a:moveTo>
                  <a:lnTo>
                    <a:pt x="90" y="96"/>
                  </a:lnTo>
                  <a:lnTo>
                    <a:pt x="81" y="96"/>
                  </a:lnTo>
                  <a:lnTo>
                    <a:pt x="81" y="162"/>
                  </a:lnTo>
                  <a:lnTo>
                    <a:pt x="90" y="162"/>
                  </a:lnTo>
                  <a:lnTo>
                    <a:pt x="90" y="231"/>
                  </a:lnTo>
                  <a:lnTo>
                    <a:pt x="90" y="231"/>
                  </a:lnTo>
                  <a:lnTo>
                    <a:pt x="87" y="227"/>
                  </a:lnTo>
                  <a:lnTo>
                    <a:pt x="81" y="223"/>
                  </a:lnTo>
                  <a:lnTo>
                    <a:pt x="76" y="221"/>
                  </a:lnTo>
                  <a:lnTo>
                    <a:pt x="71" y="221"/>
                  </a:lnTo>
                  <a:lnTo>
                    <a:pt x="71" y="68"/>
                  </a:lnTo>
                  <a:lnTo>
                    <a:pt x="90" y="68"/>
                  </a:lnTo>
                  <a:lnTo>
                    <a:pt x="90" y="68"/>
                  </a:lnTo>
                  <a:close/>
                  <a:moveTo>
                    <a:pt x="90" y="256"/>
                  </a:moveTo>
                  <a:lnTo>
                    <a:pt x="90" y="299"/>
                  </a:lnTo>
                  <a:lnTo>
                    <a:pt x="71" y="299"/>
                  </a:lnTo>
                  <a:lnTo>
                    <a:pt x="71" y="267"/>
                  </a:lnTo>
                  <a:lnTo>
                    <a:pt x="71" y="267"/>
                  </a:lnTo>
                  <a:lnTo>
                    <a:pt x="76" y="267"/>
                  </a:lnTo>
                  <a:lnTo>
                    <a:pt x="81" y="264"/>
                  </a:lnTo>
                  <a:lnTo>
                    <a:pt x="87" y="260"/>
                  </a:lnTo>
                  <a:lnTo>
                    <a:pt x="90" y="256"/>
                  </a:lnTo>
                  <a:lnTo>
                    <a:pt x="90" y="256"/>
                  </a:lnTo>
                  <a:close/>
                  <a:moveTo>
                    <a:pt x="90" y="314"/>
                  </a:moveTo>
                  <a:lnTo>
                    <a:pt x="90" y="348"/>
                  </a:lnTo>
                  <a:lnTo>
                    <a:pt x="90" y="348"/>
                  </a:lnTo>
                  <a:lnTo>
                    <a:pt x="87" y="352"/>
                  </a:lnTo>
                  <a:lnTo>
                    <a:pt x="84" y="353"/>
                  </a:lnTo>
                  <a:lnTo>
                    <a:pt x="80" y="356"/>
                  </a:lnTo>
                  <a:lnTo>
                    <a:pt x="75" y="356"/>
                  </a:lnTo>
                  <a:lnTo>
                    <a:pt x="71" y="356"/>
                  </a:lnTo>
                  <a:lnTo>
                    <a:pt x="71" y="314"/>
                  </a:lnTo>
                  <a:lnTo>
                    <a:pt x="90" y="314"/>
                  </a:lnTo>
                  <a:close/>
                  <a:moveTo>
                    <a:pt x="71" y="20"/>
                  </a:moveTo>
                  <a:lnTo>
                    <a:pt x="71" y="59"/>
                  </a:lnTo>
                  <a:lnTo>
                    <a:pt x="37" y="59"/>
                  </a:lnTo>
                  <a:lnTo>
                    <a:pt x="37" y="59"/>
                  </a:lnTo>
                  <a:lnTo>
                    <a:pt x="37" y="54"/>
                  </a:lnTo>
                  <a:lnTo>
                    <a:pt x="38" y="49"/>
                  </a:lnTo>
                  <a:lnTo>
                    <a:pt x="41" y="43"/>
                  </a:lnTo>
                  <a:lnTo>
                    <a:pt x="45" y="38"/>
                  </a:lnTo>
                  <a:lnTo>
                    <a:pt x="56" y="30"/>
                  </a:lnTo>
                  <a:lnTo>
                    <a:pt x="71" y="20"/>
                  </a:lnTo>
                  <a:lnTo>
                    <a:pt x="71" y="20"/>
                  </a:lnTo>
                  <a:close/>
                  <a:moveTo>
                    <a:pt x="71" y="68"/>
                  </a:moveTo>
                  <a:lnTo>
                    <a:pt x="71" y="221"/>
                  </a:lnTo>
                  <a:lnTo>
                    <a:pt x="71" y="221"/>
                  </a:lnTo>
                  <a:lnTo>
                    <a:pt x="71" y="221"/>
                  </a:lnTo>
                  <a:lnTo>
                    <a:pt x="65" y="221"/>
                  </a:lnTo>
                  <a:lnTo>
                    <a:pt x="61" y="222"/>
                  </a:lnTo>
                  <a:lnTo>
                    <a:pt x="57" y="225"/>
                  </a:lnTo>
                  <a:lnTo>
                    <a:pt x="54" y="227"/>
                  </a:lnTo>
                  <a:lnTo>
                    <a:pt x="50" y="230"/>
                  </a:lnTo>
                  <a:lnTo>
                    <a:pt x="49" y="234"/>
                  </a:lnTo>
                  <a:lnTo>
                    <a:pt x="48" y="239"/>
                  </a:lnTo>
                  <a:lnTo>
                    <a:pt x="48" y="244"/>
                  </a:lnTo>
                  <a:lnTo>
                    <a:pt x="48" y="244"/>
                  </a:lnTo>
                  <a:lnTo>
                    <a:pt x="48" y="248"/>
                  </a:lnTo>
                  <a:lnTo>
                    <a:pt x="49" y="253"/>
                  </a:lnTo>
                  <a:lnTo>
                    <a:pt x="50" y="257"/>
                  </a:lnTo>
                  <a:lnTo>
                    <a:pt x="54" y="260"/>
                  </a:lnTo>
                  <a:lnTo>
                    <a:pt x="57" y="262"/>
                  </a:lnTo>
                  <a:lnTo>
                    <a:pt x="61" y="265"/>
                  </a:lnTo>
                  <a:lnTo>
                    <a:pt x="65" y="267"/>
                  </a:lnTo>
                  <a:lnTo>
                    <a:pt x="71" y="267"/>
                  </a:lnTo>
                  <a:lnTo>
                    <a:pt x="71" y="267"/>
                  </a:lnTo>
                  <a:lnTo>
                    <a:pt x="71" y="299"/>
                  </a:lnTo>
                  <a:lnTo>
                    <a:pt x="16" y="299"/>
                  </a:lnTo>
                  <a:lnTo>
                    <a:pt x="16" y="210"/>
                  </a:lnTo>
                  <a:lnTo>
                    <a:pt x="16" y="210"/>
                  </a:lnTo>
                  <a:lnTo>
                    <a:pt x="20" y="206"/>
                  </a:lnTo>
                  <a:lnTo>
                    <a:pt x="25" y="202"/>
                  </a:lnTo>
                  <a:lnTo>
                    <a:pt x="30" y="199"/>
                  </a:lnTo>
                  <a:lnTo>
                    <a:pt x="37" y="199"/>
                  </a:lnTo>
                  <a:lnTo>
                    <a:pt x="37" y="68"/>
                  </a:lnTo>
                  <a:lnTo>
                    <a:pt x="71" y="68"/>
                  </a:lnTo>
                  <a:lnTo>
                    <a:pt x="71" y="68"/>
                  </a:lnTo>
                  <a:close/>
                  <a:moveTo>
                    <a:pt x="71" y="314"/>
                  </a:moveTo>
                  <a:lnTo>
                    <a:pt x="71" y="356"/>
                  </a:lnTo>
                  <a:lnTo>
                    <a:pt x="65" y="356"/>
                  </a:lnTo>
                  <a:lnTo>
                    <a:pt x="65" y="356"/>
                  </a:lnTo>
                  <a:lnTo>
                    <a:pt x="58" y="355"/>
                  </a:lnTo>
                  <a:lnTo>
                    <a:pt x="53" y="350"/>
                  </a:lnTo>
                  <a:lnTo>
                    <a:pt x="49" y="345"/>
                  </a:lnTo>
                  <a:lnTo>
                    <a:pt x="48" y="338"/>
                  </a:lnTo>
                  <a:lnTo>
                    <a:pt x="48" y="314"/>
                  </a:lnTo>
                  <a:lnTo>
                    <a:pt x="71" y="314"/>
                  </a:lnTo>
                  <a:lnTo>
                    <a:pt x="71" y="314"/>
                  </a:lnTo>
                  <a:close/>
                  <a:moveTo>
                    <a:pt x="16" y="154"/>
                  </a:moveTo>
                  <a:lnTo>
                    <a:pt x="16" y="154"/>
                  </a:lnTo>
                  <a:lnTo>
                    <a:pt x="19" y="153"/>
                  </a:lnTo>
                  <a:lnTo>
                    <a:pt x="20" y="150"/>
                  </a:lnTo>
                  <a:lnTo>
                    <a:pt x="20" y="103"/>
                  </a:lnTo>
                  <a:lnTo>
                    <a:pt x="20" y="103"/>
                  </a:lnTo>
                  <a:lnTo>
                    <a:pt x="19" y="99"/>
                  </a:lnTo>
                  <a:lnTo>
                    <a:pt x="16" y="96"/>
                  </a:lnTo>
                  <a:lnTo>
                    <a:pt x="16" y="154"/>
                  </a:lnTo>
                  <a:close/>
                  <a:moveTo>
                    <a:pt x="16" y="96"/>
                  </a:moveTo>
                  <a:lnTo>
                    <a:pt x="16" y="154"/>
                  </a:lnTo>
                  <a:lnTo>
                    <a:pt x="16" y="154"/>
                  </a:lnTo>
                  <a:lnTo>
                    <a:pt x="15" y="154"/>
                  </a:lnTo>
                  <a:lnTo>
                    <a:pt x="6" y="150"/>
                  </a:lnTo>
                  <a:lnTo>
                    <a:pt x="6" y="150"/>
                  </a:lnTo>
                  <a:lnTo>
                    <a:pt x="4" y="149"/>
                  </a:lnTo>
                  <a:lnTo>
                    <a:pt x="2" y="147"/>
                  </a:lnTo>
                  <a:lnTo>
                    <a:pt x="0" y="142"/>
                  </a:lnTo>
                  <a:lnTo>
                    <a:pt x="0" y="95"/>
                  </a:lnTo>
                  <a:lnTo>
                    <a:pt x="0" y="95"/>
                  </a:lnTo>
                  <a:lnTo>
                    <a:pt x="0" y="93"/>
                  </a:lnTo>
                  <a:lnTo>
                    <a:pt x="2" y="91"/>
                  </a:lnTo>
                  <a:lnTo>
                    <a:pt x="4" y="91"/>
                  </a:lnTo>
                  <a:lnTo>
                    <a:pt x="6" y="91"/>
                  </a:lnTo>
                  <a:lnTo>
                    <a:pt x="15" y="95"/>
                  </a:lnTo>
                  <a:lnTo>
                    <a:pt x="15" y="95"/>
                  </a:lnTo>
                  <a:lnTo>
                    <a:pt x="16" y="96"/>
                  </a:lnTo>
                  <a:lnTo>
                    <a:pt x="16" y="96"/>
                  </a:lnTo>
                  <a:close/>
                  <a:moveTo>
                    <a:pt x="16" y="210"/>
                  </a:moveTo>
                  <a:lnTo>
                    <a:pt x="16" y="299"/>
                  </a:lnTo>
                  <a:lnTo>
                    <a:pt x="12" y="299"/>
                  </a:lnTo>
                  <a:lnTo>
                    <a:pt x="12" y="222"/>
                  </a:lnTo>
                  <a:lnTo>
                    <a:pt x="12" y="222"/>
                  </a:lnTo>
                  <a:lnTo>
                    <a:pt x="14" y="215"/>
                  </a:lnTo>
                  <a:lnTo>
                    <a:pt x="16" y="210"/>
                  </a:lnTo>
                  <a:lnTo>
                    <a:pt x="16" y="210"/>
                  </a:lnTo>
                  <a:close/>
                </a:path>
              </a:pathLst>
            </a:custGeom>
            <a:grpFill/>
            <a:ln w="9525">
              <a:noFill/>
            </a:ln>
          </p:spPr>
          <p:txBody>
            <a:bodyPr/>
            <a:lstStyle/>
            <a:p>
              <a:endParaRPr lang="zh-CN" altLang="en-US" sz="2400"/>
            </a:p>
          </p:txBody>
        </p:sp>
        <p:sp>
          <p:nvSpPr>
            <p:cNvPr id="17529" name="Freeform 172"/>
            <p:cNvSpPr>
              <a:spLocks noEditPoints="1"/>
            </p:cNvSpPr>
            <p:nvPr/>
          </p:nvSpPr>
          <p:spPr>
            <a:xfrm>
              <a:off x="4475086" y="1857617"/>
              <a:ext cx="415173" cy="323127"/>
            </a:xfrm>
            <a:custGeom>
              <a:avLst/>
              <a:gdLst>
                <a:gd name="txL" fmla="*/ 0 w 399"/>
                <a:gd name="txT" fmla="*/ 0 h 304"/>
                <a:gd name="txR" fmla="*/ 399 w 399"/>
                <a:gd name="txB" fmla="*/ 304 h 304"/>
              </a:gdLst>
              <a:ahLst/>
              <a:cxnLst>
                <a:cxn ang="0">
                  <a:pos x="412051" y="302932"/>
                </a:cxn>
                <a:cxn ang="0">
                  <a:pos x="405808" y="10629"/>
                </a:cxn>
                <a:cxn ang="0">
                  <a:pos x="363146" y="23384"/>
                </a:cxn>
                <a:cxn ang="0">
                  <a:pos x="391241" y="51020"/>
                </a:cxn>
                <a:cxn ang="0">
                  <a:pos x="374592" y="298680"/>
                </a:cxn>
                <a:cxn ang="0">
                  <a:pos x="316322" y="272107"/>
                </a:cxn>
                <a:cxn ang="0">
                  <a:pos x="358984" y="44643"/>
                </a:cxn>
                <a:cxn ang="0">
                  <a:pos x="371471" y="266792"/>
                </a:cxn>
                <a:cxn ang="0">
                  <a:pos x="264296" y="23384"/>
                </a:cxn>
                <a:cxn ang="0">
                  <a:pos x="264296" y="323127"/>
                </a:cxn>
                <a:cxn ang="0">
                  <a:pos x="264296" y="280610"/>
                </a:cxn>
                <a:cxn ang="0">
                  <a:pos x="288228" y="177507"/>
                </a:cxn>
                <a:cxn ang="0">
                  <a:pos x="285106" y="141368"/>
                </a:cxn>
                <a:cxn ang="0">
                  <a:pos x="284066" y="115858"/>
                </a:cxn>
                <a:cxn ang="0">
                  <a:pos x="264296" y="43580"/>
                </a:cxn>
                <a:cxn ang="0">
                  <a:pos x="270539" y="181759"/>
                </a:cxn>
                <a:cxn ang="0">
                  <a:pos x="264296" y="145620"/>
                </a:cxn>
                <a:cxn ang="0">
                  <a:pos x="267417" y="109481"/>
                </a:cxn>
                <a:cxn ang="0">
                  <a:pos x="208107" y="0"/>
                </a:cxn>
                <a:cxn ang="0">
                  <a:pos x="208107" y="299743"/>
                </a:cxn>
                <a:cxn ang="0">
                  <a:pos x="250769" y="98851"/>
                </a:cxn>
                <a:cxn ang="0">
                  <a:pos x="235161" y="128613"/>
                </a:cxn>
                <a:cxn ang="0">
                  <a:pos x="239323" y="153060"/>
                </a:cxn>
                <a:cxn ang="0">
                  <a:pos x="241404" y="189199"/>
                </a:cxn>
                <a:cxn ang="0">
                  <a:pos x="208107" y="197703"/>
                </a:cxn>
                <a:cxn ang="0">
                  <a:pos x="264296" y="43580"/>
                </a:cxn>
                <a:cxn ang="0">
                  <a:pos x="251809" y="109481"/>
                </a:cxn>
                <a:cxn ang="0">
                  <a:pos x="261174" y="136053"/>
                </a:cxn>
                <a:cxn ang="0">
                  <a:pos x="261174" y="144557"/>
                </a:cxn>
                <a:cxn ang="0">
                  <a:pos x="255971" y="180696"/>
                </a:cxn>
                <a:cxn ang="0">
                  <a:pos x="140472" y="23384"/>
                </a:cxn>
                <a:cxn ang="0">
                  <a:pos x="140472" y="323127"/>
                </a:cxn>
                <a:cxn ang="0">
                  <a:pos x="180012" y="189199"/>
                </a:cxn>
                <a:cxn ang="0">
                  <a:pos x="144634" y="226401"/>
                </a:cxn>
                <a:cxn ang="0">
                  <a:pos x="168566" y="194514"/>
                </a:cxn>
                <a:cxn ang="0">
                  <a:pos x="153999" y="162626"/>
                </a:cxn>
                <a:cxn ang="0">
                  <a:pos x="141513" y="133928"/>
                </a:cxn>
                <a:cxn ang="0">
                  <a:pos x="148796" y="144557"/>
                </a:cxn>
                <a:cxn ang="0">
                  <a:pos x="156080" y="129676"/>
                </a:cxn>
                <a:cxn ang="0">
                  <a:pos x="208107" y="43580"/>
                </a:cxn>
                <a:cxn ang="0">
                  <a:pos x="152958" y="205143"/>
                </a:cxn>
                <a:cxn ang="0">
                  <a:pos x="144634" y="174319"/>
                </a:cxn>
                <a:cxn ang="0">
                  <a:pos x="26013" y="2126"/>
                </a:cxn>
                <a:cxn ang="0">
                  <a:pos x="0" y="290177"/>
                </a:cxn>
                <a:cxn ang="0">
                  <a:pos x="26013" y="323127"/>
                </a:cxn>
                <a:cxn ang="0">
                  <a:pos x="41621" y="298680"/>
                </a:cxn>
                <a:cxn ang="0">
                  <a:pos x="24973" y="51020"/>
                </a:cxn>
                <a:cxn ang="0">
                  <a:pos x="52027" y="23384"/>
                </a:cxn>
                <a:cxn ang="0">
                  <a:pos x="129026" y="132865"/>
                </a:cxn>
                <a:cxn ang="0">
                  <a:pos x="110297" y="186011"/>
                </a:cxn>
                <a:cxn ang="0">
                  <a:pos x="121742" y="222150"/>
                </a:cxn>
                <a:cxn ang="0">
                  <a:pos x="56189" y="278484"/>
                </a:cxn>
                <a:cxn ang="0">
                  <a:pos x="44743" y="56335"/>
                </a:cxn>
                <a:cxn ang="0">
                  <a:pos x="140472" y="165815"/>
                </a:cxn>
                <a:cxn ang="0">
                  <a:pos x="136310" y="187074"/>
                </a:cxn>
                <a:cxn ang="0">
                  <a:pos x="133188" y="211521"/>
                </a:cxn>
                <a:cxn ang="0">
                  <a:pos x="132148" y="145620"/>
                </a:cxn>
              </a:cxnLst>
              <a:rect l="txL" t="txT" r="txR" b="txB"/>
              <a:pathLst>
                <a:path w="399" h="304">
                  <a:moveTo>
                    <a:pt x="368" y="304"/>
                  </a:moveTo>
                  <a:lnTo>
                    <a:pt x="368" y="304"/>
                  </a:lnTo>
                  <a:lnTo>
                    <a:pt x="373" y="304"/>
                  </a:lnTo>
                  <a:lnTo>
                    <a:pt x="380" y="302"/>
                  </a:lnTo>
                  <a:lnTo>
                    <a:pt x="385" y="298"/>
                  </a:lnTo>
                  <a:lnTo>
                    <a:pt x="390" y="294"/>
                  </a:lnTo>
                  <a:lnTo>
                    <a:pt x="394" y="290"/>
                  </a:lnTo>
                  <a:lnTo>
                    <a:pt x="396" y="285"/>
                  </a:lnTo>
                  <a:lnTo>
                    <a:pt x="399" y="279"/>
                  </a:lnTo>
                  <a:lnTo>
                    <a:pt x="399" y="273"/>
                  </a:lnTo>
                  <a:lnTo>
                    <a:pt x="399" y="33"/>
                  </a:lnTo>
                  <a:lnTo>
                    <a:pt x="399" y="33"/>
                  </a:lnTo>
                  <a:lnTo>
                    <a:pt x="399" y="26"/>
                  </a:lnTo>
                  <a:lnTo>
                    <a:pt x="396" y="21"/>
                  </a:lnTo>
                  <a:lnTo>
                    <a:pt x="394" y="15"/>
                  </a:lnTo>
                  <a:lnTo>
                    <a:pt x="390" y="10"/>
                  </a:lnTo>
                  <a:lnTo>
                    <a:pt x="385" y="6"/>
                  </a:lnTo>
                  <a:lnTo>
                    <a:pt x="380" y="3"/>
                  </a:lnTo>
                  <a:lnTo>
                    <a:pt x="373" y="2"/>
                  </a:lnTo>
                  <a:lnTo>
                    <a:pt x="368" y="0"/>
                  </a:lnTo>
                  <a:lnTo>
                    <a:pt x="304" y="0"/>
                  </a:lnTo>
                  <a:lnTo>
                    <a:pt x="304" y="22"/>
                  </a:lnTo>
                  <a:lnTo>
                    <a:pt x="349" y="22"/>
                  </a:lnTo>
                  <a:lnTo>
                    <a:pt x="349" y="22"/>
                  </a:lnTo>
                  <a:lnTo>
                    <a:pt x="354" y="22"/>
                  </a:lnTo>
                  <a:lnTo>
                    <a:pt x="360" y="25"/>
                  </a:lnTo>
                  <a:lnTo>
                    <a:pt x="364" y="26"/>
                  </a:lnTo>
                  <a:lnTo>
                    <a:pt x="368" y="30"/>
                  </a:lnTo>
                  <a:lnTo>
                    <a:pt x="371" y="34"/>
                  </a:lnTo>
                  <a:lnTo>
                    <a:pt x="373" y="38"/>
                  </a:lnTo>
                  <a:lnTo>
                    <a:pt x="375" y="42"/>
                  </a:lnTo>
                  <a:lnTo>
                    <a:pt x="376" y="48"/>
                  </a:lnTo>
                  <a:lnTo>
                    <a:pt x="376" y="256"/>
                  </a:lnTo>
                  <a:lnTo>
                    <a:pt x="376" y="256"/>
                  </a:lnTo>
                  <a:lnTo>
                    <a:pt x="375" y="262"/>
                  </a:lnTo>
                  <a:lnTo>
                    <a:pt x="373" y="267"/>
                  </a:lnTo>
                  <a:lnTo>
                    <a:pt x="371" y="271"/>
                  </a:lnTo>
                  <a:lnTo>
                    <a:pt x="368" y="275"/>
                  </a:lnTo>
                  <a:lnTo>
                    <a:pt x="364" y="278"/>
                  </a:lnTo>
                  <a:lnTo>
                    <a:pt x="360" y="281"/>
                  </a:lnTo>
                  <a:lnTo>
                    <a:pt x="354" y="282"/>
                  </a:lnTo>
                  <a:lnTo>
                    <a:pt x="349" y="282"/>
                  </a:lnTo>
                  <a:lnTo>
                    <a:pt x="304" y="282"/>
                  </a:lnTo>
                  <a:lnTo>
                    <a:pt x="304" y="304"/>
                  </a:lnTo>
                  <a:lnTo>
                    <a:pt x="368" y="304"/>
                  </a:lnTo>
                  <a:lnTo>
                    <a:pt x="368" y="304"/>
                  </a:lnTo>
                  <a:close/>
                  <a:moveTo>
                    <a:pt x="304" y="264"/>
                  </a:moveTo>
                  <a:lnTo>
                    <a:pt x="304" y="256"/>
                  </a:lnTo>
                  <a:lnTo>
                    <a:pt x="337" y="256"/>
                  </a:lnTo>
                  <a:lnTo>
                    <a:pt x="337" y="243"/>
                  </a:lnTo>
                  <a:lnTo>
                    <a:pt x="304" y="243"/>
                  </a:lnTo>
                  <a:lnTo>
                    <a:pt x="304" y="41"/>
                  </a:lnTo>
                  <a:lnTo>
                    <a:pt x="337" y="41"/>
                  </a:lnTo>
                  <a:lnTo>
                    <a:pt x="337" y="41"/>
                  </a:lnTo>
                  <a:lnTo>
                    <a:pt x="341" y="41"/>
                  </a:lnTo>
                  <a:lnTo>
                    <a:pt x="345" y="42"/>
                  </a:lnTo>
                  <a:lnTo>
                    <a:pt x="352" y="46"/>
                  </a:lnTo>
                  <a:lnTo>
                    <a:pt x="357" y="53"/>
                  </a:lnTo>
                  <a:lnTo>
                    <a:pt x="357" y="57"/>
                  </a:lnTo>
                  <a:lnTo>
                    <a:pt x="358" y="61"/>
                  </a:lnTo>
                  <a:lnTo>
                    <a:pt x="358" y="243"/>
                  </a:lnTo>
                  <a:lnTo>
                    <a:pt x="358" y="243"/>
                  </a:lnTo>
                  <a:lnTo>
                    <a:pt x="357" y="247"/>
                  </a:lnTo>
                  <a:lnTo>
                    <a:pt x="357" y="251"/>
                  </a:lnTo>
                  <a:lnTo>
                    <a:pt x="352" y="258"/>
                  </a:lnTo>
                  <a:lnTo>
                    <a:pt x="345" y="262"/>
                  </a:lnTo>
                  <a:lnTo>
                    <a:pt x="341" y="263"/>
                  </a:lnTo>
                  <a:lnTo>
                    <a:pt x="337" y="264"/>
                  </a:lnTo>
                  <a:lnTo>
                    <a:pt x="304" y="264"/>
                  </a:lnTo>
                  <a:close/>
                  <a:moveTo>
                    <a:pt x="304" y="0"/>
                  </a:moveTo>
                  <a:lnTo>
                    <a:pt x="254" y="0"/>
                  </a:lnTo>
                  <a:lnTo>
                    <a:pt x="254" y="22"/>
                  </a:lnTo>
                  <a:lnTo>
                    <a:pt x="304" y="22"/>
                  </a:lnTo>
                  <a:lnTo>
                    <a:pt x="304" y="0"/>
                  </a:lnTo>
                  <a:lnTo>
                    <a:pt x="304" y="0"/>
                  </a:lnTo>
                  <a:close/>
                  <a:moveTo>
                    <a:pt x="254" y="304"/>
                  </a:moveTo>
                  <a:lnTo>
                    <a:pt x="304" y="304"/>
                  </a:lnTo>
                  <a:lnTo>
                    <a:pt x="304" y="282"/>
                  </a:lnTo>
                  <a:lnTo>
                    <a:pt x="254" y="282"/>
                  </a:lnTo>
                  <a:lnTo>
                    <a:pt x="254" y="304"/>
                  </a:lnTo>
                  <a:lnTo>
                    <a:pt x="254" y="304"/>
                  </a:lnTo>
                  <a:close/>
                  <a:moveTo>
                    <a:pt x="304" y="41"/>
                  </a:moveTo>
                  <a:lnTo>
                    <a:pt x="304" y="243"/>
                  </a:lnTo>
                  <a:lnTo>
                    <a:pt x="270" y="243"/>
                  </a:lnTo>
                  <a:lnTo>
                    <a:pt x="270" y="256"/>
                  </a:lnTo>
                  <a:lnTo>
                    <a:pt x="304" y="256"/>
                  </a:lnTo>
                  <a:lnTo>
                    <a:pt x="304" y="264"/>
                  </a:lnTo>
                  <a:lnTo>
                    <a:pt x="254" y="264"/>
                  </a:lnTo>
                  <a:lnTo>
                    <a:pt x="254" y="183"/>
                  </a:lnTo>
                  <a:lnTo>
                    <a:pt x="254" y="183"/>
                  </a:lnTo>
                  <a:lnTo>
                    <a:pt x="257" y="183"/>
                  </a:lnTo>
                  <a:lnTo>
                    <a:pt x="257" y="183"/>
                  </a:lnTo>
                  <a:lnTo>
                    <a:pt x="265" y="179"/>
                  </a:lnTo>
                  <a:lnTo>
                    <a:pt x="272" y="174"/>
                  </a:lnTo>
                  <a:lnTo>
                    <a:pt x="272" y="174"/>
                  </a:lnTo>
                  <a:lnTo>
                    <a:pt x="277" y="167"/>
                  </a:lnTo>
                  <a:lnTo>
                    <a:pt x="281" y="159"/>
                  </a:lnTo>
                  <a:lnTo>
                    <a:pt x="281" y="159"/>
                  </a:lnTo>
                  <a:lnTo>
                    <a:pt x="281" y="151"/>
                  </a:lnTo>
                  <a:lnTo>
                    <a:pt x="281" y="151"/>
                  </a:lnTo>
                  <a:lnTo>
                    <a:pt x="281" y="143"/>
                  </a:lnTo>
                  <a:lnTo>
                    <a:pt x="281" y="143"/>
                  </a:lnTo>
                  <a:lnTo>
                    <a:pt x="278" y="137"/>
                  </a:lnTo>
                  <a:lnTo>
                    <a:pt x="274" y="133"/>
                  </a:lnTo>
                  <a:lnTo>
                    <a:pt x="274" y="133"/>
                  </a:lnTo>
                  <a:lnTo>
                    <a:pt x="269" y="130"/>
                  </a:lnTo>
                  <a:lnTo>
                    <a:pt x="262" y="129"/>
                  </a:lnTo>
                  <a:lnTo>
                    <a:pt x="262" y="129"/>
                  </a:lnTo>
                  <a:lnTo>
                    <a:pt x="268" y="122"/>
                  </a:lnTo>
                  <a:lnTo>
                    <a:pt x="272" y="116"/>
                  </a:lnTo>
                  <a:lnTo>
                    <a:pt x="272" y="116"/>
                  </a:lnTo>
                  <a:lnTo>
                    <a:pt x="273" y="109"/>
                  </a:lnTo>
                  <a:lnTo>
                    <a:pt x="273" y="102"/>
                  </a:lnTo>
                  <a:lnTo>
                    <a:pt x="273" y="102"/>
                  </a:lnTo>
                  <a:lnTo>
                    <a:pt x="270" y="97"/>
                  </a:lnTo>
                  <a:lnTo>
                    <a:pt x="264" y="93"/>
                  </a:lnTo>
                  <a:lnTo>
                    <a:pt x="264" y="93"/>
                  </a:lnTo>
                  <a:lnTo>
                    <a:pt x="260" y="90"/>
                  </a:lnTo>
                  <a:lnTo>
                    <a:pt x="254" y="90"/>
                  </a:lnTo>
                  <a:lnTo>
                    <a:pt x="254" y="41"/>
                  </a:lnTo>
                  <a:lnTo>
                    <a:pt x="304" y="41"/>
                  </a:lnTo>
                  <a:lnTo>
                    <a:pt x="304" y="41"/>
                  </a:lnTo>
                  <a:close/>
                  <a:moveTo>
                    <a:pt x="254" y="175"/>
                  </a:moveTo>
                  <a:lnTo>
                    <a:pt x="254" y="175"/>
                  </a:lnTo>
                  <a:lnTo>
                    <a:pt x="254" y="175"/>
                  </a:lnTo>
                  <a:lnTo>
                    <a:pt x="254" y="175"/>
                  </a:lnTo>
                  <a:lnTo>
                    <a:pt x="257" y="174"/>
                  </a:lnTo>
                  <a:lnTo>
                    <a:pt x="260" y="171"/>
                  </a:lnTo>
                  <a:lnTo>
                    <a:pt x="264" y="166"/>
                  </a:lnTo>
                  <a:lnTo>
                    <a:pt x="264" y="166"/>
                  </a:lnTo>
                  <a:lnTo>
                    <a:pt x="265" y="159"/>
                  </a:lnTo>
                  <a:lnTo>
                    <a:pt x="264" y="151"/>
                  </a:lnTo>
                  <a:lnTo>
                    <a:pt x="264" y="151"/>
                  </a:lnTo>
                  <a:lnTo>
                    <a:pt x="260" y="143"/>
                  </a:lnTo>
                  <a:lnTo>
                    <a:pt x="257" y="140"/>
                  </a:lnTo>
                  <a:lnTo>
                    <a:pt x="254" y="137"/>
                  </a:lnTo>
                  <a:lnTo>
                    <a:pt x="254" y="175"/>
                  </a:lnTo>
                  <a:lnTo>
                    <a:pt x="254" y="175"/>
                  </a:lnTo>
                  <a:close/>
                  <a:moveTo>
                    <a:pt x="254" y="124"/>
                  </a:moveTo>
                  <a:lnTo>
                    <a:pt x="254" y="124"/>
                  </a:lnTo>
                  <a:lnTo>
                    <a:pt x="257" y="117"/>
                  </a:lnTo>
                  <a:lnTo>
                    <a:pt x="258" y="109"/>
                  </a:lnTo>
                  <a:lnTo>
                    <a:pt x="258" y="109"/>
                  </a:lnTo>
                  <a:lnTo>
                    <a:pt x="257" y="103"/>
                  </a:lnTo>
                  <a:lnTo>
                    <a:pt x="257" y="103"/>
                  </a:lnTo>
                  <a:lnTo>
                    <a:pt x="255" y="99"/>
                  </a:lnTo>
                  <a:lnTo>
                    <a:pt x="254" y="98"/>
                  </a:lnTo>
                  <a:lnTo>
                    <a:pt x="254" y="98"/>
                  </a:lnTo>
                  <a:lnTo>
                    <a:pt x="254" y="97"/>
                  </a:lnTo>
                  <a:lnTo>
                    <a:pt x="254" y="124"/>
                  </a:lnTo>
                  <a:close/>
                  <a:moveTo>
                    <a:pt x="254" y="0"/>
                  </a:moveTo>
                  <a:lnTo>
                    <a:pt x="200" y="0"/>
                  </a:lnTo>
                  <a:lnTo>
                    <a:pt x="200" y="22"/>
                  </a:lnTo>
                  <a:lnTo>
                    <a:pt x="254" y="22"/>
                  </a:lnTo>
                  <a:lnTo>
                    <a:pt x="254" y="0"/>
                  </a:lnTo>
                  <a:lnTo>
                    <a:pt x="254" y="0"/>
                  </a:lnTo>
                  <a:close/>
                  <a:moveTo>
                    <a:pt x="200" y="304"/>
                  </a:moveTo>
                  <a:lnTo>
                    <a:pt x="254" y="304"/>
                  </a:lnTo>
                  <a:lnTo>
                    <a:pt x="254" y="282"/>
                  </a:lnTo>
                  <a:lnTo>
                    <a:pt x="200" y="282"/>
                  </a:lnTo>
                  <a:lnTo>
                    <a:pt x="200" y="304"/>
                  </a:lnTo>
                  <a:lnTo>
                    <a:pt x="200" y="304"/>
                  </a:lnTo>
                  <a:close/>
                  <a:moveTo>
                    <a:pt x="254" y="41"/>
                  </a:moveTo>
                  <a:lnTo>
                    <a:pt x="254" y="90"/>
                  </a:lnTo>
                  <a:lnTo>
                    <a:pt x="254" y="90"/>
                  </a:lnTo>
                  <a:lnTo>
                    <a:pt x="246" y="91"/>
                  </a:lnTo>
                  <a:lnTo>
                    <a:pt x="246" y="91"/>
                  </a:lnTo>
                  <a:lnTo>
                    <a:pt x="241" y="93"/>
                  </a:lnTo>
                  <a:lnTo>
                    <a:pt x="236" y="95"/>
                  </a:lnTo>
                  <a:lnTo>
                    <a:pt x="232" y="99"/>
                  </a:lnTo>
                  <a:lnTo>
                    <a:pt x="230" y="103"/>
                  </a:lnTo>
                  <a:lnTo>
                    <a:pt x="230" y="103"/>
                  </a:lnTo>
                  <a:lnTo>
                    <a:pt x="227" y="107"/>
                  </a:lnTo>
                  <a:lnTo>
                    <a:pt x="226" y="111"/>
                  </a:lnTo>
                  <a:lnTo>
                    <a:pt x="226" y="117"/>
                  </a:lnTo>
                  <a:lnTo>
                    <a:pt x="226" y="121"/>
                  </a:lnTo>
                  <a:lnTo>
                    <a:pt x="226" y="121"/>
                  </a:lnTo>
                  <a:lnTo>
                    <a:pt x="228" y="125"/>
                  </a:lnTo>
                  <a:lnTo>
                    <a:pt x="231" y="129"/>
                  </a:lnTo>
                  <a:lnTo>
                    <a:pt x="235" y="132"/>
                  </a:lnTo>
                  <a:lnTo>
                    <a:pt x="241" y="134"/>
                  </a:lnTo>
                  <a:lnTo>
                    <a:pt x="241" y="134"/>
                  </a:lnTo>
                  <a:lnTo>
                    <a:pt x="232" y="141"/>
                  </a:lnTo>
                  <a:lnTo>
                    <a:pt x="230" y="144"/>
                  </a:lnTo>
                  <a:lnTo>
                    <a:pt x="227" y="148"/>
                  </a:lnTo>
                  <a:lnTo>
                    <a:pt x="227" y="148"/>
                  </a:lnTo>
                  <a:lnTo>
                    <a:pt x="226" y="158"/>
                  </a:lnTo>
                  <a:lnTo>
                    <a:pt x="226" y="166"/>
                  </a:lnTo>
                  <a:lnTo>
                    <a:pt x="226" y="166"/>
                  </a:lnTo>
                  <a:lnTo>
                    <a:pt x="227" y="171"/>
                  </a:lnTo>
                  <a:lnTo>
                    <a:pt x="230" y="174"/>
                  </a:lnTo>
                  <a:lnTo>
                    <a:pt x="232" y="178"/>
                  </a:lnTo>
                  <a:lnTo>
                    <a:pt x="236" y="181"/>
                  </a:lnTo>
                  <a:lnTo>
                    <a:pt x="236" y="181"/>
                  </a:lnTo>
                  <a:lnTo>
                    <a:pt x="241" y="182"/>
                  </a:lnTo>
                  <a:lnTo>
                    <a:pt x="245" y="183"/>
                  </a:lnTo>
                  <a:lnTo>
                    <a:pt x="254" y="183"/>
                  </a:lnTo>
                  <a:lnTo>
                    <a:pt x="254" y="264"/>
                  </a:lnTo>
                  <a:lnTo>
                    <a:pt x="200" y="264"/>
                  </a:lnTo>
                  <a:lnTo>
                    <a:pt x="200" y="186"/>
                  </a:lnTo>
                  <a:lnTo>
                    <a:pt x="201" y="186"/>
                  </a:lnTo>
                  <a:lnTo>
                    <a:pt x="200" y="171"/>
                  </a:lnTo>
                  <a:lnTo>
                    <a:pt x="216" y="167"/>
                  </a:lnTo>
                  <a:lnTo>
                    <a:pt x="215" y="153"/>
                  </a:lnTo>
                  <a:lnTo>
                    <a:pt x="200" y="158"/>
                  </a:lnTo>
                  <a:lnTo>
                    <a:pt x="200" y="145"/>
                  </a:lnTo>
                  <a:lnTo>
                    <a:pt x="200" y="41"/>
                  </a:lnTo>
                  <a:lnTo>
                    <a:pt x="254" y="41"/>
                  </a:lnTo>
                  <a:lnTo>
                    <a:pt x="254" y="41"/>
                  </a:lnTo>
                  <a:close/>
                  <a:moveTo>
                    <a:pt x="254" y="97"/>
                  </a:moveTo>
                  <a:lnTo>
                    <a:pt x="254" y="97"/>
                  </a:lnTo>
                  <a:lnTo>
                    <a:pt x="251" y="97"/>
                  </a:lnTo>
                  <a:lnTo>
                    <a:pt x="249" y="97"/>
                  </a:lnTo>
                  <a:lnTo>
                    <a:pt x="249" y="97"/>
                  </a:lnTo>
                  <a:lnTo>
                    <a:pt x="245" y="99"/>
                  </a:lnTo>
                  <a:lnTo>
                    <a:pt x="242" y="103"/>
                  </a:lnTo>
                  <a:lnTo>
                    <a:pt x="242" y="103"/>
                  </a:lnTo>
                  <a:lnTo>
                    <a:pt x="241" y="109"/>
                  </a:lnTo>
                  <a:lnTo>
                    <a:pt x="241" y="114"/>
                  </a:lnTo>
                  <a:lnTo>
                    <a:pt x="241" y="114"/>
                  </a:lnTo>
                  <a:lnTo>
                    <a:pt x="242" y="118"/>
                  </a:lnTo>
                  <a:lnTo>
                    <a:pt x="245" y="122"/>
                  </a:lnTo>
                  <a:lnTo>
                    <a:pt x="247" y="125"/>
                  </a:lnTo>
                  <a:lnTo>
                    <a:pt x="251" y="128"/>
                  </a:lnTo>
                  <a:lnTo>
                    <a:pt x="251" y="128"/>
                  </a:lnTo>
                  <a:lnTo>
                    <a:pt x="254" y="124"/>
                  </a:lnTo>
                  <a:lnTo>
                    <a:pt x="254" y="97"/>
                  </a:lnTo>
                  <a:lnTo>
                    <a:pt x="254" y="97"/>
                  </a:lnTo>
                  <a:close/>
                  <a:moveTo>
                    <a:pt x="254" y="137"/>
                  </a:moveTo>
                  <a:lnTo>
                    <a:pt x="254" y="137"/>
                  </a:lnTo>
                  <a:lnTo>
                    <a:pt x="251" y="136"/>
                  </a:lnTo>
                  <a:lnTo>
                    <a:pt x="251" y="136"/>
                  </a:lnTo>
                  <a:lnTo>
                    <a:pt x="247" y="141"/>
                  </a:lnTo>
                  <a:lnTo>
                    <a:pt x="245" y="147"/>
                  </a:lnTo>
                  <a:lnTo>
                    <a:pt x="243" y="152"/>
                  </a:lnTo>
                  <a:lnTo>
                    <a:pt x="243" y="159"/>
                  </a:lnTo>
                  <a:lnTo>
                    <a:pt x="243" y="159"/>
                  </a:lnTo>
                  <a:lnTo>
                    <a:pt x="243" y="164"/>
                  </a:lnTo>
                  <a:lnTo>
                    <a:pt x="243" y="164"/>
                  </a:lnTo>
                  <a:lnTo>
                    <a:pt x="246" y="170"/>
                  </a:lnTo>
                  <a:lnTo>
                    <a:pt x="249" y="172"/>
                  </a:lnTo>
                  <a:lnTo>
                    <a:pt x="249" y="172"/>
                  </a:lnTo>
                  <a:lnTo>
                    <a:pt x="251" y="174"/>
                  </a:lnTo>
                  <a:lnTo>
                    <a:pt x="254" y="175"/>
                  </a:lnTo>
                  <a:lnTo>
                    <a:pt x="254" y="137"/>
                  </a:lnTo>
                  <a:close/>
                  <a:moveTo>
                    <a:pt x="200" y="0"/>
                  </a:moveTo>
                  <a:lnTo>
                    <a:pt x="135" y="0"/>
                  </a:lnTo>
                  <a:lnTo>
                    <a:pt x="135" y="22"/>
                  </a:lnTo>
                  <a:lnTo>
                    <a:pt x="200" y="22"/>
                  </a:lnTo>
                  <a:lnTo>
                    <a:pt x="200" y="0"/>
                  </a:lnTo>
                  <a:lnTo>
                    <a:pt x="200" y="0"/>
                  </a:lnTo>
                  <a:close/>
                  <a:moveTo>
                    <a:pt x="135" y="304"/>
                  </a:moveTo>
                  <a:lnTo>
                    <a:pt x="200" y="304"/>
                  </a:lnTo>
                  <a:lnTo>
                    <a:pt x="200" y="282"/>
                  </a:lnTo>
                  <a:lnTo>
                    <a:pt x="135" y="282"/>
                  </a:lnTo>
                  <a:lnTo>
                    <a:pt x="135" y="304"/>
                  </a:lnTo>
                  <a:lnTo>
                    <a:pt x="135" y="304"/>
                  </a:lnTo>
                  <a:close/>
                  <a:moveTo>
                    <a:pt x="200" y="41"/>
                  </a:moveTo>
                  <a:lnTo>
                    <a:pt x="200" y="145"/>
                  </a:lnTo>
                  <a:lnTo>
                    <a:pt x="200" y="143"/>
                  </a:lnTo>
                  <a:lnTo>
                    <a:pt x="186" y="145"/>
                  </a:lnTo>
                  <a:lnTo>
                    <a:pt x="186" y="160"/>
                  </a:lnTo>
                  <a:lnTo>
                    <a:pt x="171" y="164"/>
                  </a:lnTo>
                  <a:lnTo>
                    <a:pt x="173" y="178"/>
                  </a:lnTo>
                  <a:lnTo>
                    <a:pt x="188" y="174"/>
                  </a:lnTo>
                  <a:lnTo>
                    <a:pt x="188" y="190"/>
                  </a:lnTo>
                  <a:lnTo>
                    <a:pt x="200" y="186"/>
                  </a:lnTo>
                  <a:lnTo>
                    <a:pt x="200" y="264"/>
                  </a:lnTo>
                  <a:lnTo>
                    <a:pt x="135" y="264"/>
                  </a:lnTo>
                  <a:lnTo>
                    <a:pt x="135" y="214"/>
                  </a:lnTo>
                  <a:lnTo>
                    <a:pt x="135" y="214"/>
                  </a:lnTo>
                  <a:lnTo>
                    <a:pt x="139" y="213"/>
                  </a:lnTo>
                  <a:lnTo>
                    <a:pt x="139" y="213"/>
                  </a:lnTo>
                  <a:lnTo>
                    <a:pt x="144" y="210"/>
                  </a:lnTo>
                  <a:lnTo>
                    <a:pt x="150" y="208"/>
                  </a:lnTo>
                  <a:lnTo>
                    <a:pt x="155" y="202"/>
                  </a:lnTo>
                  <a:lnTo>
                    <a:pt x="158" y="197"/>
                  </a:lnTo>
                  <a:lnTo>
                    <a:pt x="158" y="197"/>
                  </a:lnTo>
                  <a:lnTo>
                    <a:pt x="161" y="190"/>
                  </a:lnTo>
                  <a:lnTo>
                    <a:pt x="162" y="183"/>
                  </a:lnTo>
                  <a:lnTo>
                    <a:pt x="162" y="176"/>
                  </a:lnTo>
                  <a:lnTo>
                    <a:pt x="162" y="170"/>
                  </a:lnTo>
                  <a:lnTo>
                    <a:pt x="162" y="170"/>
                  </a:lnTo>
                  <a:lnTo>
                    <a:pt x="158" y="163"/>
                  </a:lnTo>
                  <a:lnTo>
                    <a:pt x="154" y="158"/>
                  </a:lnTo>
                  <a:lnTo>
                    <a:pt x="154" y="158"/>
                  </a:lnTo>
                  <a:lnTo>
                    <a:pt x="148" y="153"/>
                  </a:lnTo>
                  <a:lnTo>
                    <a:pt x="148" y="153"/>
                  </a:lnTo>
                  <a:lnTo>
                    <a:pt x="144" y="153"/>
                  </a:lnTo>
                  <a:lnTo>
                    <a:pt x="139" y="155"/>
                  </a:lnTo>
                  <a:lnTo>
                    <a:pt x="139" y="155"/>
                  </a:lnTo>
                  <a:lnTo>
                    <a:pt x="135" y="156"/>
                  </a:lnTo>
                  <a:lnTo>
                    <a:pt x="135" y="128"/>
                  </a:lnTo>
                  <a:lnTo>
                    <a:pt x="135" y="128"/>
                  </a:lnTo>
                  <a:lnTo>
                    <a:pt x="136" y="126"/>
                  </a:lnTo>
                  <a:lnTo>
                    <a:pt x="136" y="126"/>
                  </a:lnTo>
                  <a:lnTo>
                    <a:pt x="139" y="126"/>
                  </a:lnTo>
                  <a:lnTo>
                    <a:pt x="140" y="128"/>
                  </a:lnTo>
                  <a:lnTo>
                    <a:pt x="140" y="128"/>
                  </a:lnTo>
                  <a:lnTo>
                    <a:pt x="143" y="129"/>
                  </a:lnTo>
                  <a:lnTo>
                    <a:pt x="143" y="132"/>
                  </a:lnTo>
                  <a:lnTo>
                    <a:pt x="143" y="132"/>
                  </a:lnTo>
                  <a:lnTo>
                    <a:pt x="143" y="134"/>
                  </a:lnTo>
                  <a:lnTo>
                    <a:pt x="143" y="136"/>
                  </a:lnTo>
                  <a:lnTo>
                    <a:pt x="143" y="136"/>
                  </a:lnTo>
                  <a:lnTo>
                    <a:pt x="147" y="134"/>
                  </a:lnTo>
                  <a:lnTo>
                    <a:pt x="150" y="132"/>
                  </a:lnTo>
                  <a:lnTo>
                    <a:pt x="150" y="132"/>
                  </a:lnTo>
                  <a:lnTo>
                    <a:pt x="151" y="129"/>
                  </a:lnTo>
                  <a:lnTo>
                    <a:pt x="151" y="125"/>
                  </a:lnTo>
                  <a:lnTo>
                    <a:pt x="151" y="125"/>
                  </a:lnTo>
                  <a:lnTo>
                    <a:pt x="150" y="122"/>
                  </a:lnTo>
                  <a:lnTo>
                    <a:pt x="146" y="120"/>
                  </a:lnTo>
                  <a:lnTo>
                    <a:pt x="146" y="120"/>
                  </a:lnTo>
                  <a:lnTo>
                    <a:pt x="140" y="120"/>
                  </a:lnTo>
                  <a:lnTo>
                    <a:pt x="135" y="120"/>
                  </a:lnTo>
                  <a:lnTo>
                    <a:pt x="135" y="120"/>
                  </a:lnTo>
                  <a:lnTo>
                    <a:pt x="135" y="41"/>
                  </a:lnTo>
                  <a:lnTo>
                    <a:pt x="200" y="41"/>
                  </a:lnTo>
                  <a:lnTo>
                    <a:pt x="200" y="41"/>
                  </a:lnTo>
                  <a:close/>
                  <a:moveTo>
                    <a:pt x="135" y="204"/>
                  </a:moveTo>
                  <a:lnTo>
                    <a:pt x="135" y="204"/>
                  </a:lnTo>
                  <a:lnTo>
                    <a:pt x="138" y="204"/>
                  </a:lnTo>
                  <a:lnTo>
                    <a:pt x="138" y="204"/>
                  </a:lnTo>
                  <a:lnTo>
                    <a:pt x="140" y="202"/>
                  </a:lnTo>
                  <a:lnTo>
                    <a:pt x="143" y="199"/>
                  </a:lnTo>
                  <a:lnTo>
                    <a:pt x="146" y="197"/>
                  </a:lnTo>
                  <a:lnTo>
                    <a:pt x="147" y="193"/>
                  </a:lnTo>
                  <a:lnTo>
                    <a:pt x="147" y="193"/>
                  </a:lnTo>
                  <a:lnTo>
                    <a:pt x="150" y="185"/>
                  </a:lnTo>
                  <a:lnTo>
                    <a:pt x="148" y="175"/>
                  </a:lnTo>
                  <a:lnTo>
                    <a:pt x="148" y="175"/>
                  </a:lnTo>
                  <a:lnTo>
                    <a:pt x="147" y="170"/>
                  </a:lnTo>
                  <a:lnTo>
                    <a:pt x="144" y="167"/>
                  </a:lnTo>
                  <a:lnTo>
                    <a:pt x="142" y="164"/>
                  </a:lnTo>
                  <a:lnTo>
                    <a:pt x="139" y="164"/>
                  </a:lnTo>
                  <a:lnTo>
                    <a:pt x="139" y="164"/>
                  </a:lnTo>
                  <a:lnTo>
                    <a:pt x="136" y="166"/>
                  </a:lnTo>
                  <a:lnTo>
                    <a:pt x="135" y="168"/>
                  </a:lnTo>
                  <a:lnTo>
                    <a:pt x="135" y="204"/>
                  </a:lnTo>
                  <a:close/>
                  <a:moveTo>
                    <a:pt x="135" y="0"/>
                  </a:moveTo>
                  <a:lnTo>
                    <a:pt x="32" y="0"/>
                  </a:lnTo>
                  <a:lnTo>
                    <a:pt x="32" y="0"/>
                  </a:lnTo>
                  <a:lnTo>
                    <a:pt x="25" y="2"/>
                  </a:lnTo>
                  <a:lnTo>
                    <a:pt x="20" y="3"/>
                  </a:lnTo>
                  <a:lnTo>
                    <a:pt x="14" y="6"/>
                  </a:lnTo>
                  <a:lnTo>
                    <a:pt x="9" y="10"/>
                  </a:lnTo>
                  <a:lnTo>
                    <a:pt x="5" y="15"/>
                  </a:lnTo>
                  <a:lnTo>
                    <a:pt x="2" y="21"/>
                  </a:lnTo>
                  <a:lnTo>
                    <a:pt x="1" y="26"/>
                  </a:lnTo>
                  <a:lnTo>
                    <a:pt x="0" y="33"/>
                  </a:lnTo>
                  <a:lnTo>
                    <a:pt x="0" y="273"/>
                  </a:lnTo>
                  <a:lnTo>
                    <a:pt x="0" y="273"/>
                  </a:lnTo>
                  <a:lnTo>
                    <a:pt x="1" y="279"/>
                  </a:lnTo>
                  <a:lnTo>
                    <a:pt x="2" y="285"/>
                  </a:lnTo>
                  <a:lnTo>
                    <a:pt x="5" y="290"/>
                  </a:lnTo>
                  <a:lnTo>
                    <a:pt x="9" y="294"/>
                  </a:lnTo>
                  <a:lnTo>
                    <a:pt x="14" y="298"/>
                  </a:lnTo>
                  <a:lnTo>
                    <a:pt x="20" y="302"/>
                  </a:lnTo>
                  <a:lnTo>
                    <a:pt x="25" y="304"/>
                  </a:lnTo>
                  <a:lnTo>
                    <a:pt x="32" y="304"/>
                  </a:lnTo>
                  <a:lnTo>
                    <a:pt x="135" y="304"/>
                  </a:lnTo>
                  <a:lnTo>
                    <a:pt x="135" y="282"/>
                  </a:lnTo>
                  <a:lnTo>
                    <a:pt x="50" y="282"/>
                  </a:lnTo>
                  <a:lnTo>
                    <a:pt x="50" y="282"/>
                  </a:lnTo>
                  <a:lnTo>
                    <a:pt x="50" y="282"/>
                  </a:lnTo>
                  <a:lnTo>
                    <a:pt x="44" y="282"/>
                  </a:lnTo>
                  <a:lnTo>
                    <a:pt x="40" y="281"/>
                  </a:lnTo>
                  <a:lnTo>
                    <a:pt x="35" y="278"/>
                  </a:lnTo>
                  <a:lnTo>
                    <a:pt x="32" y="275"/>
                  </a:lnTo>
                  <a:lnTo>
                    <a:pt x="28" y="271"/>
                  </a:lnTo>
                  <a:lnTo>
                    <a:pt x="25" y="267"/>
                  </a:lnTo>
                  <a:lnTo>
                    <a:pt x="24" y="262"/>
                  </a:lnTo>
                  <a:lnTo>
                    <a:pt x="24" y="256"/>
                  </a:lnTo>
                  <a:lnTo>
                    <a:pt x="24" y="48"/>
                  </a:lnTo>
                  <a:lnTo>
                    <a:pt x="24" y="48"/>
                  </a:lnTo>
                  <a:lnTo>
                    <a:pt x="24" y="42"/>
                  </a:lnTo>
                  <a:lnTo>
                    <a:pt x="25" y="38"/>
                  </a:lnTo>
                  <a:lnTo>
                    <a:pt x="28" y="34"/>
                  </a:lnTo>
                  <a:lnTo>
                    <a:pt x="32" y="30"/>
                  </a:lnTo>
                  <a:lnTo>
                    <a:pt x="35" y="26"/>
                  </a:lnTo>
                  <a:lnTo>
                    <a:pt x="40" y="25"/>
                  </a:lnTo>
                  <a:lnTo>
                    <a:pt x="44" y="22"/>
                  </a:lnTo>
                  <a:lnTo>
                    <a:pt x="50" y="22"/>
                  </a:lnTo>
                  <a:lnTo>
                    <a:pt x="135" y="22"/>
                  </a:lnTo>
                  <a:lnTo>
                    <a:pt x="135" y="0"/>
                  </a:lnTo>
                  <a:lnTo>
                    <a:pt x="135" y="0"/>
                  </a:lnTo>
                  <a:close/>
                  <a:moveTo>
                    <a:pt x="135" y="41"/>
                  </a:moveTo>
                  <a:lnTo>
                    <a:pt x="135" y="120"/>
                  </a:lnTo>
                  <a:lnTo>
                    <a:pt x="135" y="120"/>
                  </a:lnTo>
                  <a:lnTo>
                    <a:pt x="130" y="122"/>
                  </a:lnTo>
                  <a:lnTo>
                    <a:pt x="124" y="125"/>
                  </a:lnTo>
                  <a:lnTo>
                    <a:pt x="120" y="129"/>
                  </a:lnTo>
                  <a:lnTo>
                    <a:pt x="116" y="133"/>
                  </a:lnTo>
                  <a:lnTo>
                    <a:pt x="116" y="133"/>
                  </a:lnTo>
                  <a:lnTo>
                    <a:pt x="112" y="139"/>
                  </a:lnTo>
                  <a:lnTo>
                    <a:pt x="111" y="144"/>
                  </a:lnTo>
                  <a:lnTo>
                    <a:pt x="106" y="159"/>
                  </a:lnTo>
                  <a:lnTo>
                    <a:pt x="106" y="159"/>
                  </a:lnTo>
                  <a:lnTo>
                    <a:pt x="106" y="175"/>
                  </a:lnTo>
                  <a:lnTo>
                    <a:pt x="106" y="175"/>
                  </a:lnTo>
                  <a:lnTo>
                    <a:pt x="108" y="185"/>
                  </a:lnTo>
                  <a:lnTo>
                    <a:pt x="109" y="194"/>
                  </a:lnTo>
                  <a:lnTo>
                    <a:pt x="111" y="195"/>
                  </a:lnTo>
                  <a:lnTo>
                    <a:pt x="111" y="195"/>
                  </a:lnTo>
                  <a:lnTo>
                    <a:pt x="113" y="205"/>
                  </a:lnTo>
                  <a:lnTo>
                    <a:pt x="113" y="205"/>
                  </a:lnTo>
                  <a:lnTo>
                    <a:pt x="117" y="209"/>
                  </a:lnTo>
                  <a:lnTo>
                    <a:pt x="121" y="213"/>
                  </a:lnTo>
                  <a:lnTo>
                    <a:pt x="128" y="214"/>
                  </a:lnTo>
                  <a:lnTo>
                    <a:pt x="135" y="214"/>
                  </a:lnTo>
                  <a:lnTo>
                    <a:pt x="135" y="264"/>
                  </a:lnTo>
                  <a:lnTo>
                    <a:pt x="62" y="264"/>
                  </a:lnTo>
                  <a:lnTo>
                    <a:pt x="62" y="264"/>
                  </a:lnTo>
                  <a:lnTo>
                    <a:pt x="58" y="263"/>
                  </a:lnTo>
                  <a:lnTo>
                    <a:pt x="54" y="262"/>
                  </a:lnTo>
                  <a:lnTo>
                    <a:pt x="47" y="258"/>
                  </a:lnTo>
                  <a:lnTo>
                    <a:pt x="43" y="251"/>
                  </a:lnTo>
                  <a:lnTo>
                    <a:pt x="41" y="247"/>
                  </a:lnTo>
                  <a:lnTo>
                    <a:pt x="41" y="243"/>
                  </a:lnTo>
                  <a:lnTo>
                    <a:pt x="41" y="61"/>
                  </a:lnTo>
                  <a:lnTo>
                    <a:pt x="41" y="61"/>
                  </a:lnTo>
                  <a:lnTo>
                    <a:pt x="41" y="57"/>
                  </a:lnTo>
                  <a:lnTo>
                    <a:pt x="43" y="53"/>
                  </a:lnTo>
                  <a:lnTo>
                    <a:pt x="47" y="46"/>
                  </a:lnTo>
                  <a:lnTo>
                    <a:pt x="54" y="42"/>
                  </a:lnTo>
                  <a:lnTo>
                    <a:pt x="58" y="41"/>
                  </a:lnTo>
                  <a:lnTo>
                    <a:pt x="62" y="41"/>
                  </a:lnTo>
                  <a:lnTo>
                    <a:pt x="135" y="41"/>
                  </a:lnTo>
                  <a:lnTo>
                    <a:pt x="135" y="41"/>
                  </a:lnTo>
                  <a:close/>
                  <a:moveTo>
                    <a:pt x="135" y="128"/>
                  </a:moveTo>
                  <a:lnTo>
                    <a:pt x="135" y="156"/>
                  </a:lnTo>
                  <a:lnTo>
                    <a:pt x="135" y="156"/>
                  </a:lnTo>
                  <a:lnTo>
                    <a:pt x="130" y="160"/>
                  </a:lnTo>
                  <a:lnTo>
                    <a:pt x="130" y="160"/>
                  </a:lnTo>
                  <a:lnTo>
                    <a:pt x="127" y="166"/>
                  </a:lnTo>
                  <a:lnTo>
                    <a:pt x="127" y="171"/>
                  </a:lnTo>
                  <a:lnTo>
                    <a:pt x="127" y="171"/>
                  </a:lnTo>
                  <a:lnTo>
                    <a:pt x="128" y="174"/>
                  </a:lnTo>
                  <a:lnTo>
                    <a:pt x="131" y="176"/>
                  </a:lnTo>
                  <a:lnTo>
                    <a:pt x="131" y="176"/>
                  </a:lnTo>
                  <a:lnTo>
                    <a:pt x="132" y="171"/>
                  </a:lnTo>
                  <a:lnTo>
                    <a:pt x="135" y="168"/>
                  </a:lnTo>
                  <a:lnTo>
                    <a:pt x="135" y="204"/>
                  </a:lnTo>
                  <a:lnTo>
                    <a:pt x="135" y="204"/>
                  </a:lnTo>
                  <a:lnTo>
                    <a:pt x="131" y="202"/>
                  </a:lnTo>
                  <a:lnTo>
                    <a:pt x="131" y="202"/>
                  </a:lnTo>
                  <a:lnTo>
                    <a:pt x="128" y="199"/>
                  </a:lnTo>
                  <a:lnTo>
                    <a:pt x="127" y="194"/>
                  </a:lnTo>
                  <a:lnTo>
                    <a:pt x="127" y="194"/>
                  </a:lnTo>
                  <a:lnTo>
                    <a:pt x="124" y="181"/>
                  </a:lnTo>
                  <a:lnTo>
                    <a:pt x="124" y="181"/>
                  </a:lnTo>
                  <a:lnTo>
                    <a:pt x="123" y="163"/>
                  </a:lnTo>
                  <a:lnTo>
                    <a:pt x="123" y="163"/>
                  </a:lnTo>
                  <a:lnTo>
                    <a:pt x="123" y="148"/>
                  </a:lnTo>
                  <a:lnTo>
                    <a:pt x="127" y="137"/>
                  </a:lnTo>
                  <a:lnTo>
                    <a:pt x="127" y="137"/>
                  </a:lnTo>
                  <a:lnTo>
                    <a:pt x="131" y="130"/>
                  </a:lnTo>
                  <a:lnTo>
                    <a:pt x="135" y="128"/>
                  </a:lnTo>
                  <a:lnTo>
                    <a:pt x="135" y="128"/>
                  </a:lnTo>
                  <a:close/>
                </a:path>
              </a:pathLst>
            </a:custGeom>
            <a:grpFill/>
            <a:ln w="9525">
              <a:noFill/>
            </a:ln>
          </p:spPr>
          <p:txBody>
            <a:bodyPr/>
            <a:lstStyle/>
            <a:p>
              <a:endParaRPr lang="zh-CN" altLang="en-US" sz="2400"/>
            </a:p>
          </p:txBody>
        </p:sp>
        <p:grpSp>
          <p:nvGrpSpPr>
            <p:cNvPr id="97" name="组合 210"/>
            <p:cNvGrpSpPr/>
            <p:nvPr/>
          </p:nvGrpSpPr>
          <p:grpSpPr bwMode="auto">
            <a:xfrm>
              <a:off x="4618680" y="1360171"/>
              <a:ext cx="137350" cy="133928"/>
              <a:chOff x="0" y="0"/>
              <a:chExt cx="209550" cy="200025"/>
            </a:xfrm>
            <a:grpFill/>
          </p:grpSpPr>
          <p:sp>
            <p:nvSpPr>
              <p:cNvPr id="122" name="Freeform 173"/>
              <p:cNvSpPr>
                <a:spLocks noChangeArrowheads="1"/>
              </p:cNvSpPr>
              <p:nvPr/>
            </p:nvSpPr>
            <p:spPr bwMode="auto">
              <a:xfrm>
                <a:off x="0" y="41275"/>
                <a:ext cx="209550" cy="158750"/>
              </a:xfrm>
              <a:custGeom>
                <a:avLst/>
                <a:gdLst>
                  <a:gd name="T0" fmla="*/ 39 w 132"/>
                  <a:gd name="T1" fmla="*/ 0 h 100"/>
                  <a:gd name="T2" fmla="*/ 39 w 132"/>
                  <a:gd name="T3" fmla="*/ 0 h 100"/>
                  <a:gd name="T4" fmla="*/ 47 w 132"/>
                  <a:gd name="T5" fmla="*/ 0 h 100"/>
                  <a:gd name="T6" fmla="*/ 54 w 132"/>
                  <a:gd name="T7" fmla="*/ 2 h 100"/>
                  <a:gd name="T8" fmla="*/ 61 w 132"/>
                  <a:gd name="T9" fmla="*/ 5 h 100"/>
                  <a:gd name="T10" fmla="*/ 66 w 132"/>
                  <a:gd name="T11" fmla="*/ 9 h 100"/>
                  <a:gd name="T12" fmla="*/ 66 w 132"/>
                  <a:gd name="T13" fmla="*/ 9 h 100"/>
                  <a:gd name="T14" fmla="*/ 71 w 132"/>
                  <a:gd name="T15" fmla="*/ 5 h 100"/>
                  <a:gd name="T16" fmla="*/ 78 w 132"/>
                  <a:gd name="T17" fmla="*/ 2 h 100"/>
                  <a:gd name="T18" fmla="*/ 85 w 132"/>
                  <a:gd name="T19" fmla="*/ 0 h 100"/>
                  <a:gd name="T20" fmla="*/ 93 w 132"/>
                  <a:gd name="T21" fmla="*/ 0 h 100"/>
                  <a:gd name="T22" fmla="*/ 93 w 132"/>
                  <a:gd name="T23" fmla="*/ 0 h 100"/>
                  <a:gd name="T24" fmla="*/ 101 w 132"/>
                  <a:gd name="T25" fmla="*/ 0 h 100"/>
                  <a:gd name="T26" fmla="*/ 108 w 132"/>
                  <a:gd name="T27" fmla="*/ 2 h 100"/>
                  <a:gd name="T28" fmla="*/ 115 w 132"/>
                  <a:gd name="T29" fmla="*/ 6 h 100"/>
                  <a:gd name="T30" fmla="*/ 120 w 132"/>
                  <a:gd name="T31" fmla="*/ 11 h 100"/>
                  <a:gd name="T32" fmla="*/ 126 w 132"/>
                  <a:gd name="T33" fmla="*/ 16 h 100"/>
                  <a:gd name="T34" fmla="*/ 130 w 132"/>
                  <a:gd name="T35" fmla="*/ 23 h 100"/>
                  <a:gd name="T36" fmla="*/ 131 w 132"/>
                  <a:gd name="T37" fmla="*/ 31 h 100"/>
                  <a:gd name="T38" fmla="*/ 132 w 132"/>
                  <a:gd name="T39" fmla="*/ 38 h 100"/>
                  <a:gd name="T40" fmla="*/ 132 w 132"/>
                  <a:gd name="T41" fmla="*/ 38 h 100"/>
                  <a:gd name="T42" fmla="*/ 131 w 132"/>
                  <a:gd name="T43" fmla="*/ 47 h 100"/>
                  <a:gd name="T44" fmla="*/ 128 w 132"/>
                  <a:gd name="T45" fmla="*/ 58 h 100"/>
                  <a:gd name="T46" fmla="*/ 123 w 132"/>
                  <a:gd name="T47" fmla="*/ 69 h 100"/>
                  <a:gd name="T48" fmla="*/ 116 w 132"/>
                  <a:gd name="T49" fmla="*/ 78 h 100"/>
                  <a:gd name="T50" fmla="*/ 107 w 132"/>
                  <a:gd name="T51" fmla="*/ 86 h 100"/>
                  <a:gd name="T52" fmla="*/ 94 w 132"/>
                  <a:gd name="T53" fmla="*/ 93 h 100"/>
                  <a:gd name="T54" fmla="*/ 88 w 132"/>
                  <a:gd name="T55" fmla="*/ 96 h 100"/>
                  <a:gd name="T56" fmla="*/ 81 w 132"/>
                  <a:gd name="T57" fmla="*/ 99 h 100"/>
                  <a:gd name="T58" fmla="*/ 73 w 132"/>
                  <a:gd name="T59" fmla="*/ 99 h 100"/>
                  <a:gd name="T60" fmla="*/ 63 w 132"/>
                  <a:gd name="T61" fmla="*/ 100 h 100"/>
                  <a:gd name="T62" fmla="*/ 63 w 132"/>
                  <a:gd name="T63" fmla="*/ 100 h 100"/>
                  <a:gd name="T64" fmla="*/ 55 w 132"/>
                  <a:gd name="T65" fmla="*/ 99 h 100"/>
                  <a:gd name="T66" fmla="*/ 47 w 132"/>
                  <a:gd name="T67" fmla="*/ 97 h 100"/>
                  <a:gd name="T68" fmla="*/ 39 w 132"/>
                  <a:gd name="T69" fmla="*/ 96 h 100"/>
                  <a:gd name="T70" fmla="*/ 32 w 132"/>
                  <a:gd name="T71" fmla="*/ 93 h 100"/>
                  <a:gd name="T72" fmla="*/ 27 w 132"/>
                  <a:gd name="T73" fmla="*/ 90 h 100"/>
                  <a:gd name="T74" fmla="*/ 21 w 132"/>
                  <a:gd name="T75" fmla="*/ 86 h 100"/>
                  <a:gd name="T76" fmla="*/ 13 w 132"/>
                  <a:gd name="T77" fmla="*/ 77 h 100"/>
                  <a:gd name="T78" fmla="*/ 6 w 132"/>
                  <a:gd name="T79" fmla="*/ 67 h 100"/>
                  <a:gd name="T80" fmla="*/ 2 w 132"/>
                  <a:gd name="T81" fmla="*/ 57 h 100"/>
                  <a:gd name="T82" fmla="*/ 0 w 132"/>
                  <a:gd name="T83" fmla="*/ 47 h 100"/>
                  <a:gd name="T84" fmla="*/ 0 w 132"/>
                  <a:gd name="T85" fmla="*/ 38 h 100"/>
                  <a:gd name="T86" fmla="*/ 0 w 132"/>
                  <a:gd name="T87" fmla="*/ 38 h 100"/>
                  <a:gd name="T88" fmla="*/ 0 w 132"/>
                  <a:gd name="T89" fmla="*/ 31 h 100"/>
                  <a:gd name="T90" fmla="*/ 2 w 132"/>
                  <a:gd name="T91" fmla="*/ 23 h 100"/>
                  <a:gd name="T92" fmla="*/ 6 w 132"/>
                  <a:gd name="T93" fmla="*/ 16 h 100"/>
                  <a:gd name="T94" fmla="*/ 12 w 132"/>
                  <a:gd name="T95" fmla="*/ 11 h 100"/>
                  <a:gd name="T96" fmla="*/ 17 w 132"/>
                  <a:gd name="T97" fmla="*/ 6 h 100"/>
                  <a:gd name="T98" fmla="*/ 24 w 132"/>
                  <a:gd name="T99" fmla="*/ 2 h 100"/>
                  <a:gd name="T100" fmla="*/ 31 w 132"/>
                  <a:gd name="T101" fmla="*/ 0 h 100"/>
                  <a:gd name="T102" fmla="*/ 39 w 132"/>
                  <a:gd name="T103" fmla="*/ 0 h 100"/>
                  <a:gd name="T104" fmla="*/ 39 w 132"/>
                  <a:gd name="T105" fmla="*/ 0 h 1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
                  <a:gd name="T160" fmla="*/ 0 h 100"/>
                  <a:gd name="T161" fmla="*/ 132 w 132"/>
                  <a:gd name="T162" fmla="*/ 100 h 10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 h="100">
                    <a:moveTo>
                      <a:pt x="39" y="0"/>
                    </a:moveTo>
                    <a:lnTo>
                      <a:pt x="39" y="0"/>
                    </a:lnTo>
                    <a:lnTo>
                      <a:pt x="47" y="0"/>
                    </a:lnTo>
                    <a:lnTo>
                      <a:pt x="54" y="2"/>
                    </a:lnTo>
                    <a:lnTo>
                      <a:pt x="61" y="5"/>
                    </a:lnTo>
                    <a:lnTo>
                      <a:pt x="66" y="9"/>
                    </a:lnTo>
                    <a:lnTo>
                      <a:pt x="66" y="9"/>
                    </a:lnTo>
                    <a:lnTo>
                      <a:pt x="71" y="5"/>
                    </a:lnTo>
                    <a:lnTo>
                      <a:pt x="78" y="2"/>
                    </a:lnTo>
                    <a:lnTo>
                      <a:pt x="85" y="0"/>
                    </a:lnTo>
                    <a:lnTo>
                      <a:pt x="93" y="0"/>
                    </a:lnTo>
                    <a:lnTo>
                      <a:pt x="93" y="0"/>
                    </a:lnTo>
                    <a:lnTo>
                      <a:pt x="101" y="0"/>
                    </a:lnTo>
                    <a:lnTo>
                      <a:pt x="108" y="2"/>
                    </a:lnTo>
                    <a:lnTo>
                      <a:pt x="115" y="6"/>
                    </a:lnTo>
                    <a:lnTo>
                      <a:pt x="120" y="11"/>
                    </a:lnTo>
                    <a:lnTo>
                      <a:pt x="126" y="16"/>
                    </a:lnTo>
                    <a:lnTo>
                      <a:pt x="130" y="23"/>
                    </a:lnTo>
                    <a:lnTo>
                      <a:pt x="131" y="31"/>
                    </a:lnTo>
                    <a:lnTo>
                      <a:pt x="132" y="38"/>
                    </a:lnTo>
                    <a:lnTo>
                      <a:pt x="132" y="38"/>
                    </a:lnTo>
                    <a:lnTo>
                      <a:pt x="131" y="47"/>
                    </a:lnTo>
                    <a:lnTo>
                      <a:pt x="128" y="58"/>
                    </a:lnTo>
                    <a:lnTo>
                      <a:pt x="123" y="69"/>
                    </a:lnTo>
                    <a:lnTo>
                      <a:pt x="116" y="78"/>
                    </a:lnTo>
                    <a:lnTo>
                      <a:pt x="107" y="86"/>
                    </a:lnTo>
                    <a:lnTo>
                      <a:pt x="94" y="93"/>
                    </a:lnTo>
                    <a:lnTo>
                      <a:pt x="88" y="96"/>
                    </a:lnTo>
                    <a:lnTo>
                      <a:pt x="81" y="99"/>
                    </a:lnTo>
                    <a:lnTo>
                      <a:pt x="73" y="99"/>
                    </a:lnTo>
                    <a:lnTo>
                      <a:pt x="63" y="100"/>
                    </a:lnTo>
                    <a:lnTo>
                      <a:pt x="63" y="100"/>
                    </a:lnTo>
                    <a:lnTo>
                      <a:pt x="55" y="99"/>
                    </a:lnTo>
                    <a:lnTo>
                      <a:pt x="47" y="97"/>
                    </a:lnTo>
                    <a:lnTo>
                      <a:pt x="39" y="96"/>
                    </a:lnTo>
                    <a:lnTo>
                      <a:pt x="32" y="93"/>
                    </a:lnTo>
                    <a:lnTo>
                      <a:pt x="27" y="90"/>
                    </a:lnTo>
                    <a:lnTo>
                      <a:pt x="21" y="86"/>
                    </a:lnTo>
                    <a:lnTo>
                      <a:pt x="13" y="77"/>
                    </a:lnTo>
                    <a:lnTo>
                      <a:pt x="6" y="67"/>
                    </a:lnTo>
                    <a:lnTo>
                      <a:pt x="2" y="57"/>
                    </a:lnTo>
                    <a:lnTo>
                      <a:pt x="0" y="47"/>
                    </a:lnTo>
                    <a:lnTo>
                      <a:pt x="0" y="38"/>
                    </a:lnTo>
                    <a:lnTo>
                      <a:pt x="0" y="38"/>
                    </a:lnTo>
                    <a:lnTo>
                      <a:pt x="0" y="31"/>
                    </a:lnTo>
                    <a:lnTo>
                      <a:pt x="2" y="23"/>
                    </a:lnTo>
                    <a:lnTo>
                      <a:pt x="6" y="16"/>
                    </a:lnTo>
                    <a:lnTo>
                      <a:pt x="12" y="11"/>
                    </a:lnTo>
                    <a:lnTo>
                      <a:pt x="17" y="6"/>
                    </a:lnTo>
                    <a:lnTo>
                      <a:pt x="24" y="2"/>
                    </a:lnTo>
                    <a:lnTo>
                      <a:pt x="31" y="0"/>
                    </a:lnTo>
                    <a:lnTo>
                      <a:pt x="39" y="0"/>
                    </a:lnTo>
                    <a:lnTo>
                      <a:pt x="39" y="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23" name="Freeform 174"/>
              <p:cNvSpPr>
                <a:spLocks noChangeArrowheads="1"/>
              </p:cNvSpPr>
              <p:nvPr/>
            </p:nvSpPr>
            <p:spPr bwMode="auto">
              <a:xfrm>
                <a:off x="57150" y="0"/>
                <a:ext cx="52388" cy="73025"/>
              </a:xfrm>
              <a:custGeom>
                <a:avLst/>
                <a:gdLst>
                  <a:gd name="T0" fmla="*/ 29 w 33"/>
                  <a:gd name="T1" fmla="*/ 46 h 46"/>
                  <a:gd name="T2" fmla="*/ 29 w 33"/>
                  <a:gd name="T3" fmla="*/ 46 h 46"/>
                  <a:gd name="T4" fmla="*/ 31 w 33"/>
                  <a:gd name="T5" fmla="*/ 39 h 46"/>
                  <a:gd name="T6" fmla="*/ 33 w 33"/>
                  <a:gd name="T7" fmla="*/ 34 h 46"/>
                  <a:gd name="T8" fmla="*/ 33 w 33"/>
                  <a:gd name="T9" fmla="*/ 27 h 46"/>
                  <a:gd name="T10" fmla="*/ 33 w 33"/>
                  <a:gd name="T11" fmla="*/ 22 h 46"/>
                  <a:gd name="T12" fmla="*/ 30 w 33"/>
                  <a:gd name="T13" fmla="*/ 15 h 46"/>
                  <a:gd name="T14" fmla="*/ 27 w 33"/>
                  <a:gd name="T15" fmla="*/ 9 h 46"/>
                  <a:gd name="T16" fmla="*/ 25 w 33"/>
                  <a:gd name="T17" fmla="*/ 4 h 46"/>
                  <a:gd name="T18" fmla="*/ 19 w 33"/>
                  <a:gd name="T19" fmla="*/ 0 h 46"/>
                  <a:gd name="T20" fmla="*/ 0 w 33"/>
                  <a:gd name="T21" fmla="*/ 3 h 46"/>
                  <a:gd name="T22" fmla="*/ 0 w 33"/>
                  <a:gd name="T23" fmla="*/ 3 h 46"/>
                  <a:gd name="T24" fmla="*/ 12 w 33"/>
                  <a:gd name="T25" fmla="*/ 11 h 46"/>
                  <a:gd name="T26" fmla="*/ 18 w 33"/>
                  <a:gd name="T27" fmla="*/ 15 h 46"/>
                  <a:gd name="T28" fmla="*/ 22 w 33"/>
                  <a:gd name="T29" fmla="*/ 19 h 46"/>
                  <a:gd name="T30" fmla="*/ 25 w 33"/>
                  <a:gd name="T31" fmla="*/ 24 h 46"/>
                  <a:gd name="T32" fmla="*/ 27 w 33"/>
                  <a:gd name="T33" fmla="*/ 31 h 46"/>
                  <a:gd name="T34" fmla="*/ 29 w 33"/>
                  <a:gd name="T35" fmla="*/ 38 h 46"/>
                  <a:gd name="T36" fmla="*/ 29 w 33"/>
                  <a:gd name="T37" fmla="*/ 46 h 46"/>
                  <a:gd name="T38" fmla="*/ 29 w 33"/>
                  <a:gd name="T39" fmla="*/ 46 h 4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3"/>
                  <a:gd name="T61" fmla="*/ 0 h 46"/>
                  <a:gd name="T62" fmla="*/ 33 w 33"/>
                  <a:gd name="T63" fmla="*/ 46 h 4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3" h="46">
                    <a:moveTo>
                      <a:pt x="29" y="46"/>
                    </a:moveTo>
                    <a:lnTo>
                      <a:pt x="29" y="46"/>
                    </a:lnTo>
                    <a:lnTo>
                      <a:pt x="31" y="39"/>
                    </a:lnTo>
                    <a:lnTo>
                      <a:pt x="33" y="34"/>
                    </a:lnTo>
                    <a:lnTo>
                      <a:pt x="33" y="27"/>
                    </a:lnTo>
                    <a:lnTo>
                      <a:pt x="33" y="22"/>
                    </a:lnTo>
                    <a:lnTo>
                      <a:pt x="30" y="15"/>
                    </a:lnTo>
                    <a:lnTo>
                      <a:pt x="27" y="9"/>
                    </a:lnTo>
                    <a:lnTo>
                      <a:pt x="25" y="4"/>
                    </a:lnTo>
                    <a:lnTo>
                      <a:pt x="19" y="0"/>
                    </a:lnTo>
                    <a:lnTo>
                      <a:pt x="0" y="3"/>
                    </a:lnTo>
                    <a:lnTo>
                      <a:pt x="0" y="3"/>
                    </a:lnTo>
                    <a:lnTo>
                      <a:pt x="12" y="11"/>
                    </a:lnTo>
                    <a:lnTo>
                      <a:pt x="18" y="15"/>
                    </a:lnTo>
                    <a:lnTo>
                      <a:pt x="22" y="19"/>
                    </a:lnTo>
                    <a:lnTo>
                      <a:pt x="25" y="24"/>
                    </a:lnTo>
                    <a:lnTo>
                      <a:pt x="27" y="31"/>
                    </a:lnTo>
                    <a:lnTo>
                      <a:pt x="29" y="38"/>
                    </a:lnTo>
                    <a:lnTo>
                      <a:pt x="29" y="46"/>
                    </a:lnTo>
                    <a:lnTo>
                      <a:pt x="29" y="46"/>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grpSp>
        <p:sp>
          <p:nvSpPr>
            <p:cNvPr id="17531" name="Freeform 175"/>
            <p:cNvSpPr>
              <a:spLocks noEditPoints="1"/>
            </p:cNvSpPr>
            <p:nvPr/>
          </p:nvSpPr>
          <p:spPr>
            <a:xfrm>
              <a:off x="4764354" y="2245581"/>
              <a:ext cx="142553" cy="203018"/>
            </a:xfrm>
            <a:custGeom>
              <a:avLst/>
              <a:gdLst>
                <a:gd name="txL" fmla="*/ 0 w 137"/>
                <a:gd name="txT" fmla="*/ 0 h 191"/>
                <a:gd name="txR" fmla="*/ 137 w 137"/>
                <a:gd name="txB" fmla="*/ 191 h 191"/>
              </a:gdLst>
              <a:ahLst/>
              <a:cxnLst>
                <a:cxn ang="0">
                  <a:pos x="130067" y="58461"/>
                </a:cxn>
                <a:cxn ang="0">
                  <a:pos x="131107" y="54209"/>
                </a:cxn>
                <a:cxn ang="0">
                  <a:pos x="138391" y="36139"/>
                </a:cxn>
                <a:cxn ang="0">
                  <a:pos x="141512" y="30825"/>
                </a:cxn>
                <a:cxn ang="0">
                  <a:pos x="142553" y="22321"/>
                </a:cxn>
                <a:cxn ang="0">
                  <a:pos x="141512" y="13818"/>
                </a:cxn>
                <a:cxn ang="0">
                  <a:pos x="137350" y="6378"/>
                </a:cxn>
                <a:cxn ang="0">
                  <a:pos x="133188" y="4252"/>
                </a:cxn>
                <a:cxn ang="0">
                  <a:pos x="120702" y="0"/>
                </a:cxn>
                <a:cxn ang="0">
                  <a:pos x="107175" y="4252"/>
                </a:cxn>
                <a:cxn ang="0">
                  <a:pos x="117580" y="41454"/>
                </a:cxn>
                <a:cxn ang="0">
                  <a:pos x="107175" y="62712"/>
                </a:cxn>
                <a:cxn ang="0">
                  <a:pos x="114459" y="51020"/>
                </a:cxn>
                <a:cxn ang="0">
                  <a:pos x="114459" y="44643"/>
                </a:cxn>
                <a:cxn ang="0">
                  <a:pos x="124864" y="51020"/>
                </a:cxn>
                <a:cxn ang="0">
                  <a:pos x="125904" y="55272"/>
                </a:cxn>
                <a:cxn ang="0">
                  <a:pos x="125904" y="60587"/>
                </a:cxn>
                <a:cxn ang="0">
                  <a:pos x="107175" y="94600"/>
                </a:cxn>
                <a:cxn ang="0">
                  <a:pos x="100932" y="98852"/>
                </a:cxn>
                <a:cxn ang="0">
                  <a:pos x="103013" y="97789"/>
                </a:cxn>
                <a:cxn ang="0">
                  <a:pos x="107175" y="94600"/>
                </a:cxn>
                <a:cxn ang="0">
                  <a:pos x="105094" y="90348"/>
                </a:cxn>
                <a:cxn ang="0">
                  <a:pos x="103013" y="91411"/>
                </a:cxn>
                <a:cxn ang="0">
                  <a:pos x="98851" y="93537"/>
                </a:cxn>
                <a:cxn ang="0">
                  <a:pos x="87405" y="86097"/>
                </a:cxn>
                <a:cxn ang="0">
                  <a:pos x="87405" y="86097"/>
                </a:cxn>
                <a:cxn ang="0">
                  <a:pos x="93648" y="82908"/>
                </a:cxn>
                <a:cxn ang="0">
                  <a:pos x="107175" y="36139"/>
                </a:cxn>
                <a:cxn ang="0">
                  <a:pos x="91567" y="24447"/>
                </a:cxn>
                <a:cxn ang="0">
                  <a:pos x="83243" y="26573"/>
                </a:cxn>
                <a:cxn ang="0">
                  <a:pos x="59310" y="62712"/>
                </a:cxn>
                <a:cxn ang="0">
                  <a:pos x="59310" y="70153"/>
                </a:cxn>
                <a:cxn ang="0">
                  <a:pos x="22892" y="162627"/>
                </a:cxn>
                <a:cxn ang="0">
                  <a:pos x="27054" y="163690"/>
                </a:cxn>
                <a:cxn ang="0">
                  <a:pos x="30175" y="164753"/>
                </a:cxn>
                <a:cxn ang="0">
                  <a:pos x="30175" y="172193"/>
                </a:cxn>
                <a:cxn ang="0">
                  <a:pos x="34338" y="171130"/>
                </a:cxn>
                <a:cxn ang="0">
                  <a:pos x="39540" y="172193"/>
                </a:cxn>
                <a:cxn ang="0">
                  <a:pos x="41621" y="173256"/>
                </a:cxn>
                <a:cxn ang="0">
                  <a:pos x="42662" y="179634"/>
                </a:cxn>
                <a:cxn ang="0">
                  <a:pos x="39540" y="183885"/>
                </a:cxn>
                <a:cxn ang="0">
                  <a:pos x="22892" y="193452"/>
                </a:cxn>
                <a:cxn ang="0">
                  <a:pos x="42662" y="187074"/>
                </a:cxn>
                <a:cxn ang="0">
                  <a:pos x="107175" y="30825"/>
                </a:cxn>
                <a:cxn ang="0">
                  <a:pos x="100932" y="9566"/>
                </a:cxn>
                <a:cxn ang="0">
                  <a:pos x="107175" y="4252"/>
                </a:cxn>
                <a:cxn ang="0">
                  <a:pos x="22892" y="124362"/>
                </a:cxn>
                <a:cxn ang="0">
                  <a:pos x="2081" y="203018"/>
                </a:cxn>
                <a:cxn ang="0">
                  <a:pos x="22892" y="191326"/>
                </a:cxn>
                <a:cxn ang="0">
                  <a:pos x="5203" y="184948"/>
                </a:cxn>
                <a:cxn ang="0">
                  <a:pos x="5203" y="159438"/>
                </a:cxn>
                <a:cxn ang="0">
                  <a:pos x="6243" y="158375"/>
                </a:cxn>
                <a:cxn ang="0">
                  <a:pos x="10405" y="155187"/>
                </a:cxn>
                <a:cxn ang="0">
                  <a:pos x="15608" y="155187"/>
                </a:cxn>
                <a:cxn ang="0">
                  <a:pos x="17689" y="158375"/>
                </a:cxn>
                <a:cxn ang="0">
                  <a:pos x="18730" y="164753"/>
                </a:cxn>
                <a:cxn ang="0">
                  <a:pos x="19770" y="163690"/>
                </a:cxn>
                <a:cxn ang="0">
                  <a:pos x="22892" y="124362"/>
                </a:cxn>
              </a:cxnLst>
              <a:rect l="txL" t="txT" r="txR" b="txB"/>
              <a:pathLst>
                <a:path w="137" h="191">
                  <a:moveTo>
                    <a:pt x="103" y="89"/>
                  </a:moveTo>
                  <a:lnTo>
                    <a:pt x="125" y="55"/>
                  </a:lnTo>
                  <a:lnTo>
                    <a:pt x="125" y="55"/>
                  </a:lnTo>
                  <a:lnTo>
                    <a:pt x="126" y="51"/>
                  </a:lnTo>
                  <a:lnTo>
                    <a:pt x="125" y="47"/>
                  </a:lnTo>
                  <a:lnTo>
                    <a:pt x="133" y="34"/>
                  </a:lnTo>
                  <a:lnTo>
                    <a:pt x="133" y="34"/>
                  </a:lnTo>
                  <a:lnTo>
                    <a:pt x="136" y="29"/>
                  </a:lnTo>
                  <a:lnTo>
                    <a:pt x="137" y="25"/>
                  </a:lnTo>
                  <a:lnTo>
                    <a:pt x="137" y="21"/>
                  </a:lnTo>
                  <a:lnTo>
                    <a:pt x="137" y="17"/>
                  </a:lnTo>
                  <a:lnTo>
                    <a:pt x="136" y="13"/>
                  </a:lnTo>
                  <a:lnTo>
                    <a:pt x="135" y="9"/>
                  </a:lnTo>
                  <a:lnTo>
                    <a:pt x="132" y="6"/>
                  </a:lnTo>
                  <a:lnTo>
                    <a:pt x="128" y="4"/>
                  </a:lnTo>
                  <a:lnTo>
                    <a:pt x="128" y="4"/>
                  </a:lnTo>
                  <a:lnTo>
                    <a:pt x="121" y="0"/>
                  </a:lnTo>
                  <a:lnTo>
                    <a:pt x="116" y="0"/>
                  </a:lnTo>
                  <a:lnTo>
                    <a:pt x="109" y="1"/>
                  </a:lnTo>
                  <a:lnTo>
                    <a:pt x="103" y="4"/>
                  </a:lnTo>
                  <a:lnTo>
                    <a:pt x="103" y="29"/>
                  </a:lnTo>
                  <a:lnTo>
                    <a:pt x="113" y="39"/>
                  </a:lnTo>
                  <a:lnTo>
                    <a:pt x="103" y="34"/>
                  </a:lnTo>
                  <a:lnTo>
                    <a:pt x="103" y="59"/>
                  </a:lnTo>
                  <a:lnTo>
                    <a:pt x="110" y="48"/>
                  </a:lnTo>
                  <a:lnTo>
                    <a:pt x="110" y="48"/>
                  </a:lnTo>
                  <a:lnTo>
                    <a:pt x="110" y="46"/>
                  </a:lnTo>
                  <a:lnTo>
                    <a:pt x="110" y="42"/>
                  </a:lnTo>
                  <a:lnTo>
                    <a:pt x="120" y="48"/>
                  </a:lnTo>
                  <a:lnTo>
                    <a:pt x="120" y="48"/>
                  </a:lnTo>
                  <a:lnTo>
                    <a:pt x="121" y="50"/>
                  </a:lnTo>
                  <a:lnTo>
                    <a:pt x="121" y="52"/>
                  </a:lnTo>
                  <a:lnTo>
                    <a:pt x="121" y="54"/>
                  </a:lnTo>
                  <a:lnTo>
                    <a:pt x="121" y="57"/>
                  </a:lnTo>
                  <a:lnTo>
                    <a:pt x="103" y="82"/>
                  </a:lnTo>
                  <a:lnTo>
                    <a:pt x="103" y="89"/>
                  </a:lnTo>
                  <a:close/>
                  <a:moveTo>
                    <a:pt x="41" y="176"/>
                  </a:moveTo>
                  <a:lnTo>
                    <a:pt x="97" y="93"/>
                  </a:lnTo>
                  <a:lnTo>
                    <a:pt x="97" y="93"/>
                  </a:lnTo>
                  <a:lnTo>
                    <a:pt x="99" y="92"/>
                  </a:lnTo>
                  <a:lnTo>
                    <a:pt x="102" y="89"/>
                  </a:lnTo>
                  <a:lnTo>
                    <a:pt x="103" y="89"/>
                  </a:lnTo>
                  <a:lnTo>
                    <a:pt x="103" y="82"/>
                  </a:lnTo>
                  <a:lnTo>
                    <a:pt x="101" y="85"/>
                  </a:lnTo>
                  <a:lnTo>
                    <a:pt x="101" y="85"/>
                  </a:lnTo>
                  <a:lnTo>
                    <a:pt x="99" y="86"/>
                  </a:lnTo>
                  <a:lnTo>
                    <a:pt x="98" y="88"/>
                  </a:lnTo>
                  <a:lnTo>
                    <a:pt x="95" y="88"/>
                  </a:lnTo>
                  <a:lnTo>
                    <a:pt x="94" y="86"/>
                  </a:lnTo>
                  <a:lnTo>
                    <a:pt x="84" y="81"/>
                  </a:lnTo>
                  <a:lnTo>
                    <a:pt x="84" y="81"/>
                  </a:lnTo>
                  <a:lnTo>
                    <a:pt x="84" y="81"/>
                  </a:lnTo>
                  <a:lnTo>
                    <a:pt x="87" y="80"/>
                  </a:lnTo>
                  <a:lnTo>
                    <a:pt x="90" y="78"/>
                  </a:lnTo>
                  <a:lnTo>
                    <a:pt x="103" y="59"/>
                  </a:lnTo>
                  <a:lnTo>
                    <a:pt x="103" y="34"/>
                  </a:lnTo>
                  <a:lnTo>
                    <a:pt x="88" y="23"/>
                  </a:lnTo>
                  <a:lnTo>
                    <a:pt x="88" y="23"/>
                  </a:lnTo>
                  <a:lnTo>
                    <a:pt x="83" y="23"/>
                  </a:lnTo>
                  <a:lnTo>
                    <a:pt x="80" y="25"/>
                  </a:lnTo>
                  <a:lnTo>
                    <a:pt x="57" y="59"/>
                  </a:lnTo>
                  <a:lnTo>
                    <a:pt x="57" y="59"/>
                  </a:lnTo>
                  <a:lnTo>
                    <a:pt x="56" y="63"/>
                  </a:lnTo>
                  <a:lnTo>
                    <a:pt x="57" y="66"/>
                  </a:lnTo>
                  <a:lnTo>
                    <a:pt x="22" y="117"/>
                  </a:lnTo>
                  <a:lnTo>
                    <a:pt x="22" y="153"/>
                  </a:lnTo>
                  <a:lnTo>
                    <a:pt x="22" y="153"/>
                  </a:lnTo>
                  <a:lnTo>
                    <a:pt x="26" y="154"/>
                  </a:lnTo>
                  <a:lnTo>
                    <a:pt x="26" y="154"/>
                  </a:lnTo>
                  <a:lnTo>
                    <a:pt x="29" y="155"/>
                  </a:lnTo>
                  <a:lnTo>
                    <a:pt x="29" y="158"/>
                  </a:lnTo>
                  <a:lnTo>
                    <a:pt x="29" y="162"/>
                  </a:lnTo>
                  <a:lnTo>
                    <a:pt x="29" y="162"/>
                  </a:lnTo>
                  <a:lnTo>
                    <a:pt x="33" y="161"/>
                  </a:lnTo>
                  <a:lnTo>
                    <a:pt x="36" y="161"/>
                  </a:lnTo>
                  <a:lnTo>
                    <a:pt x="38" y="162"/>
                  </a:lnTo>
                  <a:lnTo>
                    <a:pt x="38" y="162"/>
                  </a:lnTo>
                  <a:lnTo>
                    <a:pt x="40" y="163"/>
                  </a:lnTo>
                  <a:lnTo>
                    <a:pt x="41" y="166"/>
                  </a:lnTo>
                  <a:lnTo>
                    <a:pt x="41" y="169"/>
                  </a:lnTo>
                  <a:lnTo>
                    <a:pt x="40" y="172"/>
                  </a:lnTo>
                  <a:lnTo>
                    <a:pt x="38" y="173"/>
                  </a:lnTo>
                  <a:lnTo>
                    <a:pt x="22" y="180"/>
                  </a:lnTo>
                  <a:lnTo>
                    <a:pt x="22" y="182"/>
                  </a:lnTo>
                  <a:lnTo>
                    <a:pt x="41" y="176"/>
                  </a:lnTo>
                  <a:lnTo>
                    <a:pt x="41" y="176"/>
                  </a:lnTo>
                  <a:close/>
                  <a:moveTo>
                    <a:pt x="103" y="4"/>
                  </a:moveTo>
                  <a:lnTo>
                    <a:pt x="103" y="29"/>
                  </a:lnTo>
                  <a:lnTo>
                    <a:pt x="91" y="17"/>
                  </a:lnTo>
                  <a:lnTo>
                    <a:pt x="97" y="9"/>
                  </a:lnTo>
                  <a:lnTo>
                    <a:pt x="97" y="9"/>
                  </a:lnTo>
                  <a:lnTo>
                    <a:pt x="103" y="4"/>
                  </a:lnTo>
                  <a:lnTo>
                    <a:pt x="103" y="4"/>
                  </a:lnTo>
                  <a:close/>
                  <a:moveTo>
                    <a:pt x="22" y="117"/>
                  </a:moveTo>
                  <a:lnTo>
                    <a:pt x="0" y="150"/>
                  </a:lnTo>
                  <a:lnTo>
                    <a:pt x="2" y="191"/>
                  </a:lnTo>
                  <a:lnTo>
                    <a:pt x="22" y="182"/>
                  </a:lnTo>
                  <a:lnTo>
                    <a:pt x="22" y="180"/>
                  </a:lnTo>
                  <a:lnTo>
                    <a:pt x="17" y="182"/>
                  </a:lnTo>
                  <a:lnTo>
                    <a:pt x="5" y="174"/>
                  </a:lnTo>
                  <a:lnTo>
                    <a:pt x="5" y="150"/>
                  </a:lnTo>
                  <a:lnTo>
                    <a:pt x="5" y="150"/>
                  </a:lnTo>
                  <a:lnTo>
                    <a:pt x="6" y="149"/>
                  </a:lnTo>
                  <a:lnTo>
                    <a:pt x="6" y="149"/>
                  </a:lnTo>
                  <a:lnTo>
                    <a:pt x="7" y="146"/>
                  </a:lnTo>
                  <a:lnTo>
                    <a:pt x="10" y="146"/>
                  </a:lnTo>
                  <a:lnTo>
                    <a:pt x="13" y="146"/>
                  </a:lnTo>
                  <a:lnTo>
                    <a:pt x="15" y="146"/>
                  </a:lnTo>
                  <a:lnTo>
                    <a:pt x="15" y="146"/>
                  </a:lnTo>
                  <a:lnTo>
                    <a:pt x="17" y="149"/>
                  </a:lnTo>
                  <a:lnTo>
                    <a:pt x="18" y="150"/>
                  </a:lnTo>
                  <a:lnTo>
                    <a:pt x="18" y="155"/>
                  </a:lnTo>
                  <a:lnTo>
                    <a:pt x="18" y="155"/>
                  </a:lnTo>
                  <a:lnTo>
                    <a:pt x="19" y="154"/>
                  </a:lnTo>
                  <a:lnTo>
                    <a:pt x="22" y="153"/>
                  </a:lnTo>
                  <a:lnTo>
                    <a:pt x="22" y="117"/>
                  </a:lnTo>
                  <a:close/>
                </a:path>
              </a:pathLst>
            </a:custGeom>
            <a:grpFill/>
            <a:ln w="9525">
              <a:noFill/>
            </a:ln>
          </p:spPr>
          <p:txBody>
            <a:bodyPr/>
            <a:lstStyle/>
            <a:p>
              <a:endParaRPr lang="zh-CN" altLang="en-US" sz="2400"/>
            </a:p>
          </p:txBody>
        </p:sp>
        <p:sp>
          <p:nvSpPr>
            <p:cNvPr id="17532" name="Freeform 176"/>
            <p:cNvSpPr>
              <a:spLocks noEditPoints="1"/>
            </p:cNvSpPr>
            <p:nvPr/>
          </p:nvSpPr>
          <p:spPr>
            <a:xfrm>
              <a:off x="3607282" y="1184789"/>
              <a:ext cx="183134" cy="203018"/>
            </a:xfrm>
            <a:custGeom>
              <a:avLst/>
              <a:gdLst>
                <a:gd name="txL" fmla="*/ 0 w 176"/>
                <a:gd name="txT" fmla="*/ 0 h 191"/>
                <a:gd name="txR" fmla="*/ 176 w 176"/>
                <a:gd name="txB" fmla="*/ 191 h 191"/>
              </a:gdLst>
              <a:ahLst/>
              <a:cxnLst>
                <a:cxn ang="0">
                  <a:pos x="143594" y="93537"/>
                </a:cxn>
                <a:cxn ang="0">
                  <a:pos x="137351" y="146683"/>
                </a:cxn>
                <a:cxn ang="0">
                  <a:pos x="156080" y="151998"/>
                </a:cxn>
                <a:cxn ang="0">
                  <a:pos x="152959" y="160501"/>
                </a:cxn>
                <a:cxn ang="0">
                  <a:pos x="137351" y="38265"/>
                </a:cxn>
                <a:cxn ang="0">
                  <a:pos x="156080" y="27636"/>
                </a:cxn>
                <a:cxn ang="0">
                  <a:pos x="140472" y="49957"/>
                </a:cxn>
                <a:cxn ang="0">
                  <a:pos x="151918" y="93537"/>
                </a:cxn>
                <a:cxn ang="0">
                  <a:pos x="181053" y="90348"/>
                </a:cxn>
                <a:cxn ang="0">
                  <a:pos x="156080" y="97789"/>
                </a:cxn>
                <a:cxn ang="0">
                  <a:pos x="91567" y="41454"/>
                </a:cxn>
                <a:cxn ang="0">
                  <a:pos x="119661" y="48894"/>
                </a:cxn>
                <a:cxn ang="0">
                  <a:pos x="137351" y="115858"/>
                </a:cxn>
                <a:cxn ang="0">
                  <a:pos x="119661" y="136054"/>
                </a:cxn>
                <a:cxn ang="0">
                  <a:pos x="115499" y="191326"/>
                </a:cxn>
                <a:cxn ang="0">
                  <a:pos x="93648" y="203018"/>
                </a:cxn>
                <a:cxn ang="0">
                  <a:pos x="109256" y="133928"/>
                </a:cxn>
                <a:cxn ang="0">
                  <a:pos x="126945" y="113733"/>
                </a:cxn>
                <a:cxn ang="0">
                  <a:pos x="129026" y="77593"/>
                </a:cxn>
                <a:cxn ang="0">
                  <a:pos x="108216" y="54209"/>
                </a:cxn>
                <a:cxn ang="0">
                  <a:pos x="91567" y="41454"/>
                </a:cxn>
                <a:cxn ang="0">
                  <a:pos x="132148" y="45706"/>
                </a:cxn>
                <a:cxn ang="0">
                  <a:pos x="137351" y="38265"/>
                </a:cxn>
                <a:cxn ang="0">
                  <a:pos x="133188" y="136054"/>
                </a:cxn>
                <a:cxn ang="0">
                  <a:pos x="137351" y="134991"/>
                </a:cxn>
                <a:cxn ang="0">
                  <a:pos x="95729" y="1063"/>
                </a:cxn>
                <a:cxn ang="0">
                  <a:pos x="91567" y="31888"/>
                </a:cxn>
                <a:cxn ang="0">
                  <a:pos x="83243" y="203018"/>
                </a:cxn>
                <a:cxn ang="0">
                  <a:pos x="64513" y="187074"/>
                </a:cxn>
                <a:cxn ang="0">
                  <a:pos x="57229" y="131802"/>
                </a:cxn>
                <a:cxn ang="0">
                  <a:pos x="45784" y="71216"/>
                </a:cxn>
                <a:cxn ang="0">
                  <a:pos x="69716" y="45706"/>
                </a:cxn>
                <a:cxn ang="0">
                  <a:pos x="91567" y="52083"/>
                </a:cxn>
                <a:cxn ang="0">
                  <a:pos x="63473" y="64838"/>
                </a:cxn>
                <a:cxn ang="0">
                  <a:pos x="52027" y="93537"/>
                </a:cxn>
                <a:cxn ang="0">
                  <a:pos x="71797" y="127551"/>
                </a:cxn>
                <a:cxn ang="0">
                  <a:pos x="91567" y="156249"/>
                </a:cxn>
                <a:cxn ang="0">
                  <a:pos x="91567" y="31888"/>
                </a:cxn>
                <a:cxn ang="0">
                  <a:pos x="87405" y="27636"/>
                </a:cxn>
                <a:cxn ang="0">
                  <a:pos x="91567" y="0"/>
                </a:cxn>
                <a:cxn ang="0">
                  <a:pos x="48905" y="143494"/>
                </a:cxn>
                <a:cxn ang="0">
                  <a:pos x="45784" y="146683"/>
                </a:cxn>
                <a:cxn ang="0">
                  <a:pos x="48905" y="49957"/>
                </a:cxn>
                <a:cxn ang="0">
                  <a:pos x="45784" y="114796"/>
                </a:cxn>
                <a:cxn ang="0">
                  <a:pos x="41621" y="81845"/>
                </a:cxn>
                <a:cxn ang="0">
                  <a:pos x="45784" y="52083"/>
                </a:cxn>
                <a:cxn ang="0">
                  <a:pos x="26013" y="32951"/>
                </a:cxn>
                <a:cxn ang="0">
                  <a:pos x="33297" y="27636"/>
                </a:cxn>
                <a:cxn ang="0">
                  <a:pos x="33297" y="159438"/>
                </a:cxn>
                <a:cxn ang="0">
                  <a:pos x="24973" y="156249"/>
                </a:cxn>
                <a:cxn ang="0">
                  <a:pos x="45784" y="134991"/>
                </a:cxn>
                <a:cxn ang="0">
                  <a:pos x="26013" y="89285"/>
                </a:cxn>
                <a:cxn ang="0">
                  <a:pos x="26013" y="97789"/>
                </a:cxn>
                <a:cxn ang="0">
                  <a:pos x="0" y="93537"/>
                </a:cxn>
              </a:cxnLst>
              <a:rect l="txL" t="txT" r="txR" b="txB"/>
              <a:pathLst>
                <a:path w="176" h="191">
                  <a:moveTo>
                    <a:pt x="132" y="66"/>
                  </a:moveTo>
                  <a:lnTo>
                    <a:pt x="132" y="66"/>
                  </a:lnTo>
                  <a:lnTo>
                    <a:pt x="136" y="77"/>
                  </a:lnTo>
                  <a:lnTo>
                    <a:pt x="138" y="88"/>
                  </a:lnTo>
                  <a:lnTo>
                    <a:pt x="138" y="88"/>
                  </a:lnTo>
                  <a:lnTo>
                    <a:pt x="136" y="99"/>
                  </a:lnTo>
                  <a:lnTo>
                    <a:pt x="132" y="109"/>
                  </a:lnTo>
                  <a:lnTo>
                    <a:pt x="132" y="66"/>
                  </a:lnTo>
                  <a:lnTo>
                    <a:pt x="132" y="66"/>
                  </a:lnTo>
                  <a:close/>
                  <a:moveTo>
                    <a:pt x="132" y="138"/>
                  </a:moveTo>
                  <a:lnTo>
                    <a:pt x="132" y="127"/>
                  </a:lnTo>
                  <a:lnTo>
                    <a:pt x="132" y="127"/>
                  </a:lnTo>
                  <a:lnTo>
                    <a:pt x="135" y="128"/>
                  </a:lnTo>
                  <a:lnTo>
                    <a:pt x="135" y="128"/>
                  </a:lnTo>
                  <a:lnTo>
                    <a:pt x="150" y="143"/>
                  </a:lnTo>
                  <a:lnTo>
                    <a:pt x="150" y="143"/>
                  </a:lnTo>
                  <a:lnTo>
                    <a:pt x="151" y="147"/>
                  </a:lnTo>
                  <a:lnTo>
                    <a:pt x="150" y="150"/>
                  </a:lnTo>
                  <a:lnTo>
                    <a:pt x="150" y="150"/>
                  </a:lnTo>
                  <a:lnTo>
                    <a:pt x="147" y="151"/>
                  </a:lnTo>
                  <a:lnTo>
                    <a:pt x="145" y="150"/>
                  </a:lnTo>
                  <a:lnTo>
                    <a:pt x="132" y="138"/>
                  </a:lnTo>
                  <a:lnTo>
                    <a:pt x="132" y="138"/>
                  </a:lnTo>
                  <a:close/>
                  <a:moveTo>
                    <a:pt x="132" y="49"/>
                  </a:moveTo>
                  <a:lnTo>
                    <a:pt x="132" y="36"/>
                  </a:lnTo>
                  <a:lnTo>
                    <a:pt x="145" y="26"/>
                  </a:lnTo>
                  <a:lnTo>
                    <a:pt x="145" y="26"/>
                  </a:lnTo>
                  <a:lnTo>
                    <a:pt x="147" y="24"/>
                  </a:lnTo>
                  <a:lnTo>
                    <a:pt x="150" y="26"/>
                  </a:lnTo>
                  <a:lnTo>
                    <a:pt x="150" y="26"/>
                  </a:lnTo>
                  <a:lnTo>
                    <a:pt x="151" y="28"/>
                  </a:lnTo>
                  <a:lnTo>
                    <a:pt x="150" y="31"/>
                  </a:lnTo>
                  <a:lnTo>
                    <a:pt x="135" y="47"/>
                  </a:lnTo>
                  <a:lnTo>
                    <a:pt x="135" y="47"/>
                  </a:lnTo>
                  <a:lnTo>
                    <a:pt x="135" y="47"/>
                  </a:lnTo>
                  <a:lnTo>
                    <a:pt x="132" y="49"/>
                  </a:lnTo>
                  <a:lnTo>
                    <a:pt x="132" y="49"/>
                  </a:lnTo>
                  <a:close/>
                  <a:moveTo>
                    <a:pt x="146" y="88"/>
                  </a:moveTo>
                  <a:lnTo>
                    <a:pt x="146" y="88"/>
                  </a:lnTo>
                  <a:lnTo>
                    <a:pt x="146" y="88"/>
                  </a:lnTo>
                  <a:lnTo>
                    <a:pt x="147" y="85"/>
                  </a:lnTo>
                  <a:lnTo>
                    <a:pt x="150" y="84"/>
                  </a:lnTo>
                  <a:lnTo>
                    <a:pt x="172" y="84"/>
                  </a:lnTo>
                  <a:lnTo>
                    <a:pt x="172" y="84"/>
                  </a:lnTo>
                  <a:lnTo>
                    <a:pt x="174" y="85"/>
                  </a:lnTo>
                  <a:lnTo>
                    <a:pt x="176" y="88"/>
                  </a:lnTo>
                  <a:lnTo>
                    <a:pt x="176" y="88"/>
                  </a:lnTo>
                  <a:lnTo>
                    <a:pt x="174" y="91"/>
                  </a:lnTo>
                  <a:lnTo>
                    <a:pt x="172" y="92"/>
                  </a:lnTo>
                  <a:lnTo>
                    <a:pt x="150" y="92"/>
                  </a:lnTo>
                  <a:lnTo>
                    <a:pt x="150" y="92"/>
                  </a:lnTo>
                  <a:lnTo>
                    <a:pt x="147" y="91"/>
                  </a:lnTo>
                  <a:lnTo>
                    <a:pt x="146" y="88"/>
                  </a:lnTo>
                  <a:lnTo>
                    <a:pt x="146" y="88"/>
                  </a:lnTo>
                  <a:close/>
                  <a:moveTo>
                    <a:pt x="88" y="39"/>
                  </a:moveTo>
                  <a:lnTo>
                    <a:pt x="88" y="39"/>
                  </a:lnTo>
                  <a:lnTo>
                    <a:pt x="96" y="39"/>
                  </a:lnTo>
                  <a:lnTo>
                    <a:pt x="103" y="40"/>
                  </a:lnTo>
                  <a:lnTo>
                    <a:pt x="108" y="43"/>
                  </a:lnTo>
                  <a:lnTo>
                    <a:pt x="115" y="46"/>
                  </a:lnTo>
                  <a:lnTo>
                    <a:pt x="120" y="50"/>
                  </a:lnTo>
                  <a:lnTo>
                    <a:pt x="124" y="55"/>
                  </a:lnTo>
                  <a:lnTo>
                    <a:pt x="128" y="61"/>
                  </a:lnTo>
                  <a:lnTo>
                    <a:pt x="132" y="66"/>
                  </a:lnTo>
                  <a:lnTo>
                    <a:pt x="132" y="109"/>
                  </a:lnTo>
                  <a:lnTo>
                    <a:pt x="132" y="109"/>
                  </a:lnTo>
                  <a:lnTo>
                    <a:pt x="128" y="115"/>
                  </a:lnTo>
                  <a:lnTo>
                    <a:pt x="124" y="120"/>
                  </a:lnTo>
                  <a:lnTo>
                    <a:pt x="120" y="124"/>
                  </a:lnTo>
                  <a:lnTo>
                    <a:pt x="115" y="128"/>
                  </a:lnTo>
                  <a:lnTo>
                    <a:pt x="115" y="166"/>
                  </a:lnTo>
                  <a:lnTo>
                    <a:pt x="115" y="166"/>
                  </a:lnTo>
                  <a:lnTo>
                    <a:pt x="115" y="172"/>
                  </a:lnTo>
                  <a:lnTo>
                    <a:pt x="113" y="176"/>
                  </a:lnTo>
                  <a:lnTo>
                    <a:pt x="111" y="180"/>
                  </a:lnTo>
                  <a:lnTo>
                    <a:pt x="108" y="184"/>
                  </a:lnTo>
                  <a:lnTo>
                    <a:pt x="104" y="187"/>
                  </a:lnTo>
                  <a:lnTo>
                    <a:pt x="100" y="189"/>
                  </a:lnTo>
                  <a:lnTo>
                    <a:pt x="96" y="191"/>
                  </a:lnTo>
                  <a:lnTo>
                    <a:pt x="90" y="191"/>
                  </a:lnTo>
                  <a:lnTo>
                    <a:pt x="88" y="191"/>
                  </a:lnTo>
                  <a:lnTo>
                    <a:pt x="88" y="147"/>
                  </a:lnTo>
                  <a:lnTo>
                    <a:pt x="105" y="147"/>
                  </a:lnTo>
                  <a:lnTo>
                    <a:pt x="105" y="126"/>
                  </a:lnTo>
                  <a:lnTo>
                    <a:pt x="105" y="126"/>
                  </a:lnTo>
                  <a:lnTo>
                    <a:pt x="105" y="123"/>
                  </a:lnTo>
                  <a:lnTo>
                    <a:pt x="108" y="122"/>
                  </a:lnTo>
                  <a:lnTo>
                    <a:pt x="108" y="122"/>
                  </a:lnTo>
                  <a:lnTo>
                    <a:pt x="115" y="115"/>
                  </a:lnTo>
                  <a:lnTo>
                    <a:pt x="122" y="107"/>
                  </a:lnTo>
                  <a:lnTo>
                    <a:pt x="126" y="99"/>
                  </a:lnTo>
                  <a:lnTo>
                    <a:pt x="127" y="88"/>
                  </a:lnTo>
                  <a:lnTo>
                    <a:pt x="127" y="88"/>
                  </a:lnTo>
                  <a:lnTo>
                    <a:pt x="126" y="80"/>
                  </a:lnTo>
                  <a:lnTo>
                    <a:pt x="124" y="73"/>
                  </a:lnTo>
                  <a:lnTo>
                    <a:pt x="120" y="66"/>
                  </a:lnTo>
                  <a:lnTo>
                    <a:pt x="116" y="61"/>
                  </a:lnTo>
                  <a:lnTo>
                    <a:pt x="116" y="61"/>
                  </a:lnTo>
                  <a:lnTo>
                    <a:pt x="109" y="55"/>
                  </a:lnTo>
                  <a:lnTo>
                    <a:pt x="104" y="51"/>
                  </a:lnTo>
                  <a:lnTo>
                    <a:pt x="96" y="50"/>
                  </a:lnTo>
                  <a:lnTo>
                    <a:pt x="88" y="49"/>
                  </a:lnTo>
                  <a:lnTo>
                    <a:pt x="88" y="49"/>
                  </a:lnTo>
                  <a:lnTo>
                    <a:pt x="88" y="39"/>
                  </a:lnTo>
                  <a:lnTo>
                    <a:pt x="88" y="39"/>
                  </a:lnTo>
                  <a:lnTo>
                    <a:pt x="88" y="39"/>
                  </a:lnTo>
                  <a:close/>
                  <a:moveTo>
                    <a:pt x="132" y="36"/>
                  </a:moveTo>
                  <a:lnTo>
                    <a:pt x="128" y="40"/>
                  </a:lnTo>
                  <a:lnTo>
                    <a:pt x="128" y="40"/>
                  </a:lnTo>
                  <a:lnTo>
                    <a:pt x="127" y="43"/>
                  </a:lnTo>
                  <a:lnTo>
                    <a:pt x="128" y="47"/>
                  </a:lnTo>
                  <a:lnTo>
                    <a:pt x="128" y="47"/>
                  </a:lnTo>
                  <a:lnTo>
                    <a:pt x="130" y="49"/>
                  </a:lnTo>
                  <a:lnTo>
                    <a:pt x="132" y="49"/>
                  </a:lnTo>
                  <a:lnTo>
                    <a:pt x="132" y="36"/>
                  </a:lnTo>
                  <a:lnTo>
                    <a:pt x="132" y="36"/>
                  </a:lnTo>
                  <a:close/>
                  <a:moveTo>
                    <a:pt x="132" y="127"/>
                  </a:moveTo>
                  <a:lnTo>
                    <a:pt x="132" y="127"/>
                  </a:lnTo>
                  <a:lnTo>
                    <a:pt x="130" y="127"/>
                  </a:lnTo>
                  <a:lnTo>
                    <a:pt x="128" y="128"/>
                  </a:lnTo>
                  <a:lnTo>
                    <a:pt x="128" y="128"/>
                  </a:lnTo>
                  <a:lnTo>
                    <a:pt x="127" y="131"/>
                  </a:lnTo>
                  <a:lnTo>
                    <a:pt x="128" y="135"/>
                  </a:lnTo>
                  <a:lnTo>
                    <a:pt x="132" y="138"/>
                  </a:lnTo>
                  <a:lnTo>
                    <a:pt x="132" y="127"/>
                  </a:lnTo>
                  <a:lnTo>
                    <a:pt x="132" y="127"/>
                  </a:lnTo>
                  <a:close/>
                  <a:moveTo>
                    <a:pt x="88" y="30"/>
                  </a:moveTo>
                  <a:lnTo>
                    <a:pt x="88" y="0"/>
                  </a:lnTo>
                  <a:lnTo>
                    <a:pt x="88" y="0"/>
                  </a:lnTo>
                  <a:lnTo>
                    <a:pt x="92" y="1"/>
                  </a:lnTo>
                  <a:lnTo>
                    <a:pt x="92" y="4"/>
                  </a:lnTo>
                  <a:lnTo>
                    <a:pt x="92" y="26"/>
                  </a:lnTo>
                  <a:lnTo>
                    <a:pt x="92" y="26"/>
                  </a:lnTo>
                  <a:lnTo>
                    <a:pt x="92" y="28"/>
                  </a:lnTo>
                  <a:lnTo>
                    <a:pt x="88" y="30"/>
                  </a:lnTo>
                  <a:lnTo>
                    <a:pt x="88" y="30"/>
                  </a:lnTo>
                  <a:close/>
                  <a:moveTo>
                    <a:pt x="88" y="191"/>
                  </a:moveTo>
                  <a:lnTo>
                    <a:pt x="85" y="191"/>
                  </a:lnTo>
                  <a:lnTo>
                    <a:pt x="85" y="191"/>
                  </a:lnTo>
                  <a:lnTo>
                    <a:pt x="80" y="191"/>
                  </a:lnTo>
                  <a:lnTo>
                    <a:pt x="76" y="189"/>
                  </a:lnTo>
                  <a:lnTo>
                    <a:pt x="71" y="187"/>
                  </a:lnTo>
                  <a:lnTo>
                    <a:pt x="67" y="184"/>
                  </a:lnTo>
                  <a:lnTo>
                    <a:pt x="65" y="180"/>
                  </a:lnTo>
                  <a:lnTo>
                    <a:pt x="62" y="176"/>
                  </a:lnTo>
                  <a:lnTo>
                    <a:pt x="61" y="172"/>
                  </a:lnTo>
                  <a:lnTo>
                    <a:pt x="61" y="166"/>
                  </a:lnTo>
                  <a:lnTo>
                    <a:pt x="61" y="128"/>
                  </a:lnTo>
                  <a:lnTo>
                    <a:pt x="61" y="128"/>
                  </a:lnTo>
                  <a:lnTo>
                    <a:pt x="55" y="124"/>
                  </a:lnTo>
                  <a:lnTo>
                    <a:pt x="51" y="119"/>
                  </a:lnTo>
                  <a:lnTo>
                    <a:pt x="47" y="114"/>
                  </a:lnTo>
                  <a:lnTo>
                    <a:pt x="44" y="108"/>
                  </a:lnTo>
                  <a:lnTo>
                    <a:pt x="44" y="67"/>
                  </a:lnTo>
                  <a:lnTo>
                    <a:pt x="44" y="67"/>
                  </a:lnTo>
                  <a:lnTo>
                    <a:pt x="47" y="61"/>
                  </a:lnTo>
                  <a:lnTo>
                    <a:pt x="51" y="55"/>
                  </a:lnTo>
                  <a:lnTo>
                    <a:pt x="57" y="51"/>
                  </a:lnTo>
                  <a:lnTo>
                    <a:pt x="62" y="47"/>
                  </a:lnTo>
                  <a:lnTo>
                    <a:pt x="67" y="43"/>
                  </a:lnTo>
                  <a:lnTo>
                    <a:pt x="74" y="40"/>
                  </a:lnTo>
                  <a:lnTo>
                    <a:pt x="81" y="39"/>
                  </a:lnTo>
                  <a:lnTo>
                    <a:pt x="88" y="39"/>
                  </a:lnTo>
                  <a:lnTo>
                    <a:pt x="88" y="49"/>
                  </a:lnTo>
                  <a:lnTo>
                    <a:pt x="88" y="49"/>
                  </a:lnTo>
                  <a:lnTo>
                    <a:pt x="81" y="50"/>
                  </a:lnTo>
                  <a:lnTo>
                    <a:pt x="73" y="51"/>
                  </a:lnTo>
                  <a:lnTo>
                    <a:pt x="66" y="55"/>
                  </a:lnTo>
                  <a:lnTo>
                    <a:pt x="61" y="61"/>
                  </a:lnTo>
                  <a:lnTo>
                    <a:pt x="61" y="61"/>
                  </a:lnTo>
                  <a:lnTo>
                    <a:pt x="57" y="66"/>
                  </a:lnTo>
                  <a:lnTo>
                    <a:pt x="53" y="73"/>
                  </a:lnTo>
                  <a:lnTo>
                    <a:pt x="50" y="80"/>
                  </a:lnTo>
                  <a:lnTo>
                    <a:pt x="50" y="88"/>
                  </a:lnTo>
                  <a:lnTo>
                    <a:pt x="50" y="88"/>
                  </a:lnTo>
                  <a:lnTo>
                    <a:pt x="51" y="97"/>
                  </a:lnTo>
                  <a:lnTo>
                    <a:pt x="55" y="107"/>
                  </a:lnTo>
                  <a:lnTo>
                    <a:pt x="61" y="115"/>
                  </a:lnTo>
                  <a:lnTo>
                    <a:pt x="69" y="120"/>
                  </a:lnTo>
                  <a:lnTo>
                    <a:pt x="69" y="120"/>
                  </a:lnTo>
                  <a:lnTo>
                    <a:pt x="69" y="120"/>
                  </a:lnTo>
                  <a:lnTo>
                    <a:pt x="70" y="123"/>
                  </a:lnTo>
                  <a:lnTo>
                    <a:pt x="70" y="126"/>
                  </a:lnTo>
                  <a:lnTo>
                    <a:pt x="70" y="147"/>
                  </a:lnTo>
                  <a:lnTo>
                    <a:pt x="88" y="147"/>
                  </a:lnTo>
                  <a:lnTo>
                    <a:pt x="88" y="191"/>
                  </a:lnTo>
                  <a:lnTo>
                    <a:pt x="88" y="191"/>
                  </a:lnTo>
                  <a:close/>
                  <a:moveTo>
                    <a:pt x="88" y="0"/>
                  </a:moveTo>
                  <a:lnTo>
                    <a:pt x="88" y="30"/>
                  </a:lnTo>
                  <a:lnTo>
                    <a:pt x="88" y="30"/>
                  </a:lnTo>
                  <a:lnTo>
                    <a:pt x="88" y="30"/>
                  </a:lnTo>
                  <a:lnTo>
                    <a:pt x="88" y="30"/>
                  </a:lnTo>
                  <a:lnTo>
                    <a:pt x="88" y="30"/>
                  </a:lnTo>
                  <a:lnTo>
                    <a:pt x="85" y="28"/>
                  </a:lnTo>
                  <a:lnTo>
                    <a:pt x="84" y="26"/>
                  </a:lnTo>
                  <a:lnTo>
                    <a:pt x="84" y="4"/>
                  </a:lnTo>
                  <a:lnTo>
                    <a:pt x="84" y="4"/>
                  </a:lnTo>
                  <a:lnTo>
                    <a:pt x="85" y="1"/>
                  </a:lnTo>
                  <a:lnTo>
                    <a:pt x="88" y="0"/>
                  </a:lnTo>
                  <a:lnTo>
                    <a:pt x="88" y="0"/>
                  </a:lnTo>
                  <a:lnTo>
                    <a:pt x="88" y="0"/>
                  </a:lnTo>
                  <a:lnTo>
                    <a:pt x="88" y="0"/>
                  </a:lnTo>
                  <a:close/>
                  <a:moveTo>
                    <a:pt x="44" y="138"/>
                  </a:moveTo>
                  <a:lnTo>
                    <a:pt x="47" y="135"/>
                  </a:lnTo>
                  <a:lnTo>
                    <a:pt x="47" y="135"/>
                  </a:lnTo>
                  <a:lnTo>
                    <a:pt x="48" y="131"/>
                  </a:lnTo>
                  <a:lnTo>
                    <a:pt x="47" y="128"/>
                  </a:lnTo>
                  <a:lnTo>
                    <a:pt x="47" y="128"/>
                  </a:lnTo>
                  <a:lnTo>
                    <a:pt x="44" y="127"/>
                  </a:lnTo>
                  <a:lnTo>
                    <a:pt x="44" y="138"/>
                  </a:lnTo>
                  <a:lnTo>
                    <a:pt x="44" y="138"/>
                  </a:lnTo>
                  <a:close/>
                  <a:moveTo>
                    <a:pt x="44" y="49"/>
                  </a:moveTo>
                  <a:lnTo>
                    <a:pt x="44" y="49"/>
                  </a:lnTo>
                  <a:lnTo>
                    <a:pt x="47" y="47"/>
                  </a:lnTo>
                  <a:lnTo>
                    <a:pt x="47" y="47"/>
                  </a:lnTo>
                  <a:lnTo>
                    <a:pt x="48" y="43"/>
                  </a:lnTo>
                  <a:lnTo>
                    <a:pt x="47" y="40"/>
                  </a:lnTo>
                  <a:lnTo>
                    <a:pt x="44" y="38"/>
                  </a:lnTo>
                  <a:lnTo>
                    <a:pt x="44" y="49"/>
                  </a:lnTo>
                  <a:close/>
                  <a:moveTo>
                    <a:pt x="44" y="108"/>
                  </a:moveTo>
                  <a:lnTo>
                    <a:pt x="44" y="108"/>
                  </a:lnTo>
                  <a:lnTo>
                    <a:pt x="40" y="99"/>
                  </a:lnTo>
                  <a:lnTo>
                    <a:pt x="39" y="88"/>
                  </a:lnTo>
                  <a:lnTo>
                    <a:pt x="39" y="88"/>
                  </a:lnTo>
                  <a:lnTo>
                    <a:pt x="40" y="77"/>
                  </a:lnTo>
                  <a:lnTo>
                    <a:pt x="44" y="67"/>
                  </a:lnTo>
                  <a:lnTo>
                    <a:pt x="44" y="108"/>
                  </a:lnTo>
                  <a:lnTo>
                    <a:pt x="44" y="108"/>
                  </a:lnTo>
                  <a:close/>
                  <a:moveTo>
                    <a:pt x="44" y="38"/>
                  </a:moveTo>
                  <a:lnTo>
                    <a:pt x="44" y="49"/>
                  </a:lnTo>
                  <a:lnTo>
                    <a:pt x="44" y="49"/>
                  </a:lnTo>
                  <a:lnTo>
                    <a:pt x="40" y="47"/>
                  </a:lnTo>
                  <a:lnTo>
                    <a:pt x="40" y="47"/>
                  </a:lnTo>
                  <a:lnTo>
                    <a:pt x="25" y="31"/>
                  </a:lnTo>
                  <a:lnTo>
                    <a:pt x="25" y="31"/>
                  </a:lnTo>
                  <a:lnTo>
                    <a:pt x="24" y="28"/>
                  </a:lnTo>
                  <a:lnTo>
                    <a:pt x="25" y="26"/>
                  </a:lnTo>
                  <a:lnTo>
                    <a:pt x="25" y="26"/>
                  </a:lnTo>
                  <a:lnTo>
                    <a:pt x="28" y="24"/>
                  </a:lnTo>
                  <a:lnTo>
                    <a:pt x="32" y="26"/>
                  </a:lnTo>
                  <a:lnTo>
                    <a:pt x="44" y="38"/>
                  </a:lnTo>
                  <a:lnTo>
                    <a:pt x="44" y="38"/>
                  </a:lnTo>
                  <a:close/>
                  <a:moveTo>
                    <a:pt x="44" y="127"/>
                  </a:moveTo>
                  <a:lnTo>
                    <a:pt x="44" y="138"/>
                  </a:lnTo>
                  <a:lnTo>
                    <a:pt x="32" y="150"/>
                  </a:lnTo>
                  <a:lnTo>
                    <a:pt x="32" y="150"/>
                  </a:lnTo>
                  <a:lnTo>
                    <a:pt x="28" y="151"/>
                  </a:lnTo>
                  <a:lnTo>
                    <a:pt x="25" y="150"/>
                  </a:lnTo>
                  <a:lnTo>
                    <a:pt x="25" y="150"/>
                  </a:lnTo>
                  <a:lnTo>
                    <a:pt x="24" y="147"/>
                  </a:lnTo>
                  <a:lnTo>
                    <a:pt x="25" y="143"/>
                  </a:lnTo>
                  <a:lnTo>
                    <a:pt x="40" y="128"/>
                  </a:lnTo>
                  <a:lnTo>
                    <a:pt x="40" y="128"/>
                  </a:lnTo>
                  <a:lnTo>
                    <a:pt x="40" y="128"/>
                  </a:lnTo>
                  <a:lnTo>
                    <a:pt x="44" y="127"/>
                  </a:lnTo>
                  <a:lnTo>
                    <a:pt x="44" y="127"/>
                  </a:lnTo>
                  <a:close/>
                  <a:moveTo>
                    <a:pt x="4" y="84"/>
                  </a:moveTo>
                  <a:lnTo>
                    <a:pt x="4" y="84"/>
                  </a:lnTo>
                  <a:lnTo>
                    <a:pt x="25" y="84"/>
                  </a:lnTo>
                  <a:lnTo>
                    <a:pt x="25" y="84"/>
                  </a:lnTo>
                  <a:lnTo>
                    <a:pt x="29" y="85"/>
                  </a:lnTo>
                  <a:lnTo>
                    <a:pt x="31" y="88"/>
                  </a:lnTo>
                  <a:lnTo>
                    <a:pt x="31" y="88"/>
                  </a:lnTo>
                  <a:lnTo>
                    <a:pt x="29" y="91"/>
                  </a:lnTo>
                  <a:lnTo>
                    <a:pt x="25" y="92"/>
                  </a:lnTo>
                  <a:lnTo>
                    <a:pt x="4" y="92"/>
                  </a:lnTo>
                  <a:lnTo>
                    <a:pt x="4" y="92"/>
                  </a:lnTo>
                  <a:lnTo>
                    <a:pt x="1" y="91"/>
                  </a:lnTo>
                  <a:lnTo>
                    <a:pt x="0" y="88"/>
                  </a:lnTo>
                  <a:lnTo>
                    <a:pt x="0" y="88"/>
                  </a:lnTo>
                  <a:lnTo>
                    <a:pt x="1" y="85"/>
                  </a:lnTo>
                  <a:lnTo>
                    <a:pt x="4" y="84"/>
                  </a:lnTo>
                  <a:lnTo>
                    <a:pt x="4" y="84"/>
                  </a:lnTo>
                  <a:close/>
                </a:path>
              </a:pathLst>
            </a:custGeom>
            <a:grpFill/>
            <a:ln w="9525">
              <a:noFill/>
            </a:ln>
          </p:spPr>
          <p:txBody>
            <a:bodyPr/>
            <a:lstStyle/>
            <a:p>
              <a:endParaRPr lang="zh-CN" altLang="en-US" sz="2400"/>
            </a:p>
          </p:txBody>
        </p:sp>
        <p:sp>
          <p:nvSpPr>
            <p:cNvPr id="17533" name="Freeform 177"/>
            <p:cNvSpPr>
              <a:spLocks noEditPoints="1"/>
            </p:cNvSpPr>
            <p:nvPr/>
          </p:nvSpPr>
          <p:spPr>
            <a:xfrm>
              <a:off x="4429303" y="908431"/>
              <a:ext cx="274701" cy="406035"/>
            </a:xfrm>
            <a:custGeom>
              <a:avLst/>
              <a:gdLst>
                <a:gd name="txL" fmla="*/ 0 w 264"/>
                <a:gd name="txT" fmla="*/ 0 h 382"/>
                <a:gd name="txR" fmla="*/ 264 w 264"/>
                <a:gd name="txB" fmla="*/ 382 h 382"/>
              </a:gdLst>
              <a:ahLst/>
              <a:cxnLst>
                <a:cxn ang="0">
                  <a:pos x="137351" y="7440"/>
                </a:cxn>
                <a:cxn ang="0">
                  <a:pos x="145675" y="133928"/>
                </a:cxn>
                <a:cxn ang="0">
                  <a:pos x="162323" y="136054"/>
                </a:cxn>
                <a:cxn ang="0">
                  <a:pos x="193539" y="150934"/>
                </a:cxn>
                <a:cxn ang="0">
                  <a:pos x="214350" y="176445"/>
                </a:cxn>
                <a:cxn ang="0">
                  <a:pos x="226836" y="208332"/>
                </a:cxn>
                <a:cxn ang="0">
                  <a:pos x="228918" y="225339"/>
                </a:cxn>
                <a:cxn ang="0">
                  <a:pos x="228918" y="235968"/>
                </a:cxn>
                <a:cxn ang="0">
                  <a:pos x="223715" y="254038"/>
                </a:cxn>
                <a:cxn ang="0">
                  <a:pos x="218512" y="269981"/>
                </a:cxn>
                <a:cxn ang="0">
                  <a:pos x="201864" y="292303"/>
                </a:cxn>
                <a:cxn ang="0">
                  <a:pos x="181053" y="308246"/>
                </a:cxn>
                <a:cxn ang="0">
                  <a:pos x="165445" y="314624"/>
                </a:cxn>
                <a:cxn ang="0">
                  <a:pos x="146715" y="318876"/>
                </a:cxn>
                <a:cxn ang="0">
                  <a:pos x="137351" y="318876"/>
                </a:cxn>
                <a:cxn ang="0">
                  <a:pos x="137351" y="347574"/>
                </a:cxn>
                <a:cxn ang="0">
                  <a:pos x="149837" y="353952"/>
                </a:cxn>
                <a:cxn ang="0">
                  <a:pos x="155040" y="366707"/>
                </a:cxn>
                <a:cxn ang="0">
                  <a:pos x="153999" y="375210"/>
                </a:cxn>
                <a:cxn ang="0">
                  <a:pos x="143594" y="385840"/>
                </a:cxn>
                <a:cxn ang="0">
                  <a:pos x="137351" y="406035"/>
                </a:cxn>
                <a:cxn ang="0">
                  <a:pos x="237242" y="383714"/>
                </a:cxn>
                <a:cxn ang="0">
                  <a:pos x="237242" y="379462"/>
                </a:cxn>
                <a:cxn ang="0">
                  <a:pos x="229958" y="370959"/>
                </a:cxn>
                <a:cxn ang="0">
                  <a:pos x="209147" y="361392"/>
                </a:cxn>
                <a:cxn ang="0">
                  <a:pos x="189377" y="357141"/>
                </a:cxn>
                <a:cxn ang="0">
                  <a:pos x="222674" y="334819"/>
                </a:cxn>
                <a:cxn ang="0">
                  <a:pos x="250769" y="305058"/>
                </a:cxn>
                <a:cxn ang="0">
                  <a:pos x="267417" y="268918"/>
                </a:cxn>
                <a:cxn ang="0">
                  <a:pos x="274701" y="225339"/>
                </a:cxn>
                <a:cxn ang="0">
                  <a:pos x="273660" y="212584"/>
                </a:cxn>
                <a:cxn ang="0">
                  <a:pos x="269498" y="188137"/>
                </a:cxn>
                <a:cxn ang="0">
                  <a:pos x="261174" y="165815"/>
                </a:cxn>
                <a:cxn ang="0">
                  <a:pos x="249728" y="145620"/>
                </a:cxn>
                <a:cxn ang="0">
                  <a:pos x="234120" y="126487"/>
                </a:cxn>
                <a:cxn ang="0">
                  <a:pos x="215391" y="110544"/>
                </a:cxn>
                <a:cxn ang="0">
                  <a:pos x="194580" y="98851"/>
                </a:cxn>
                <a:cxn ang="0">
                  <a:pos x="171688" y="90348"/>
                </a:cxn>
                <a:cxn ang="0">
                  <a:pos x="181053" y="21258"/>
                </a:cxn>
                <a:cxn ang="0">
                  <a:pos x="115499" y="0"/>
                </a:cxn>
                <a:cxn ang="0">
                  <a:pos x="122783" y="207269"/>
                </a:cxn>
                <a:cxn ang="0">
                  <a:pos x="137351" y="7440"/>
                </a:cxn>
                <a:cxn ang="0">
                  <a:pos x="137351" y="318876"/>
                </a:cxn>
                <a:cxn ang="0">
                  <a:pos x="122783" y="317813"/>
                </a:cxn>
                <a:cxn ang="0">
                  <a:pos x="95729" y="309309"/>
                </a:cxn>
                <a:cxn ang="0">
                  <a:pos x="123824" y="301869"/>
                </a:cxn>
                <a:cxn ang="0">
                  <a:pos x="60351" y="276359"/>
                </a:cxn>
                <a:cxn ang="0">
                  <a:pos x="0" y="276359"/>
                </a:cxn>
                <a:cxn ang="0">
                  <a:pos x="22892" y="301869"/>
                </a:cxn>
                <a:cxn ang="0">
                  <a:pos x="35378" y="318876"/>
                </a:cxn>
                <a:cxn ang="0">
                  <a:pos x="67635" y="346512"/>
                </a:cxn>
                <a:cxn ang="0">
                  <a:pos x="86364" y="357141"/>
                </a:cxn>
                <a:cxn ang="0">
                  <a:pos x="50986" y="366707"/>
                </a:cxn>
                <a:cxn ang="0">
                  <a:pos x="40581" y="375210"/>
                </a:cxn>
                <a:cxn ang="0">
                  <a:pos x="36419" y="383714"/>
                </a:cxn>
                <a:cxn ang="0">
                  <a:pos x="137351" y="406035"/>
                </a:cxn>
                <a:cxn ang="0">
                  <a:pos x="137351" y="386902"/>
                </a:cxn>
                <a:cxn ang="0">
                  <a:pos x="123824" y="381588"/>
                </a:cxn>
                <a:cxn ang="0">
                  <a:pos x="118621" y="366707"/>
                </a:cxn>
                <a:cxn ang="0">
                  <a:pos x="119661" y="359267"/>
                </a:cxn>
                <a:cxn ang="0">
                  <a:pos x="130067" y="349700"/>
                </a:cxn>
                <a:cxn ang="0">
                  <a:pos x="137351" y="318876"/>
                </a:cxn>
              </a:cxnLst>
              <a:rect l="txL" t="txT" r="txR" b="txB"/>
              <a:pathLst>
                <a:path w="264" h="382">
                  <a:moveTo>
                    <a:pt x="174" y="20"/>
                  </a:moveTo>
                  <a:lnTo>
                    <a:pt x="132" y="7"/>
                  </a:lnTo>
                  <a:lnTo>
                    <a:pt x="132" y="151"/>
                  </a:lnTo>
                  <a:lnTo>
                    <a:pt x="140" y="126"/>
                  </a:lnTo>
                  <a:lnTo>
                    <a:pt x="140" y="126"/>
                  </a:lnTo>
                  <a:lnTo>
                    <a:pt x="156" y="128"/>
                  </a:lnTo>
                  <a:lnTo>
                    <a:pt x="172" y="134"/>
                  </a:lnTo>
                  <a:lnTo>
                    <a:pt x="186" y="142"/>
                  </a:lnTo>
                  <a:lnTo>
                    <a:pt x="197" y="153"/>
                  </a:lnTo>
                  <a:lnTo>
                    <a:pt x="206" y="166"/>
                  </a:lnTo>
                  <a:lnTo>
                    <a:pt x="214" y="180"/>
                  </a:lnTo>
                  <a:lnTo>
                    <a:pt x="218" y="196"/>
                  </a:lnTo>
                  <a:lnTo>
                    <a:pt x="220" y="204"/>
                  </a:lnTo>
                  <a:lnTo>
                    <a:pt x="220" y="212"/>
                  </a:lnTo>
                  <a:lnTo>
                    <a:pt x="220" y="212"/>
                  </a:lnTo>
                  <a:lnTo>
                    <a:pt x="220" y="222"/>
                  </a:lnTo>
                  <a:lnTo>
                    <a:pt x="218" y="230"/>
                  </a:lnTo>
                  <a:lnTo>
                    <a:pt x="215" y="239"/>
                  </a:lnTo>
                  <a:lnTo>
                    <a:pt x="213" y="246"/>
                  </a:lnTo>
                  <a:lnTo>
                    <a:pt x="210" y="254"/>
                  </a:lnTo>
                  <a:lnTo>
                    <a:pt x="205" y="262"/>
                  </a:lnTo>
                  <a:lnTo>
                    <a:pt x="194" y="275"/>
                  </a:lnTo>
                  <a:lnTo>
                    <a:pt x="182" y="286"/>
                  </a:lnTo>
                  <a:lnTo>
                    <a:pt x="174" y="290"/>
                  </a:lnTo>
                  <a:lnTo>
                    <a:pt x="167" y="294"/>
                  </a:lnTo>
                  <a:lnTo>
                    <a:pt x="159" y="296"/>
                  </a:lnTo>
                  <a:lnTo>
                    <a:pt x="150" y="299"/>
                  </a:lnTo>
                  <a:lnTo>
                    <a:pt x="141" y="300"/>
                  </a:lnTo>
                  <a:lnTo>
                    <a:pt x="132" y="300"/>
                  </a:lnTo>
                  <a:lnTo>
                    <a:pt x="132" y="300"/>
                  </a:lnTo>
                  <a:lnTo>
                    <a:pt x="132" y="327"/>
                  </a:lnTo>
                  <a:lnTo>
                    <a:pt x="132" y="327"/>
                  </a:lnTo>
                  <a:lnTo>
                    <a:pt x="138" y="329"/>
                  </a:lnTo>
                  <a:lnTo>
                    <a:pt x="144" y="333"/>
                  </a:lnTo>
                  <a:lnTo>
                    <a:pt x="148" y="338"/>
                  </a:lnTo>
                  <a:lnTo>
                    <a:pt x="149" y="345"/>
                  </a:lnTo>
                  <a:lnTo>
                    <a:pt x="149" y="345"/>
                  </a:lnTo>
                  <a:lnTo>
                    <a:pt x="148" y="353"/>
                  </a:lnTo>
                  <a:lnTo>
                    <a:pt x="144" y="359"/>
                  </a:lnTo>
                  <a:lnTo>
                    <a:pt x="138" y="363"/>
                  </a:lnTo>
                  <a:lnTo>
                    <a:pt x="132" y="364"/>
                  </a:lnTo>
                  <a:lnTo>
                    <a:pt x="132" y="382"/>
                  </a:lnTo>
                  <a:lnTo>
                    <a:pt x="228" y="382"/>
                  </a:lnTo>
                  <a:lnTo>
                    <a:pt x="228" y="361"/>
                  </a:lnTo>
                  <a:lnTo>
                    <a:pt x="228" y="361"/>
                  </a:lnTo>
                  <a:lnTo>
                    <a:pt x="228" y="357"/>
                  </a:lnTo>
                  <a:lnTo>
                    <a:pt x="225" y="353"/>
                  </a:lnTo>
                  <a:lnTo>
                    <a:pt x="221" y="349"/>
                  </a:lnTo>
                  <a:lnTo>
                    <a:pt x="215" y="345"/>
                  </a:lnTo>
                  <a:lnTo>
                    <a:pt x="201" y="340"/>
                  </a:lnTo>
                  <a:lnTo>
                    <a:pt x="182" y="336"/>
                  </a:lnTo>
                  <a:lnTo>
                    <a:pt x="182" y="336"/>
                  </a:lnTo>
                  <a:lnTo>
                    <a:pt x="199" y="326"/>
                  </a:lnTo>
                  <a:lnTo>
                    <a:pt x="214" y="315"/>
                  </a:lnTo>
                  <a:lnTo>
                    <a:pt x="229" y="302"/>
                  </a:lnTo>
                  <a:lnTo>
                    <a:pt x="241" y="287"/>
                  </a:lnTo>
                  <a:lnTo>
                    <a:pt x="251" y="271"/>
                  </a:lnTo>
                  <a:lnTo>
                    <a:pt x="257" y="253"/>
                  </a:lnTo>
                  <a:lnTo>
                    <a:pt x="263" y="233"/>
                  </a:lnTo>
                  <a:lnTo>
                    <a:pt x="264" y="212"/>
                  </a:lnTo>
                  <a:lnTo>
                    <a:pt x="264" y="212"/>
                  </a:lnTo>
                  <a:lnTo>
                    <a:pt x="263" y="200"/>
                  </a:lnTo>
                  <a:lnTo>
                    <a:pt x="262" y="189"/>
                  </a:lnTo>
                  <a:lnTo>
                    <a:pt x="259" y="177"/>
                  </a:lnTo>
                  <a:lnTo>
                    <a:pt x="256" y="166"/>
                  </a:lnTo>
                  <a:lnTo>
                    <a:pt x="251" y="156"/>
                  </a:lnTo>
                  <a:lnTo>
                    <a:pt x="245" y="146"/>
                  </a:lnTo>
                  <a:lnTo>
                    <a:pt x="240" y="137"/>
                  </a:lnTo>
                  <a:lnTo>
                    <a:pt x="232" y="127"/>
                  </a:lnTo>
                  <a:lnTo>
                    <a:pt x="225" y="119"/>
                  </a:lnTo>
                  <a:lnTo>
                    <a:pt x="215" y="111"/>
                  </a:lnTo>
                  <a:lnTo>
                    <a:pt x="207" y="104"/>
                  </a:lnTo>
                  <a:lnTo>
                    <a:pt x="198" y="99"/>
                  </a:lnTo>
                  <a:lnTo>
                    <a:pt x="187" y="93"/>
                  </a:lnTo>
                  <a:lnTo>
                    <a:pt x="176" y="88"/>
                  </a:lnTo>
                  <a:lnTo>
                    <a:pt x="165" y="85"/>
                  </a:lnTo>
                  <a:lnTo>
                    <a:pt x="153" y="82"/>
                  </a:lnTo>
                  <a:lnTo>
                    <a:pt x="174" y="20"/>
                  </a:lnTo>
                  <a:close/>
                  <a:moveTo>
                    <a:pt x="132" y="7"/>
                  </a:moveTo>
                  <a:lnTo>
                    <a:pt x="111" y="0"/>
                  </a:lnTo>
                  <a:lnTo>
                    <a:pt x="56" y="174"/>
                  </a:lnTo>
                  <a:lnTo>
                    <a:pt x="118" y="195"/>
                  </a:lnTo>
                  <a:lnTo>
                    <a:pt x="132" y="151"/>
                  </a:lnTo>
                  <a:lnTo>
                    <a:pt x="132" y="7"/>
                  </a:lnTo>
                  <a:lnTo>
                    <a:pt x="132" y="7"/>
                  </a:lnTo>
                  <a:close/>
                  <a:moveTo>
                    <a:pt x="132" y="300"/>
                  </a:moveTo>
                  <a:lnTo>
                    <a:pt x="132" y="300"/>
                  </a:lnTo>
                  <a:lnTo>
                    <a:pt x="118" y="299"/>
                  </a:lnTo>
                  <a:lnTo>
                    <a:pt x="104" y="296"/>
                  </a:lnTo>
                  <a:lnTo>
                    <a:pt x="92" y="291"/>
                  </a:lnTo>
                  <a:lnTo>
                    <a:pt x="80" y="284"/>
                  </a:lnTo>
                  <a:lnTo>
                    <a:pt x="119" y="284"/>
                  </a:lnTo>
                  <a:lnTo>
                    <a:pt x="119" y="260"/>
                  </a:lnTo>
                  <a:lnTo>
                    <a:pt x="58" y="260"/>
                  </a:lnTo>
                  <a:lnTo>
                    <a:pt x="10" y="260"/>
                  </a:lnTo>
                  <a:lnTo>
                    <a:pt x="0" y="260"/>
                  </a:lnTo>
                  <a:lnTo>
                    <a:pt x="0" y="284"/>
                  </a:lnTo>
                  <a:lnTo>
                    <a:pt x="22" y="284"/>
                  </a:lnTo>
                  <a:lnTo>
                    <a:pt x="22" y="284"/>
                  </a:lnTo>
                  <a:lnTo>
                    <a:pt x="34" y="300"/>
                  </a:lnTo>
                  <a:lnTo>
                    <a:pt x="48" y="314"/>
                  </a:lnTo>
                  <a:lnTo>
                    <a:pt x="65" y="326"/>
                  </a:lnTo>
                  <a:lnTo>
                    <a:pt x="83" y="336"/>
                  </a:lnTo>
                  <a:lnTo>
                    <a:pt x="83" y="336"/>
                  </a:lnTo>
                  <a:lnTo>
                    <a:pt x="64" y="340"/>
                  </a:lnTo>
                  <a:lnTo>
                    <a:pt x="49" y="345"/>
                  </a:lnTo>
                  <a:lnTo>
                    <a:pt x="44" y="349"/>
                  </a:lnTo>
                  <a:lnTo>
                    <a:pt x="39" y="353"/>
                  </a:lnTo>
                  <a:lnTo>
                    <a:pt x="37" y="357"/>
                  </a:lnTo>
                  <a:lnTo>
                    <a:pt x="35" y="361"/>
                  </a:lnTo>
                  <a:lnTo>
                    <a:pt x="35" y="382"/>
                  </a:lnTo>
                  <a:lnTo>
                    <a:pt x="132" y="382"/>
                  </a:lnTo>
                  <a:lnTo>
                    <a:pt x="132" y="364"/>
                  </a:lnTo>
                  <a:lnTo>
                    <a:pt x="132" y="364"/>
                  </a:lnTo>
                  <a:lnTo>
                    <a:pt x="125" y="363"/>
                  </a:lnTo>
                  <a:lnTo>
                    <a:pt x="119" y="359"/>
                  </a:lnTo>
                  <a:lnTo>
                    <a:pt x="115" y="353"/>
                  </a:lnTo>
                  <a:lnTo>
                    <a:pt x="114" y="345"/>
                  </a:lnTo>
                  <a:lnTo>
                    <a:pt x="114" y="345"/>
                  </a:lnTo>
                  <a:lnTo>
                    <a:pt x="115" y="338"/>
                  </a:lnTo>
                  <a:lnTo>
                    <a:pt x="119" y="333"/>
                  </a:lnTo>
                  <a:lnTo>
                    <a:pt x="125" y="329"/>
                  </a:lnTo>
                  <a:lnTo>
                    <a:pt x="132" y="327"/>
                  </a:lnTo>
                  <a:lnTo>
                    <a:pt x="132" y="300"/>
                  </a:lnTo>
                  <a:close/>
                </a:path>
              </a:pathLst>
            </a:custGeom>
            <a:grpFill/>
            <a:ln w="9525">
              <a:noFill/>
            </a:ln>
          </p:spPr>
          <p:txBody>
            <a:bodyPr/>
            <a:lstStyle/>
            <a:p>
              <a:endParaRPr lang="zh-CN" altLang="en-US" sz="2400"/>
            </a:p>
          </p:txBody>
        </p:sp>
        <p:grpSp>
          <p:nvGrpSpPr>
            <p:cNvPr id="101" name="组合 197"/>
            <p:cNvGrpSpPr/>
            <p:nvPr/>
          </p:nvGrpSpPr>
          <p:grpSpPr bwMode="auto">
            <a:xfrm>
              <a:off x="4651977" y="852096"/>
              <a:ext cx="238282" cy="147745"/>
              <a:chOff x="0" y="0"/>
              <a:chExt cx="363538" cy="220663"/>
            </a:xfrm>
            <a:grpFill/>
          </p:grpSpPr>
          <p:sp>
            <p:nvSpPr>
              <p:cNvPr id="119" name="Freeform 178"/>
              <p:cNvSpPr>
                <a:spLocks noEditPoints="1" noChangeArrowheads="1"/>
              </p:cNvSpPr>
              <p:nvPr/>
            </p:nvSpPr>
            <p:spPr bwMode="auto">
              <a:xfrm>
                <a:off x="0" y="0"/>
                <a:ext cx="215900" cy="212725"/>
              </a:xfrm>
              <a:custGeom>
                <a:avLst/>
                <a:gdLst>
                  <a:gd name="T0" fmla="*/ 68 w 136"/>
                  <a:gd name="T1" fmla="*/ 0 h 134"/>
                  <a:gd name="T2" fmla="*/ 94 w 136"/>
                  <a:gd name="T3" fmla="*/ 4 h 134"/>
                  <a:gd name="T4" fmla="*/ 106 w 136"/>
                  <a:gd name="T5" fmla="*/ 11 h 134"/>
                  <a:gd name="T6" fmla="*/ 125 w 136"/>
                  <a:gd name="T7" fmla="*/ 28 h 134"/>
                  <a:gd name="T8" fmla="*/ 134 w 136"/>
                  <a:gd name="T9" fmla="*/ 53 h 134"/>
                  <a:gd name="T10" fmla="*/ 134 w 136"/>
                  <a:gd name="T11" fmla="*/ 79 h 134"/>
                  <a:gd name="T12" fmla="*/ 131 w 136"/>
                  <a:gd name="T13" fmla="*/ 92 h 134"/>
                  <a:gd name="T14" fmla="*/ 121 w 136"/>
                  <a:gd name="T15" fmla="*/ 110 h 134"/>
                  <a:gd name="T16" fmla="*/ 106 w 136"/>
                  <a:gd name="T17" fmla="*/ 123 h 134"/>
                  <a:gd name="T18" fmla="*/ 88 w 136"/>
                  <a:gd name="T19" fmla="*/ 131 h 134"/>
                  <a:gd name="T20" fmla="*/ 68 w 136"/>
                  <a:gd name="T21" fmla="*/ 134 h 134"/>
                  <a:gd name="T22" fmla="*/ 68 w 136"/>
                  <a:gd name="T23" fmla="*/ 122 h 134"/>
                  <a:gd name="T24" fmla="*/ 84 w 136"/>
                  <a:gd name="T25" fmla="*/ 119 h 134"/>
                  <a:gd name="T26" fmla="*/ 99 w 136"/>
                  <a:gd name="T27" fmla="*/ 112 h 134"/>
                  <a:gd name="T28" fmla="*/ 111 w 136"/>
                  <a:gd name="T29" fmla="*/ 102 h 134"/>
                  <a:gd name="T30" fmla="*/ 119 w 136"/>
                  <a:gd name="T31" fmla="*/ 87 h 134"/>
                  <a:gd name="T32" fmla="*/ 119 w 136"/>
                  <a:gd name="T33" fmla="*/ 87 h 134"/>
                  <a:gd name="T34" fmla="*/ 123 w 136"/>
                  <a:gd name="T35" fmla="*/ 66 h 134"/>
                  <a:gd name="T36" fmla="*/ 119 w 136"/>
                  <a:gd name="T37" fmla="*/ 45 h 134"/>
                  <a:gd name="T38" fmla="*/ 107 w 136"/>
                  <a:gd name="T39" fmla="*/ 28 h 134"/>
                  <a:gd name="T40" fmla="*/ 88 w 136"/>
                  <a:gd name="T41" fmla="*/ 16 h 134"/>
                  <a:gd name="T42" fmla="*/ 79 w 136"/>
                  <a:gd name="T43" fmla="*/ 14 h 134"/>
                  <a:gd name="T44" fmla="*/ 68 w 136"/>
                  <a:gd name="T45" fmla="*/ 0 h 134"/>
                  <a:gd name="T46" fmla="*/ 6 w 136"/>
                  <a:gd name="T47" fmla="*/ 42 h 134"/>
                  <a:gd name="T48" fmla="*/ 16 w 136"/>
                  <a:gd name="T49" fmla="*/ 24 h 134"/>
                  <a:gd name="T50" fmla="*/ 31 w 136"/>
                  <a:gd name="T51" fmla="*/ 11 h 134"/>
                  <a:gd name="T52" fmla="*/ 49 w 136"/>
                  <a:gd name="T53" fmla="*/ 3 h 134"/>
                  <a:gd name="T54" fmla="*/ 68 w 136"/>
                  <a:gd name="T55" fmla="*/ 0 h 134"/>
                  <a:gd name="T56" fmla="*/ 68 w 136"/>
                  <a:gd name="T57" fmla="*/ 12 h 134"/>
                  <a:gd name="T58" fmla="*/ 52 w 136"/>
                  <a:gd name="T59" fmla="*/ 15 h 134"/>
                  <a:gd name="T60" fmla="*/ 38 w 136"/>
                  <a:gd name="T61" fmla="*/ 22 h 134"/>
                  <a:gd name="T62" fmla="*/ 26 w 136"/>
                  <a:gd name="T63" fmla="*/ 33 h 134"/>
                  <a:gd name="T64" fmla="*/ 18 w 136"/>
                  <a:gd name="T65" fmla="*/ 46 h 134"/>
                  <a:gd name="T66" fmla="*/ 14 w 136"/>
                  <a:gd name="T67" fmla="*/ 57 h 134"/>
                  <a:gd name="T68" fmla="*/ 15 w 136"/>
                  <a:gd name="T69" fmla="*/ 79 h 134"/>
                  <a:gd name="T70" fmla="*/ 23 w 136"/>
                  <a:gd name="T71" fmla="*/ 98 h 134"/>
                  <a:gd name="T72" fmla="*/ 38 w 136"/>
                  <a:gd name="T73" fmla="*/ 112 h 134"/>
                  <a:gd name="T74" fmla="*/ 48 w 136"/>
                  <a:gd name="T75" fmla="*/ 118 h 134"/>
                  <a:gd name="T76" fmla="*/ 68 w 136"/>
                  <a:gd name="T77" fmla="*/ 122 h 134"/>
                  <a:gd name="T78" fmla="*/ 68 w 136"/>
                  <a:gd name="T79" fmla="*/ 134 h 134"/>
                  <a:gd name="T80" fmla="*/ 43 w 136"/>
                  <a:gd name="T81" fmla="*/ 130 h 134"/>
                  <a:gd name="T82" fmla="*/ 31 w 136"/>
                  <a:gd name="T83" fmla="*/ 123 h 134"/>
                  <a:gd name="T84" fmla="*/ 12 w 136"/>
                  <a:gd name="T85" fmla="*/ 104 h 134"/>
                  <a:gd name="T86" fmla="*/ 3 w 136"/>
                  <a:gd name="T87" fmla="*/ 81 h 134"/>
                  <a:gd name="T88" fmla="*/ 1 w 136"/>
                  <a:gd name="T89" fmla="*/ 56 h 134"/>
                  <a:gd name="T90" fmla="*/ 6 w 136"/>
                  <a:gd name="T91" fmla="*/ 42 h 13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6"/>
                  <a:gd name="T139" fmla="*/ 0 h 134"/>
                  <a:gd name="T140" fmla="*/ 136 w 136"/>
                  <a:gd name="T141" fmla="*/ 134 h 13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6" h="134">
                    <a:moveTo>
                      <a:pt x="68" y="0"/>
                    </a:moveTo>
                    <a:lnTo>
                      <a:pt x="68" y="0"/>
                    </a:lnTo>
                    <a:lnTo>
                      <a:pt x="81" y="0"/>
                    </a:lnTo>
                    <a:lnTo>
                      <a:pt x="94" y="4"/>
                    </a:lnTo>
                    <a:lnTo>
                      <a:pt x="94" y="4"/>
                    </a:lnTo>
                    <a:lnTo>
                      <a:pt x="106" y="11"/>
                    </a:lnTo>
                    <a:lnTo>
                      <a:pt x="115" y="19"/>
                    </a:lnTo>
                    <a:lnTo>
                      <a:pt x="125" y="28"/>
                    </a:lnTo>
                    <a:lnTo>
                      <a:pt x="130" y="41"/>
                    </a:lnTo>
                    <a:lnTo>
                      <a:pt x="134" y="53"/>
                    </a:lnTo>
                    <a:lnTo>
                      <a:pt x="136" y="65"/>
                    </a:lnTo>
                    <a:lnTo>
                      <a:pt x="134" y="79"/>
                    </a:lnTo>
                    <a:lnTo>
                      <a:pt x="131" y="92"/>
                    </a:lnTo>
                    <a:lnTo>
                      <a:pt x="131" y="92"/>
                    </a:lnTo>
                    <a:lnTo>
                      <a:pt x="126" y="102"/>
                    </a:lnTo>
                    <a:lnTo>
                      <a:pt x="121" y="110"/>
                    </a:lnTo>
                    <a:lnTo>
                      <a:pt x="114" y="116"/>
                    </a:lnTo>
                    <a:lnTo>
                      <a:pt x="106" y="123"/>
                    </a:lnTo>
                    <a:lnTo>
                      <a:pt x="98" y="129"/>
                    </a:lnTo>
                    <a:lnTo>
                      <a:pt x="88" y="131"/>
                    </a:lnTo>
                    <a:lnTo>
                      <a:pt x="79" y="134"/>
                    </a:lnTo>
                    <a:lnTo>
                      <a:pt x="68" y="134"/>
                    </a:lnTo>
                    <a:lnTo>
                      <a:pt x="68" y="122"/>
                    </a:lnTo>
                    <a:lnTo>
                      <a:pt x="68" y="122"/>
                    </a:lnTo>
                    <a:lnTo>
                      <a:pt x="76" y="122"/>
                    </a:lnTo>
                    <a:lnTo>
                      <a:pt x="84" y="119"/>
                    </a:lnTo>
                    <a:lnTo>
                      <a:pt x="92" y="116"/>
                    </a:lnTo>
                    <a:lnTo>
                      <a:pt x="99" y="112"/>
                    </a:lnTo>
                    <a:lnTo>
                      <a:pt x="104" y="108"/>
                    </a:lnTo>
                    <a:lnTo>
                      <a:pt x="111" y="102"/>
                    </a:lnTo>
                    <a:lnTo>
                      <a:pt x="115" y="95"/>
                    </a:lnTo>
                    <a:lnTo>
                      <a:pt x="119" y="87"/>
                    </a:lnTo>
                    <a:lnTo>
                      <a:pt x="119" y="87"/>
                    </a:lnTo>
                    <a:lnTo>
                      <a:pt x="119" y="87"/>
                    </a:lnTo>
                    <a:lnTo>
                      <a:pt x="122" y="77"/>
                    </a:lnTo>
                    <a:lnTo>
                      <a:pt x="123" y="66"/>
                    </a:lnTo>
                    <a:lnTo>
                      <a:pt x="122" y="56"/>
                    </a:lnTo>
                    <a:lnTo>
                      <a:pt x="119" y="45"/>
                    </a:lnTo>
                    <a:lnTo>
                      <a:pt x="114" y="37"/>
                    </a:lnTo>
                    <a:lnTo>
                      <a:pt x="107" y="28"/>
                    </a:lnTo>
                    <a:lnTo>
                      <a:pt x="99" y="22"/>
                    </a:lnTo>
                    <a:lnTo>
                      <a:pt x="88" y="16"/>
                    </a:lnTo>
                    <a:lnTo>
                      <a:pt x="88" y="16"/>
                    </a:lnTo>
                    <a:lnTo>
                      <a:pt x="79" y="14"/>
                    </a:lnTo>
                    <a:lnTo>
                      <a:pt x="68" y="12"/>
                    </a:lnTo>
                    <a:lnTo>
                      <a:pt x="68" y="0"/>
                    </a:lnTo>
                    <a:close/>
                    <a:moveTo>
                      <a:pt x="6" y="42"/>
                    </a:moveTo>
                    <a:lnTo>
                      <a:pt x="6" y="42"/>
                    </a:lnTo>
                    <a:lnTo>
                      <a:pt x="10" y="33"/>
                    </a:lnTo>
                    <a:lnTo>
                      <a:pt x="16" y="24"/>
                    </a:lnTo>
                    <a:lnTo>
                      <a:pt x="23" y="16"/>
                    </a:lnTo>
                    <a:lnTo>
                      <a:pt x="31" y="11"/>
                    </a:lnTo>
                    <a:lnTo>
                      <a:pt x="39" y="5"/>
                    </a:lnTo>
                    <a:lnTo>
                      <a:pt x="49" y="3"/>
                    </a:lnTo>
                    <a:lnTo>
                      <a:pt x="58" y="0"/>
                    </a:lnTo>
                    <a:lnTo>
                      <a:pt x="68" y="0"/>
                    </a:lnTo>
                    <a:lnTo>
                      <a:pt x="68" y="12"/>
                    </a:lnTo>
                    <a:lnTo>
                      <a:pt x="68" y="12"/>
                    </a:lnTo>
                    <a:lnTo>
                      <a:pt x="60" y="12"/>
                    </a:lnTo>
                    <a:lnTo>
                      <a:pt x="52" y="15"/>
                    </a:lnTo>
                    <a:lnTo>
                      <a:pt x="45" y="18"/>
                    </a:lnTo>
                    <a:lnTo>
                      <a:pt x="38" y="22"/>
                    </a:lnTo>
                    <a:lnTo>
                      <a:pt x="31" y="26"/>
                    </a:lnTo>
                    <a:lnTo>
                      <a:pt x="26" y="33"/>
                    </a:lnTo>
                    <a:lnTo>
                      <a:pt x="20" y="39"/>
                    </a:lnTo>
                    <a:lnTo>
                      <a:pt x="18" y="46"/>
                    </a:lnTo>
                    <a:lnTo>
                      <a:pt x="18" y="46"/>
                    </a:lnTo>
                    <a:lnTo>
                      <a:pt x="14" y="57"/>
                    </a:lnTo>
                    <a:lnTo>
                      <a:pt x="14" y="68"/>
                    </a:lnTo>
                    <a:lnTo>
                      <a:pt x="15" y="79"/>
                    </a:lnTo>
                    <a:lnTo>
                      <a:pt x="18" y="88"/>
                    </a:lnTo>
                    <a:lnTo>
                      <a:pt x="23" y="98"/>
                    </a:lnTo>
                    <a:lnTo>
                      <a:pt x="30" y="106"/>
                    </a:lnTo>
                    <a:lnTo>
                      <a:pt x="38" y="112"/>
                    </a:lnTo>
                    <a:lnTo>
                      <a:pt x="48" y="118"/>
                    </a:lnTo>
                    <a:lnTo>
                      <a:pt x="48" y="118"/>
                    </a:lnTo>
                    <a:lnTo>
                      <a:pt x="58" y="121"/>
                    </a:lnTo>
                    <a:lnTo>
                      <a:pt x="68" y="122"/>
                    </a:lnTo>
                    <a:lnTo>
                      <a:pt x="68" y="134"/>
                    </a:lnTo>
                    <a:lnTo>
                      <a:pt x="68" y="134"/>
                    </a:lnTo>
                    <a:lnTo>
                      <a:pt x="56" y="133"/>
                    </a:lnTo>
                    <a:lnTo>
                      <a:pt x="43" y="130"/>
                    </a:lnTo>
                    <a:lnTo>
                      <a:pt x="43" y="130"/>
                    </a:lnTo>
                    <a:lnTo>
                      <a:pt x="31" y="123"/>
                    </a:lnTo>
                    <a:lnTo>
                      <a:pt x="20" y="115"/>
                    </a:lnTo>
                    <a:lnTo>
                      <a:pt x="12" y="104"/>
                    </a:lnTo>
                    <a:lnTo>
                      <a:pt x="6" y="93"/>
                    </a:lnTo>
                    <a:lnTo>
                      <a:pt x="3" y="81"/>
                    </a:lnTo>
                    <a:lnTo>
                      <a:pt x="0" y="68"/>
                    </a:lnTo>
                    <a:lnTo>
                      <a:pt x="1" y="56"/>
                    </a:lnTo>
                    <a:lnTo>
                      <a:pt x="6" y="42"/>
                    </a:lnTo>
                    <a:lnTo>
                      <a:pt x="6" y="42"/>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20" name="Freeform 179"/>
              <p:cNvSpPr>
                <a:spLocks noChangeArrowheads="1"/>
              </p:cNvSpPr>
              <p:nvPr/>
            </p:nvSpPr>
            <p:spPr bwMode="auto">
              <a:xfrm>
                <a:off x="192087" y="128588"/>
                <a:ext cx="106363" cy="65088"/>
              </a:xfrm>
              <a:custGeom>
                <a:avLst/>
                <a:gdLst>
                  <a:gd name="T0" fmla="*/ 61 w 67"/>
                  <a:gd name="T1" fmla="*/ 41 h 41"/>
                  <a:gd name="T2" fmla="*/ 67 w 67"/>
                  <a:gd name="T3" fmla="*/ 25 h 41"/>
                  <a:gd name="T4" fmla="*/ 6 w 67"/>
                  <a:gd name="T5" fmla="*/ 0 h 41"/>
                  <a:gd name="T6" fmla="*/ 0 w 67"/>
                  <a:gd name="T7" fmla="*/ 17 h 41"/>
                  <a:gd name="T8" fmla="*/ 61 w 67"/>
                  <a:gd name="T9" fmla="*/ 41 h 41"/>
                  <a:gd name="T10" fmla="*/ 0 60000 65536"/>
                  <a:gd name="T11" fmla="*/ 0 60000 65536"/>
                  <a:gd name="T12" fmla="*/ 0 60000 65536"/>
                  <a:gd name="T13" fmla="*/ 0 60000 65536"/>
                  <a:gd name="T14" fmla="*/ 0 60000 65536"/>
                  <a:gd name="T15" fmla="*/ 0 w 67"/>
                  <a:gd name="T16" fmla="*/ 0 h 41"/>
                  <a:gd name="T17" fmla="*/ 67 w 67"/>
                  <a:gd name="T18" fmla="*/ 41 h 41"/>
                </a:gdLst>
                <a:ahLst/>
                <a:cxnLst>
                  <a:cxn ang="T10">
                    <a:pos x="T0" y="T1"/>
                  </a:cxn>
                  <a:cxn ang="T11">
                    <a:pos x="T2" y="T3"/>
                  </a:cxn>
                  <a:cxn ang="T12">
                    <a:pos x="T4" y="T5"/>
                  </a:cxn>
                  <a:cxn ang="T13">
                    <a:pos x="T6" y="T7"/>
                  </a:cxn>
                  <a:cxn ang="T14">
                    <a:pos x="T8" y="T9"/>
                  </a:cxn>
                </a:cxnLst>
                <a:rect l="T15" t="T16" r="T17" b="T18"/>
                <a:pathLst>
                  <a:path w="67" h="41">
                    <a:moveTo>
                      <a:pt x="61" y="41"/>
                    </a:moveTo>
                    <a:lnTo>
                      <a:pt x="67" y="25"/>
                    </a:lnTo>
                    <a:lnTo>
                      <a:pt x="6" y="0"/>
                    </a:lnTo>
                    <a:lnTo>
                      <a:pt x="0" y="17"/>
                    </a:lnTo>
                    <a:lnTo>
                      <a:pt x="61" y="41"/>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21" name="Freeform 180"/>
              <p:cNvSpPr>
                <a:spLocks noChangeArrowheads="1"/>
              </p:cNvSpPr>
              <p:nvPr/>
            </p:nvSpPr>
            <p:spPr bwMode="auto">
              <a:xfrm>
                <a:off x="225425" y="139700"/>
                <a:ext cx="138113" cy="80963"/>
              </a:xfrm>
              <a:custGeom>
                <a:avLst/>
                <a:gdLst>
                  <a:gd name="T0" fmla="*/ 67 w 87"/>
                  <a:gd name="T1" fmla="*/ 51 h 51"/>
                  <a:gd name="T2" fmla="*/ 67 w 87"/>
                  <a:gd name="T3" fmla="*/ 51 h 51"/>
                  <a:gd name="T4" fmla="*/ 73 w 87"/>
                  <a:gd name="T5" fmla="*/ 51 h 51"/>
                  <a:gd name="T6" fmla="*/ 79 w 87"/>
                  <a:gd name="T7" fmla="*/ 51 h 51"/>
                  <a:gd name="T8" fmla="*/ 83 w 87"/>
                  <a:gd name="T9" fmla="*/ 47 h 51"/>
                  <a:gd name="T10" fmla="*/ 86 w 87"/>
                  <a:gd name="T11" fmla="*/ 43 h 51"/>
                  <a:gd name="T12" fmla="*/ 86 w 87"/>
                  <a:gd name="T13" fmla="*/ 43 h 51"/>
                  <a:gd name="T14" fmla="*/ 87 w 87"/>
                  <a:gd name="T15" fmla="*/ 37 h 51"/>
                  <a:gd name="T16" fmla="*/ 86 w 87"/>
                  <a:gd name="T17" fmla="*/ 31 h 51"/>
                  <a:gd name="T18" fmla="*/ 83 w 87"/>
                  <a:gd name="T19" fmla="*/ 27 h 51"/>
                  <a:gd name="T20" fmla="*/ 78 w 87"/>
                  <a:gd name="T21" fmla="*/ 24 h 51"/>
                  <a:gd name="T22" fmla="*/ 21 w 87"/>
                  <a:gd name="T23" fmla="*/ 1 h 51"/>
                  <a:gd name="T24" fmla="*/ 21 w 87"/>
                  <a:gd name="T25" fmla="*/ 1 h 51"/>
                  <a:gd name="T26" fmla="*/ 15 w 87"/>
                  <a:gd name="T27" fmla="*/ 0 h 51"/>
                  <a:gd name="T28" fmla="*/ 10 w 87"/>
                  <a:gd name="T29" fmla="*/ 1 h 51"/>
                  <a:gd name="T30" fmla="*/ 4 w 87"/>
                  <a:gd name="T31" fmla="*/ 4 h 51"/>
                  <a:gd name="T32" fmla="*/ 2 w 87"/>
                  <a:gd name="T33" fmla="*/ 10 h 51"/>
                  <a:gd name="T34" fmla="*/ 2 w 87"/>
                  <a:gd name="T35" fmla="*/ 10 h 51"/>
                  <a:gd name="T36" fmla="*/ 0 w 87"/>
                  <a:gd name="T37" fmla="*/ 15 h 51"/>
                  <a:gd name="T38" fmla="*/ 2 w 87"/>
                  <a:gd name="T39" fmla="*/ 20 h 51"/>
                  <a:gd name="T40" fmla="*/ 4 w 87"/>
                  <a:gd name="T41" fmla="*/ 24 h 51"/>
                  <a:gd name="T42" fmla="*/ 10 w 87"/>
                  <a:gd name="T43" fmla="*/ 28 h 51"/>
                  <a:gd name="T44" fmla="*/ 67 w 87"/>
                  <a:gd name="T45" fmla="*/ 51 h 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7"/>
                  <a:gd name="T70" fmla="*/ 0 h 51"/>
                  <a:gd name="T71" fmla="*/ 87 w 87"/>
                  <a:gd name="T72" fmla="*/ 51 h 5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7" h="51">
                    <a:moveTo>
                      <a:pt x="67" y="51"/>
                    </a:moveTo>
                    <a:lnTo>
                      <a:pt x="67" y="51"/>
                    </a:lnTo>
                    <a:lnTo>
                      <a:pt x="73" y="51"/>
                    </a:lnTo>
                    <a:lnTo>
                      <a:pt x="79" y="51"/>
                    </a:lnTo>
                    <a:lnTo>
                      <a:pt x="83" y="47"/>
                    </a:lnTo>
                    <a:lnTo>
                      <a:pt x="86" y="43"/>
                    </a:lnTo>
                    <a:lnTo>
                      <a:pt x="86" y="43"/>
                    </a:lnTo>
                    <a:lnTo>
                      <a:pt x="87" y="37"/>
                    </a:lnTo>
                    <a:lnTo>
                      <a:pt x="86" y="31"/>
                    </a:lnTo>
                    <a:lnTo>
                      <a:pt x="83" y="27"/>
                    </a:lnTo>
                    <a:lnTo>
                      <a:pt x="78" y="24"/>
                    </a:lnTo>
                    <a:lnTo>
                      <a:pt x="21" y="1"/>
                    </a:lnTo>
                    <a:lnTo>
                      <a:pt x="21" y="1"/>
                    </a:lnTo>
                    <a:lnTo>
                      <a:pt x="15" y="0"/>
                    </a:lnTo>
                    <a:lnTo>
                      <a:pt x="10" y="1"/>
                    </a:lnTo>
                    <a:lnTo>
                      <a:pt x="4" y="4"/>
                    </a:lnTo>
                    <a:lnTo>
                      <a:pt x="2" y="10"/>
                    </a:lnTo>
                    <a:lnTo>
                      <a:pt x="2" y="10"/>
                    </a:lnTo>
                    <a:lnTo>
                      <a:pt x="0" y="15"/>
                    </a:lnTo>
                    <a:lnTo>
                      <a:pt x="2" y="20"/>
                    </a:lnTo>
                    <a:lnTo>
                      <a:pt x="4" y="24"/>
                    </a:lnTo>
                    <a:lnTo>
                      <a:pt x="10" y="28"/>
                    </a:lnTo>
                    <a:lnTo>
                      <a:pt x="67" y="51"/>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grpSp>
        <p:sp>
          <p:nvSpPr>
            <p:cNvPr id="17535" name="Freeform 181"/>
            <p:cNvSpPr>
              <a:spLocks noEditPoints="1"/>
            </p:cNvSpPr>
            <p:nvPr/>
          </p:nvSpPr>
          <p:spPr>
            <a:xfrm>
              <a:off x="4660301" y="1710934"/>
              <a:ext cx="286147" cy="104166"/>
            </a:xfrm>
            <a:custGeom>
              <a:avLst/>
              <a:gdLst>
                <a:gd name="txL" fmla="*/ 0 w 275"/>
                <a:gd name="txT" fmla="*/ 0 h 98"/>
                <a:gd name="txR" fmla="*/ 275 w 275"/>
                <a:gd name="txB" fmla="*/ 98 h 98"/>
              </a:gdLst>
              <a:ahLst/>
              <a:cxnLst>
                <a:cxn ang="0">
                  <a:pos x="248688" y="42517"/>
                </a:cxn>
                <a:cxn ang="0">
                  <a:pos x="268458" y="69090"/>
                </a:cxn>
                <a:cxn ang="0">
                  <a:pos x="248688" y="93537"/>
                </a:cxn>
                <a:cxn ang="0">
                  <a:pos x="286147" y="82908"/>
                </a:cxn>
                <a:cxn ang="0">
                  <a:pos x="248688" y="42517"/>
                </a:cxn>
                <a:cxn ang="0">
                  <a:pos x="122783" y="15944"/>
                </a:cxn>
                <a:cxn ang="0">
                  <a:pos x="115499" y="11692"/>
                </a:cxn>
                <a:cxn ang="0">
                  <a:pos x="87405" y="8503"/>
                </a:cxn>
                <a:cxn ang="0">
                  <a:pos x="111337" y="14881"/>
                </a:cxn>
                <a:cxn ang="0">
                  <a:pos x="117580" y="18070"/>
                </a:cxn>
                <a:cxn ang="0">
                  <a:pos x="117580" y="23384"/>
                </a:cxn>
                <a:cxn ang="0">
                  <a:pos x="114459" y="38265"/>
                </a:cxn>
                <a:cxn ang="0">
                  <a:pos x="113418" y="35076"/>
                </a:cxn>
                <a:cxn ang="0">
                  <a:pos x="87405" y="27636"/>
                </a:cxn>
                <a:cxn ang="0">
                  <a:pos x="103013" y="80782"/>
                </a:cxn>
                <a:cxn ang="0">
                  <a:pos x="107175" y="80782"/>
                </a:cxn>
                <a:cxn ang="0">
                  <a:pos x="237242" y="104166"/>
                </a:cxn>
                <a:cxn ang="0">
                  <a:pos x="248688" y="93537"/>
                </a:cxn>
                <a:cxn ang="0">
                  <a:pos x="237242" y="99914"/>
                </a:cxn>
                <a:cxn ang="0">
                  <a:pos x="234120" y="97788"/>
                </a:cxn>
                <a:cxn ang="0">
                  <a:pos x="228918" y="95663"/>
                </a:cxn>
                <a:cxn ang="0">
                  <a:pos x="226837" y="88222"/>
                </a:cxn>
                <a:cxn ang="0">
                  <a:pos x="228918" y="85033"/>
                </a:cxn>
                <a:cxn ang="0">
                  <a:pos x="233080" y="80782"/>
                </a:cxn>
                <a:cxn ang="0">
                  <a:pos x="235161" y="80782"/>
                </a:cxn>
                <a:cxn ang="0">
                  <a:pos x="230999" y="76530"/>
                </a:cxn>
                <a:cxn ang="0">
                  <a:pos x="229958" y="71216"/>
                </a:cxn>
                <a:cxn ang="0">
                  <a:pos x="230999" y="68027"/>
                </a:cxn>
                <a:cxn ang="0">
                  <a:pos x="235161" y="63775"/>
                </a:cxn>
                <a:cxn ang="0">
                  <a:pos x="239323" y="63775"/>
                </a:cxn>
                <a:cxn ang="0">
                  <a:pos x="234120" y="59523"/>
                </a:cxn>
                <a:cxn ang="0">
                  <a:pos x="234120" y="52083"/>
                </a:cxn>
                <a:cxn ang="0">
                  <a:pos x="235161" y="48894"/>
                </a:cxn>
                <a:cxn ang="0">
                  <a:pos x="241404" y="44643"/>
                </a:cxn>
                <a:cxn ang="0">
                  <a:pos x="246607" y="46768"/>
                </a:cxn>
                <a:cxn ang="0">
                  <a:pos x="248688" y="42517"/>
                </a:cxn>
                <a:cxn ang="0">
                  <a:pos x="65554" y="0"/>
                </a:cxn>
                <a:cxn ang="0">
                  <a:pos x="62432" y="0"/>
                </a:cxn>
                <a:cxn ang="0">
                  <a:pos x="56189" y="3189"/>
                </a:cxn>
                <a:cxn ang="0">
                  <a:pos x="34338" y="2126"/>
                </a:cxn>
                <a:cxn ang="0">
                  <a:pos x="28094" y="0"/>
                </a:cxn>
                <a:cxn ang="0">
                  <a:pos x="18730" y="3189"/>
                </a:cxn>
                <a:cxn ang="0">
                  <a:pos x="8324" y="8503"/>
                </a:cxn>
                <a:cxn ang="0">
                  <a:pos x="3122" y="19133"/>
                </a:cxn>
                <a:cxn ang="0">
                  <a:pos x="2081" y="23384"/>
                </a:cxn>
                <a:cxn ang="0">
                  <a:pos x="2081" y="35076"/>
                </a:cxn>
                <a:cxn ang="0">
                  <a:pos x="6243" y="46768"/>
                </a:cxn>
                <a:cxn ang="0">
                  <a:pos x="12486" y="53146"/>
                </a:cxn>
                <a:cxn ang="0">
                  <a:pos x="23932" y="57398"/>
                </a:cxn>
                <a:cxn ang="0">
                  <a:pos x="52027" y="24447"/>
                </a:cxn>
                <a:cxn ang="0">
                  <a:pos x="43702" y="62712"/>
                </a:cxn>
                <a:cxn ang="0">
                  <a:pos x="46824" y="68027"/>
                </a:cxn>
                <a:cxn ang="0">
                  <a:pos x="50986" y="71216"/>
                </a:cxn>
                <a:cxn ang="0">
                  <a:pos x="87405" y="27636"/>
                </a:cxn>
                <a:cxn ang="0">
                  <a:pos x="63473" y="23384"/>
                </a:cxn>
                <a:cxn ang="0">
                  <a:pos x="56189" y="26573"/>
                </a:cxn>
                <a:cxn ang="0">
                  <a:pos x="59310" y="11692"/>
                </a:cxn>
                <a:cxn ang="0">
                  <a:pos x="62432" y="7440"/>
                </a:cxn>
                <a:cxn ang="0">
                  <a:pos x="67635" y="6378"/>
                </a:cxn>
                <a:cxn ang="0">
                  <a:pos x="87405" y="4252"/>
                </a:cxn>
              </a:cxnLst>
              <a:rect l="txL" t="txT" r="txR" b="txB"/>
              <a:pathLst>
                <a:path w="275" h="98">
                  <a:moveTo>
                    <a:pt x="240" y="40"/>
                  </a:moveTo>
                  <a:lnTo>
                    <a:pt x="239" y="40"/>
                  </a:lnTo>
                  <a:lnTo>
                    <a:pt x="239" y="44"/>
                  </a:lnTo>
                  <a:lnTo>
                    <a:pt x="258" y="65"/>
                  </a:lnTo>
                  <a:lnTo>
                    <a:pt x="255" y="82"/>
                  </a:lnTo>
                  <a:lnTo>
                    <a:pt x="239" y="88"/>
                  </a:lnTo>
                  <a:lnTo>
                    <a:pt x="239" y="94"/>
                  </a:lnTo>
                  <a:lnTo>
                    <a:pt x="275" y="78"/>
                  </a:lnTo>
                  <a:lnTo>
                    <a:pt x="240" y="40"/>
                  </a:lnTo>
                  <a:close/>
                  <a:moveTo>
                    <a:pt x="239" y="40"/>
                  </a:moveTo>
                  <a:lnTo>
                    <a:pt x="118" y="15"/>
                  </a:lnTo>
                  <a:lnTo>
                    <a:pt x="118" y="15"/>
                  </a:lnTo>
                  <a:lnTo>
                    <a:pt x="115" y="13"/>
                  </a:lnTo>
                  <a:lnTo>
                    <a:pt x="111" y="11"/>
                  </a:lnTo>
                  <a:lnTo>
                    <a:pt x="84" y="4"/>
                  </a:lnTo>
                  <a:lnTo>
                    <a:pt x="84" y="8"/>
                  </a:lnTo>
                  <a:lnTo>
                    <a:pt x="107" y="14"/>
                  </a:lnTo>
                  <a:lnTo>
                    <a:pt x="107" y="14"/>
                  </a:lnTo>
                  <a:lnTo>
                    <a:pt x="110" y="15"/>
                  </a:lnTo>
                  <a:lnTo>
                    <a:pt x="113" y="17"/>
                  </a:lnTo>
                  <a:lnTo>
                    <a:pt x="113" y="19"/>
                  </a:lnTo>
                  <a:lnTo>
                    <a:pt x="113" y="22"/>
                  </a:lnTo>
                  <a:lnTo>
                    <a:pt x="110" y="36"/>
                  </a:lnTo>
                  <a:lnTo>
                    <a:pt x="110" y="36"/>
                  </a:lnTo>
                  <a:lnTo>
                    <a:pt x="110" y="36"/>
                  </a:lnTo>
                  <a:lnTo>
                    <a:pt x="109" y="33"/>
                  </a:lnTo>
                  <a:lnTo>
                    <a:pt x="105" y="30"/>
                  </a:lnTo>
                  <a:lnTo>
                    <a:pt x="84" y="26"/>
                  </a:lnTo>
                  <a:lnTo>
                    <a:pt x="84" y="73"/>
                  </a:lnTo>
                  <a:lnTo>
                    <a:pt x="99" y="76"/>
                  </a:lnTo>
                  <a:lnTo>
                    <a:pt x="99" y="76"/>
                  </a:lnTo>
                  <a:lnTo>
                    <a:pt x="103" y="76"/>
                  </a:lnTo>
                  <a:lnTo>
                    <a:pt x="106" y="73"/>
                  </a:lnTo>
                  <a:lnTo>
                    <a:pt x="228" y="98"/>
                  </a:lnTo>
                  <a:lnTo>
                    <a:pt x="239" y="94"/>
                  </a:lnTo>
                  <a:lnTo>
                    <a:pt x="239" y="88"/>
                  </a:lnTo>
                  <a:lnTo>
                    <a:pt x="228" y="94"/>
                  </a:lnTo>
                  <a:lnTo>
                    <a:pt x="228" y="94"/>
                  </a:lnTo>
                  <a:lnTo>
                    <a:pt x="225" y="92"/>
                  </a:lnTo>
                  <a:lnTo>
                    <a:pt x="225" y="92"/>
                  </a:lnTo>
                  <a:lnTo>
                    <a:pt x="222" y="91"/>
                  </a:lnTo>
                  <a:lnTo>
                    <a:pt x="220" y="90"/>
                  </a:lnTo>
                  <a:lnTo>
                    <a:pt x="218" y="86"/>
                  </a:lnTo>
                  <a:lnTo>
                    <a:pt x="218" y="83"/>
                  </a:lnTo>
                  <a:lnTo>
                    <a:pt x="218" y="83"/>
                  </a:lnTo>
                  <a:lnTo>
                    <a:pt x="220" y="80"/>
                  </a:lnTo>
                  <a:lnTo>
                    <a:pt x="221" y="78"/>
                  </a:lnTo>
                  <a:lnTo>
                    <a:pt x="224" y="76"/>
                  </a:lnTo>
                  <a:lnTo>
                    <a:pt x="226" y="76"/>
                  </a:lnTo>
                  <a:lnTo>
                    <a:pt x="226" y="76"/>
                  </a:lnTo>
                  <a:lnTo>
                    <a:pt x="224" y="75"/>
                  </a:lnTo>
                  <a:lnTo>
                    <a:pt x="222" y="72"/>
                  </a:lnTo>
                  <a:lnTo>
                    <a:pt x="221" y="69"/>
                  </a:lnTo>
                  <a:lnTo>
                    <a:pt x="221" y="67"/>
                  </a:lnTo>
                  <a:lnTo>
                    <a:pt x="221" y="67"/>
                  </a:lnTo>
                  <a:lnTo>
                    <a:pt x="222" y="64"/>
                  </a:lnTo>
                  <a:lnTo>
                    <a:pt x="225" y="61"/>
                  </a:lnTo>
                  <a:lnTo>
                    <a:pt x="226" y="60"/>
                  </a:lnTo>
                  <a:lnTo>
                    <a:pt x="230" y="60"/>
                  </a:lnTo>
                  <a:lnTo>
                    <a:pt x="230" y="60"/>
                  </a:lnTo>
                  <a:lnTo>
                    <a:pt x="228" y="57"/>
                  </a:lnTo>
                  <a:lnTo>
                    <a:pt x="225" y="56"/>
                  </a:lnTo>
                  <a:lnTo>
                    <a:pt x="225" y="53"/>
                  </a:lnTo>
                  <a:lnTo>
                    <a:pt x="225" y="49"/>
                  </a:lnTo>
                  <a:lnTo>
                    <a:pt x="225" y="49"/>
                  </a:lnTo>
                  <a:lnTo>
                    <a:pt x="226" y="46"/>
                  </a:lnTo>
                  <a:lnTo>
                    <a:pt x="229" y="44"/>
                  </a:lnTo>
                  <a:lnTo>
                    <a:pt x="232" y="42"/>
                  </a:lnTo>
                  <a:lnTo>
                    <a:pt x="235" y="42"/>
                  </a:lnTo>
                  <a:lnTo>
                    <a:pt x="237" y="44"/>
                  </a:lnTo>
                  <a:lnTo>
                    <a:pt x="239" y="44"/>
                  </a:lnTo>
                  <a:lnTo>
                    <a:pt x="239" y="40"/>
                  </a:lnTo>
                  <a:close/>
                  <a:moveTo>
                    <a:pt x="84" y="4"/>
                  </a:moveTo>
                  <a:lnTo>
                    <a:pt x="63" y="0"/>
                  </a:lnTo>
                  <a:lnTo>
                    <a:pt x="63" y="0"/>
                  </a:lnTo>
                  <a:lnTo>
                    <a:pt x="60" y="0"/>
                  </a:lnTo>
                  <a:lnTo>
                    <a:pt x="57" y="2"/>
                  </a:lnTo>
                  <a:lnTo>
                    <a:pt x="54" y="3"/>
                  </a:lnTo>
                  <a:lnTo>
                    <a:pt x="53" y="6"/>
                  </a:lnTo>
                  <a:lnTo>
                    <a:pt x="33" y="2"/>
                  </a:lnTo>
                  <a:lnTo>
                    <a:pt x="33" y="2"/>
                  </a:lnTo>
                  <a:lnTo>
                    <a:pt x="27" y="0"/>
                  </a:lnTo>
                  <a:lnTo>
                    <a:pt x="22" y="2"/>
                  </a:lnTo>
                  <a:lnTo>
                    <a:pt x="18" y="3"/>
                  </a:lnTo>
                  <a:lnTo>
                    <a:pt x="12" y="6"/>
                  </a:lnTo>
                  <a:lnTo>
                    <a:pt x="8" y="8"/>
                  </a:lnTo>
                  <a:lnTo>
                    <a:pt x="6" y="13"/>
                  </a:lnTo>
                  <a:lnTo>
                    <a:pt x="3" y="18"/>
                  </a:lnTo>
                  <a:lnTo>
                    <a:pt x="2" y="22"/>
                  </a:lnTo>
                  <a:lnTo>
                    <a:pt x="2" y="22"/>
                  </a:lnTo>
                  <a:lnTo>
                    <a:pt x="0" y="29"/>
                  </a:lnTo>
                  <a:lnTo>
                    <a:pt x="2" y="33"/>
                  </a:lnTo>
                  <a:lnTo>
                    <a:pt x="3" y="38"/>
                  </a:lnTo>
                  <a:lnTo>
                    <a:pt x="6" y="44"/>
                  </a:lnTo>
                  <a:lnTo>
                    <a:pt x="8" y="48"/>
                  </a:lnTo>
                  <a:lnTo>
                    <a:pt x="12" y="50"/>
                  </a:lnTo>
                  <a:lnTo>
                    <a:pt x="18" y="53"/>
                  </a:lnTo>
                  <a:lnTo>
                    <a:pt x="23" y="54"/>
                  </a:lnTo>
                  <a:lnTo>
                    <a:pt x="35" y="57"/>
                  </a:lnTo>
                  <a:lnTo>
                    <a:pt x="50" y="23"/>
                  </a:lnTo>
                  <a:lnTo>
                    <a:pt x="42" y="59"/>
                  </a:lnTo>
                  <a:lnTo>
                    <a:pt x="42" y="59"/>
                  </a:lnTo>
                  <a:lnTo>
                    <a:pt x="44" y="61"/>
                  </a:lnTo>
                  <a:lnTo>
                    <a:pt x="45" y="64"/>
                  </a:lnTo>
                  <a:lnTo>
                    <a:pt x="46" y="65"/>
                  </a:lnTo>
                  <a:lnTo>
                    <a:pt x="49" y="67"/>
                  </a:lnTo>
                  <a:lnTo>
                    <a:pt x="84" y="73"/>
                  </a:lnTo>
                  <a:lnTo>
                    <a:pt x="84" y="26"/>
                  </a:lnTo>
                  <a:lnTo>
                    <a:pt x="61" y="22"/>
                  </a:lnTo>
                  <a:lnTo>
                    <a:pt x="61" y="22"/>
                  </a:lnTo>
                  <a:lnTo>
                    <a:pt x="57" y="22"/>
                  </a:lnTo>
                  <a:lnTo>
                    <a:pt x="54" y="25"/>
                  </a:lnTo>
                  <a:lnTo>
                    <a:pt x="57" y="11"/>
                  </a:lnTo>
                  <a:lnTo>
                    <a:pt x="57" y="11"/>
                  </a:lnTo>
                  <a:lnTo>
                    <a:pt x="58" y="8"/>
                  </a:lnTo>
                  <a:lnTo>
                    <a:pt x="60" y="7"/>
                  </a:lnTo>
                  <a:lnTo>
                    <a:pt x="63" y="6"/>
                  </a:lnTo>
                  <a:lnTo>
                    <a:pt x="65" y="6"/>
                  </a:lnTo>
                  <a:lnTo>
                    <a:pt x="84" y="8"/>
                  </a:lnTo>
                  <a:lnTo>
                    <a:pt x="84" y="4"/>
                  </a:lnTo>
                  <a:close/>
                </a:path>
              </a:pathLst>
            </a:custGeom>
            <a:grpFill/>
            <a:ln w="9525">
              <a:noFill/>
            </a:ln>
          </p:spPr>
          <p:txBody>
            <a:bodyPr/>
            <a:lstStyle/>
            <a:p>
              <a:endParaRPr lang="zh-CN" altLang="en-US" sz="2400"/>
            </a:p>
          </p:txBody>
        </p:sp>
        <p:grpSp>
          <p:nvGrpSpPr>
            <p:cNvPr id="103" name="组合 205"/>
            <p:cNvGrpSpPr/>
            <p:nvPr/>
          </p:nvGrpSpPr>
          <p:grpSpPr bwMode="auto">
            <a:xfrm>
              <a:off x="3584390" y="1973474"/>
              <a:ext cx="162323" cy="209395"/>
              <a:chOff x="0" y="0"/>
              <a:chExt cx="247651" cy="312737"/>
            </a:xfrm>
            <a:grpFill/>
          </p:grpSpPr>
          <p:sp>
            <p:nvSpPr>
              <p:cNvPr id="116" name="Freeform 182"/>
              <p:cNvSpPr>
                <a:spLocks noChangeArrowheads="1"/>
              </p:cNvSpPr>
              <p:nvPr/>
            </p:nvSpPr>
            <p:spPr bwMode="auto">
              <a:xfrm>
                <a:off x="11113" y="11112"/>
                <a:ext cx="236538" cy="301625"/>
              </a:xfrm>
              <a:custGeom>
                <a:avLst/>
                <a:gdLst>
                  <a:gd name="T0" fmla="*/ 0 w 149"/>
                  <a:gd name="T1" fmla="*/ 33 h 190"/>
                  <a:gd name="T2" fmla="*/ 7 w 149"/>
                  <a:gd name="T3" fmla="*/ 28 h 190"/>
                  <a:gd name="T4" fmla="*/ 96 w 149"/>
                  <a:gd name="T5" fmla="*/ 171 h 190"/>
                  <a:gd name="T6" fmla="*/ 96 w 149"/>
                  <a:gd name="T7" fmla="*/ 171 h 190"/>
                  <a:gd name="T8" fmla="*/ 99 w 149"/>
                  <a:gd name="T9" fmla="*/ 176 h 190"/>
                  <a:gd name="T10" fmla="*/ 101 w 149"/>
                  <a:gd name="T11" fmla="*/ 178 h 190"/>
                  <a:gd name="T12" fmla="*/ 105 w 149"/>
                  <a:gd name="T13" fmla="*/ 180 h 190"/>
                  <a:gd name="T14" fmla="*/ 109 w 149"/>
                  <a:gd name="T15" fmla="*/ 181 h 190"/>
                  <a:gd name="T16" fmla="*/ 114 w 149"/>
                  <a:gd name="T17" fmla="*/ 181 h 190"/>
                  <a:gd name="T18" fmla="*/ 119 w 149"/>
                  <a:gd name="T19" fmla="*/ 181 h 190"/>
                  <a:gd name="T20" fmla="*/ 123 w 149"/>
                  <a:gd name="T21" fmla="*/ 180 h 190"/>
                  <a:gd name="T22" fmla="*/ 127 w 149"/>
                  <a:gd name="T23" fmla="*/ 177 h 190"/>
                  <a:gd name="T24" fmla="*/ 127 w 149"/>
                  <a:gd name="T25" fmla="*/ 177 h 190"/>
                  <a:gd name="T26" fmla="*/ 131 w 149"/>
                  <a:gd name="T27" fmla="*/ 174 h 190"/>
                  <a:gd name="T28" fmla="*/ 135 w 149"/>
                  <a:gd name="T29" fmla="*/ 171 h 190"/>
                  <a:gd name="T30" fmla="*/ 137 w 149"/>
                  <a:gd name="T31" fmla="*/ 167 h 190"/>
                  <a:gd name="T32" fmla="*/ 138 w 149"/>
                  <a:gd name="T33" fmla="*/ 163 h 190"/>
                  <a:gd name="T34" fmla="*/ 139 w 149"/>
                  <a:gd name="T35" fmla="*/ 159 h 190"/>
                  <a:gd name="T36" fmla="*/ 139 w 149"/>
                  <a:gd name="T37" fmla="*/ 155 h 190"/>
                  <a:gd name="T38" fmla="*/ 138 w 149"/>
                  <a:gd name="T39" fmla="*/ 150 h 190"/>
                  <a:gd name="T40" fmla="*/ 137 w 149"/>
                  <a:gd name="T41" fmla="*/ 146 h 190"/>
                  <a:gd name="T42" fmla="*/ 49 w 149"/>
                  <a:gd name="T43" fmla="*/ 4 h 190"/>
                  <a:gd name="T44" fmla="*/ 54 w 149"/>
                  <a:gd name="T45" fmla="*/ 0 h 190"/>
                  <a:gd name="T46" fmla="*/ 145 w 149"/>
                  <a:gd name="T47" fmla="*/ 144 h 190"/>
                  <a:gd name="T48" fmla="*/ 145 w 149"/>
                  <a:gd name="T49" fmla="*/ 144 h 190"/>
                  <a:gd name="T50" fmla="*/ 147 w 149"/>
                  <a:gd name="T51" fmla="*/ 150 h 190"/>
                  <a:gd name="T52" fmla="*/ 149 w 149"/>
                  <a:gd name="T53" fmla="*/ 155 h 190"/>
                  <a:gd name="T54" fmla="*/ 149 w 149"/>
                  <a:gd name="T55" fmla="*/ 161 h 190"/>
                  <a:gd name="T56" fmla="*/ 147 w 149"/>
                  <a:gd name="T57" fmla="*/ 166 h 190"/>
                  <a:gd name="T58" fmla="*/ 145 w 149"/>
                  <a:gd name="T59" fmla="*/ 171 h 190"/>
                  <a:gd name="T60" fmla="*/ 142 w 149"/>
                  <a:gd name="T61" fmla="*/ 177 h 190"/>
                  <a:gd name="T62" fmla="*/ 138 w 149"/>
                  <a:gd name="T63" fmla="*/ 181 h 190"/>
                  <a:gd name="T64" fmla="*/ 133 w 149"/>
                  <a:gd name="T65" fmla="*/ 185 h 190"/>
                  <a:gd name="T66" fmla="*/ 133 w 149"/>
                  <a:gd name="T67" fmla="*/ 185 h 190"/>
                  <a:gd name="T68" fmla="*/ 127 w 149"/>
                  <a:gd name="T69" fmla="*/ 188 h 190"/>
                  <a:gd name="T70" fmla="*/ 120 w 149"/>
                  <a:gd name="T71" fmla="*/ 190 h 190"/>
                  <a:gd name="T72" fmla="*/ 115 w 149"/>
                  <a:gd name="T73" fmla="*/ 190 h 190"/>
                  <a:gd name="T74" fmla="*/ 108 w 149"/>
                  <a:gd name="T75" fmla="*/ 190 h 190"/>
                  <a:gd name="T76" fmla="*/ 103 w 149"/>
                  <a:gd name="T77" fmla="*/ 189 h 190"/>
                  <a:gd name="T78" fmla="*/ 97 w 149"/>
                  <a:gd name="T79" fmla="*/ 186 h 190"/>
                  <a:gd name="T80" fmla="*/ 93 w 149"/>
                  <a:gd name="T81" fmla="*/ 182 h 190"/>
                  <a:gd name="T82" fmla="*/ 91 w 149"/>
                  <a:gd name="T83" fmla="*/ 178 h 190"/>
                  <a:gd name="T84" fmla="*/ 0 w 149"/>
                  <a:gd name="T85" fmla="*/ 33 h 1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49"/>
                  <a:gd name="T130" fmla="*/ 0 h 190"/>
                  <a:gd name="T131" fmla="*/ 149 w 149"/>
                  <a:gd name="T132" fmla="*/ 190 h 19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49" h="190">
                    <a:moveTo>
                      <a:pt x="0" y="33"/>
                    </a:moveTo>
                    <a:lnTo>
                      <a:pt x="7" y="28"/>
                    </a:lnTo>
                    <a:lnTo>
                      <a:pt x="96" y="171"/>
                    </a:lnTo>
                    <a:lnTo>
                      <a:pt x="96" y="171"/>
                    </a:lnTo>
                    <a:lnTo>
                      <a:pt x="99" y="176"/>
                    </a:lnTo>
                    <a:lnTo>
                      <a:pt x="101" y="178"/>
                    </a:lnTo>
                    <a:lnTo>
                      <a:pt x="105" y="180"/>
                    </a:lnTo>
                    <a:lnTo>
                      <a:pt x="109" y="181"/>
                    </a:lnTo>
                    <a:lnTo>
                      <a:pt x="114" y="181"/>
                    </a:lnTo>
                    <a:lnTo>
                      <a:pt x="119" y="181"/>
                    </a:lnTo>
                    <a:lnTo>
                      <a:pt x="123" y="180"/>
                    </a:lnTo>
                    <a:lnTo>
                      <a:pt x="127" y="177"/>
                    </a:lnTo>
                    <a:lnTo>
                      <a:pt x="127" y="177"/>
                    </a:lnTo>
                    <a:lnTo>
                      <a:pt x="131" y="174"/>
                    </a:lnTo>
                    <a:lnTo>
                      <a:pt x="135" y="171"/>
                    </a:lnTo>
                    <a:lnTo>
                      <a:pt x="137" y="167"/>
                    </a:lnTo>
                    <a:lnTo>
                      <a:pt x="138" y="163"/>
                    </a:lnTo>
                    <a:lnTo>
                      <a:pt x="139" y="159"/>
                    </a:lnTo>
                    <a:lnTo>
                      <a:pt x="139" y="155"/>
                    </a:lnTo>
                    <a:lnTo>
                      <a:pt x="138" y="150"/>
                    </a:lnTo>
                    <a:lnTo>
                      <a:pt x="137" y="146"/>
                    </a:lnTo>
                    <a:lnTo>
                      <a:pt x="49" y="4"/>
                    </a:lnTo>
                    <a:lnTo>
                      <a:pt x="54" y="0"/>
                    </a:lnTo>
                    <a:lnTo>
                      <a:pt x="145" y="144"/>
                    </a:lnTo>
                    <a:lnTo>
                      <a:pt x="145" y="144"/>
                    </a:lnTo>
                    <a:lnTo>
                      <a:pt x="147" y="150"/>
                    </a:lnTo>
                    <a:lnTo>
                      <a:pt x="149" y="155"/>
                    </a:lnTo>
                    <a:lnTo>
                      <a:pt x="149" y="161"/>
                    </a:lnTo>
                    <a:lnTo>
                      <a:pt x="147" y="166"/>
                    </a:lnTo>
                    <a:lnTo>
                      <a:pt x="145" y="171"/>
                    </a:lnTo>
                    <a:lnTo>
                      <a:pt x="142" y="177"/>
                    </a:lnTo>
                    <a:lnTo>
                      <a:pt x="138" y="181"/>
                    </a:lnTo>
                    <a:lnTo>
                      <a:pt x="133" y="185"/>
                    </a:lnTo>
                    <a:lnTo>
                      <a:pt x="133" y="185"/>
                    </a:lnTo>
                    <a:lnTo>
                      <a:pt x="127" y="188"/>
                    </a:lnTo>
                    <a:lnTo>
                      <a:pt x="120" y="190"/>
                    </a:lnTo>
                    <a:lnTo>
                      <a:pt x="115" y="190"/>
                    </a:lnTo>
                    <a:lnTo>
                      <a:pt x="108" y="190"/>
                    </a:lnTo>
                    <a:lnTo>
                      <a:pt x="103" y="189"/>
                    </a:lnTo>
                    <a:lnTo>
                      <a:pt x="97" y="186"/>
                    </a:lnTo>
                    <a:lnTo>
                      <a:pt x="93" y="182"/>
                    </a:lnTo>
                    <a:lnTo>
                      <a:pt x="91" y="178"/>
                    </a:lnTo>
                    <a:lnTo>
                      <a:pt x="0" y="33"/>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17" name="Freeform 183"/>
              <p:cNvSpPr>
                <a:spLocks noChangeArrowheads="1"/>
              </p:cNvSpPr>
              <p:nvPr/>
            </p:nvSpPr>
            <p:spPr bwMode="auto">
              <a:xfrm>
                <a:off x="0" y="0"/>
                <a:ext cx="114300" cy="79375"/>
              </a:xfrm>
              <a:custGeom>
                <a:avLst/>
                <a:gdLst>
                  <a:gd name="T0" fmla="*/ 0 w 72"/>
                  <a:gd name="T1" fmla="*/ 47 h 50"/>
                  <a:gd name="T2" fmla="*/ 0 w 72"/>
                  <a:gd name="T3" fmla="*/ 47 h 50"/>
                  <a:gd name="T4" fmla="*/ 1 w 72"/>
                  <a:gd name="T5" fmla="*/ 49 h 50"/>
                  <a:gd name="T6" fmla="*/ 4 w 72"/>
                  <a:gd name="T7" fmla="*/ 50 h 50"/>
                  <a:gd name="T8" fmla="*/ 5 w 72"/>
                  <a:gd name="T9" fmla="*/ 50 h 50"/>
                  <a:gd name="T10" fmla="*/ 8 w 72"/>
                  <a:gd name="T11" fmla="*/ 49 h 50"/>
                  <a:gd name="T12" fmla="*/ 69 w 72"/>
                  <a:gd name="T13" fmla="*/ 11 h 50"/>
                  <a:gd name="T14" fmla="*/ 69 w 72"/>
                  <a:gd name="T15" fmla="*/ 11 h 50"/>
                  <a:gd name="T16" fmla="*/ 70 w 72"/>
                  <a:gd name="T17" fmla="*/ 9 h 50"/>
                  <a:gd name="T18" fmla="*/ 72 w 72"/>
                  <a:gd name="T19" fmla="*/ 8 h 50"/>
                  <a:gd name="T20" fmla="*/ 72 w 72"/>
                  <a:gd name="T21" fmla="*/ 5 h 50"/>
                  <a:gd name="T22" fmla="*/ 70 w 72"/>
                  <a:gd name="T23" fmla="*/ 2 h 50"/>
                  <a:gd name="T24" fmla="*/ 70 w 72"/>
                  <a:gd name="T25" fmla="*/ 2 h 50"/>
                  <a:gd name="T26" fmla="*/ 69 w 72"/>
                  <a:gd name="T27" fmla="*/ 1 h 50"/>
                  <a:gd name="T28" fmla="*/ 68 w 72"/>
                  <a:gd name="T29" fmla="*/ 0 h 50"/>
                  <a:gd name="T30" fmla="*/ 65 w 72"/>
                  <a:gd name="T31" fmla="*/ 0 h 50"/>
                  <a:gd name="T32" fmla="*/ 64 w 72"/>
                  <a:gd name="T33" fmla="*/ 1 h 50"/>
                  <a:gd name="T34" fmla="*/ 1 w 72"/>
                  <a:gd name="T35" fmla="*/ 39 h 50"/>
                  <a:gd name="T36" fmla="*/ 1 w 72"/>
                  <a:gd name="T37" fmla="*/ 39 h 50"/>
                  <a:gd name="T38" fmla="*/ 0 w 72"/>
                  <a:gd name="T39" fmla="*/ 40 h 50"/>
                  <a:gd name="T40" fmla="*/ 0 w 72"/>
                  <a:gd name="T41" fmla="*/ 43 h 50"/>
                  <a:gd name="T42" fmla="*/ 0 w 72"/>
                  <a:gd name="T43" fmla="*/ 44 h 50"/>
                  <a:gd name="T44" fmla="*/ 0 w 72"/>
                  <a:gd name="T45" fmla="*/ 47 h 50"/>
                  <a:gd name="T46" fmla="*/ 0 w 72"/>
                  <a:gd name="T47" fmla="*/ 47 h 5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2"/>
                  <a:gd name="T73" fmla="*/ 0 h 50"/>
                  <a:gd name="T74" fmla="*/ 72 w 72"/>
                  <a:gd name="T75" fmla="*/ 50 h 5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2" h="50">
                    <a:moveTo>
                      <a:pt x="0" y="47"/>
                    </a:moveTo>
                    <a:lnTo>
                      <a:pt x="0" y="47"/>
                    </a:lnTo>
                    <a:lnTo>
                      <a:pt x="1" y="49"/>
                    </a:lnTo>
                    <a:lnTo>
                      <a:pt x="4" y="50"/>
                    </a:lnTo>
                    <a:lnTo>
                      <a:pt x="5" y="50"/>
                    </a:lnTo>
                    <a:lnTo>
                      <a:pt x="8" y="49"/>
                    </a:lnTo>
                    <a:lnTo>
                      <a:pt x="69" y="11"/>
                    </a:lnTo>
                    <a:lnTo>
                      <a:pt x="69" y="11"/>
                    </a:lnTo>
                    <a:lnTo>
                      <a:pt x="70" y="9"/>
                    </a:lnTo>
                    <a:lnTo>
                      <a:pt x="72" y="8"/>
                    </a:lnTo>
                    <a:lnTo>
                      <a:pt x="72" y="5"/>
                    </a:lnTo>
                    <a:lnTo>
                      <a:pt x="70" y="2"/>
                    </a:lnTo>
                    <a:lnTo>
                      <a:pt x="70" y="2"/>
                    </a:lnTo>
                    <a:lnTo>
                      <a:pt x="69" y="1"/>
                    </a:lnTo>
                    <a:lnTo>
                      <a:pt x="68" y="0"/>
                    </a:lnTo>
                    <a:lnTo>
                      <a:pt x="65" y="0"/>
                    </a:lnTo>
                    <a:lnTo>
                      <a:pt x="64" y="1"/>
                    </a:lnTo>
                    <a:lnTo>
                      <a:pt x="1" y="39"/>
                    </a:lnTo>
                    <a:lnTo>
                      <a:pt x="1" y="39"/>
                    </a:lnTo>
                    <a:lnTo>
                      <a:pt x="0" y="40"/>
                    </a:lnTo>
                    <a:lnTo>
                      <a:pt x="0" y="43"/>
                    </a:lnTo>
                    <a:lnTo>
                      <a:pt x="0" y="44"/>
                    </a:lnTo>
                    <a:lnTo>
                      <a:pt x="0" y="47"/>
                    </a:lnTo>
                    <a:lnTo>
                      <a:pt x="0" y="47"/>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18" name="Freeform 184"/>
              <p:cNvSpPr>
                <a:spLocks noChangeArrowheads="1"/>
              </p:cNvSpPr>
              <p:nvPr/>
            </p:nvSpPr>
            <p:spPr bwMode="auto">
              <a:xfrm>
                <a:off x="44450" y="63500"/>
                <a:ext cx="161925" cy="219075"/>
              </a:xfrm>
              <a:custGeom>
                <a:avLst/>
                <a:gdLst>
                  <a:gd name="T0" fmla="*/ 0 w 102"/>
                  <a:gd name="T1" fmla="*/ 6 h 138"/>
                  <a:gd name="T2" fmla="*/ 9 w 102"/>
                  <a:gd name="T3" fmla="*/ 0 h 138"/>
                  <a:gd name="T4" fmla="*/ 88 w 102"/>
                  <a:gd name="T5" fmla="*/ 128 h 138"/>
                  <a:gd name="T6" fmla="*/ 88 w 102"/>
                  <a:gd name="T7" fmla="*/ 128 h 138"/>
                  <a:gd name="T8" fmla="*/ 91 w 102"/>
                  <a:gd name="T9" fmla="*/ 132 h 138"/>
                  <a:gd name="T10" fmla="*/ 94 w 102"/>
                  <a:gd name="T11" fmla="*/ 133 h 138"/>
                  <a:gd name="T12" fmla="*/ 98 w 102"/>
                  <a:gd name="T13" fmla="*/ 134 h 138"/>
                  <a:gd name="T14" fmla="*/ 102 w 102"/>
                  <a:gd name="T15" fmla="*/ 136 h 138"/>
                  <a:gd name="T16" fmla="*/ 102 w 102"/>
                  <a:gd name="T17" fmla="*/ 136 h 138"/>
                  <a:gd name="T18" fmla="*/ 101 w 102"/>
                  <a:gd name="T19" fmla="*/ 136 h 138"/>
                  <a:gd name="T20" fmla="*/ 101 w 102"/>
                  <a:gd name="T21" fmla="*/ 136 h 138"/>
                  <a:gd name="T22" fmla="*/ 95 w 102"/>
                  <a:gd name="T23" fmla="*/ 138 h 138"/>
                  <a:gd name="T24" fmla="*/ 88 w 102"/>
                  <a:gd name="T25" fmla="*/ 138 h 138"/>
                  <a:gd name="T26" fmla="*/ 83 w 102"/>
                  <a:gd name="T27" fmla="*/ 136 h 138"/>
                  <a:gd name="T28" fmla="*/ 79 w 102"/>
                  <a:gd name="T29" fmla="*/ 132 h 138"/>
                  <a:gd name="T30" fmla="*/ 0 w 102"/>
                  <a:gd name="T31" fmla="*/ 6 h 1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2"/>
                  <a:gd name="T49" fmla="*/ 0 h 138"/>
                  <a:gd name="T50" fmla="*/ 102 w 102"/>
                  <a:gd name="T51" fmla="*/ 138 h 13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2" h="138">
                    <a:moveTo>
                      <a:pt x="0" y="6"/>
                    </a:moveTo>
                    <a:lnTo>
                      <a:pt x="9" y="0"/>
                    </a:lnTo>
                    <a:lnTo>
                      <a:pt x="88" y="128"/>
                    </a:lnTo>
                    <a:lnTo>
                      <a:pt x="88" y="128"/>
                    </a:lnTo>
                    <a:lnTo>
                      <a:pt x="91" y="132"/>
                    </a:lnTo>
                    <a:lnTo>
                      <a:pt x="94" y="133"/>
                    </a:lnTo>
                    <a:lnTo>
                      <a:pt x="98" y="134"/>
                    </a:lnTo>
                    <a:lnTo>
                      <a:pt x="102" y="136"/>
                    </a:lnTo>
                    <a:lnTo>
                      <a:pt x="102" y="136"/>
                    </a:lnTo>
                    <a:lnTo>
                      <a:pt x="101" y="136"/>
                    </a:lnTo>
                    <a:lnTo>
                      <a:pt x="101" y="136"/>
                    </a:lnTo>
                    <a:lnTo>
                      <a:pt x="95" y="138"/>
                    </a:lnTo>
                    <a:lnTo>
                      <a:pt x="88" y="138"/>
                    </a:lnTo>
                    <a:lnTo>
                      <a:pt x="83" y="136"/>
                    </a:lnTo>
                    <a:lnTo>
                      <a:pt x="79" y="132"/>
                    </a:lnTo>
                    <a:lnTo>
                      <a:pt x="0" y="6"/>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grpSp>
        <p:sp>
          <p:nvSpPr>
            <p:cNvPr id="17537" name="Freeform 185"/>
            <p:cNvSpPr>
              <a:spLocks noEditPoints="1"/>
            </p:cNvSpPr>
            <p:nvPr/>
          </p:nvSpPr>
          <p:spPr>
            <a:xfrm>
              <a:off x="3832037" y="1164594"/>
              <a:ext cx="131107" cy="103103"/>
            </a:xfrm>
            <a:custGeom>
              <a:avLst/>
              <a:gdLst>
                <a:gd name="txL" fmla="*/ 0 w 126"/>
                <a:gd name="txT" fmla="*/ 0 h 97"/>
                <a:gd name="txR" fmla="*/ 126 w 126"/>
                <a:gd name="txB" fmla="*/ 97 h 97"/>
              </a:gdLst>
              <a:ahLst/>
              <a:cxnLst>
                <a:cxn ang="0">
                  <a:pos x="129026" y="40391"/>
                </a:cxn>
                <a:cxn ang="0">
                  <a:pos x="109256" y="15944"/>
                </a:cxn>
                <a:cxn ang="0">
                  <a:pos x="103013" y="36139"/>
                </a:cxn>
                <a:cxn ang="0">
                  <a:pos x="115499" y="41454"/>
                </a:cxn>
                <a:cxn ang="0">
                  <a:pos x="117580" y="58460"/>
                </a:cxn>
                <a:cxn ang="0">
                  <a:pos x="103013" y="66964"/>
                </a:cxn>
                <a:cxn ang="0">
                  <a:pos x="117580" y="76530"/>
                </a:cxn>
                <a:cxn ang="0">
                  <a:pos x="130066" y="61649"/>
                </a:cxn>
                <a:cxn ang="0">
                  <a:pos x="103013" y="12755"/>
                </a:cxn>
                <a:cxn ang="0">
                  <a:pos x="41621" y="1063"/>
                </a:cxn>
                <a:cxn ang="0">
                  <a:pos x="43702" y="5315"/>
                </a:cxn>
                <a:cxn ang="0">
                  <a:pos x="47864" y="13818"/>
                </a:cxn>
                <a:cxn ang="0">
                  <a:pos x="41621" y="21258"/>
                </a:cxn>
                <a:cxn ang="0">
                  <a:pos x="41621" y="89285"/>
                </a:cxn>
                <a:cxn ang="0">
                  <a:pos x="61391" y="87159"/>
                </a:cxn>
                <a:cxn ang="0">
                  <a:pos x="82202" y="80782"/>
                </a:cxn>
                <a:cxn ang="0">
                  <a:pos x="103013" y="66964"/>
                </a:cxn>
                <a:cxn ang="0">
                  <a:pos x="95729" y="65901"/>
                </a:cxn>
                <a:cxn ang="0">
                  <a:pos x="89486" y="44643"/>
                </a:cxn>
                <a:cxn ang="0">
                  <a:pos x="98851" y="37202"/>
                </a:cxn>
                <a:cxn ang="0">
                  <a:pos x="41621" y="1063"/>
                </a:cxn>
                <a:cxn ang="0">
                  <a:pos x="34338" y="9566"/>
                </a:cxn>
                <a:cxn ang="0">
                  <a:pos x="41621" y="1063"/>
                </a:cxn>
                <a:cxn ang="0">
                  <a:pos x="41621" y="102040"/>
                </a:cxn>
                <a:cxn ang="0">
                  <a:pos x="39540" y="90348"/>
                </a:cxn>
                <a:cxn ang="0">
                  <a:pos x="34338" y="103103"/>
                </a:cxn>
                <a:cxn ang="0">
                  <a:pos x="38500" y="76530"/>
                </a:cxn>
                <a:cxn ang="0">
                  <a:pos x="34338" y="34013"/>
                </a:cxn>
                <a:cxn ang="0">
                  <a:pos x="34338" y="15944"/>
                </a:cxn>
                <a:cxn ang="0">
                  <a:pos x="37459" y="20195"/>
                </a:cxn>
                <a:cxn ang="0">
                  <a:pos x="34338" y="3189"/>
                </a:cxn>
                <a:cxn ang="0">
                  <a:pos x="28094" y="21258"/>
                </a:cxn>
                <a:cxn ang="0">
                  <a:pos x="34338" y="15944"/>
                </a:cxn>
                <a:cxn ang="0">
                  <a:pos x="34338" y="3189"/>
                </a:cxn>
                <a:cxn ang="0">
                  <a:pos x="28094" y="103103"/>
                </a:cxn>
                <a:cxn ang="0">
                  <a:pos x="28094" y="97788"/>
                </a:cxn>
                <a:cxn ang="0">
                  <a:pos x="34338" y="34013"/>
                </a:cxn>
                <a:cxn ang="0">
                  <a:pos x="23932" y="73341"/>
                </a:cxn>
                <a:cxn ang="0">
                  <a:pos x="28094" y="62712"/>
                </a:cxn>
                <a:cxn ang="0">
                  <a:pos x="27054" y="49957"/>
                </a:cxn>
                <a:cxn ang="0">
                  <a:pos x="23932" y="41454"/>
                </a:cxn>
                <a:cxn ang="0">
                  <a:pos x="34338" y="34013"/>
                </a:cxn>
                <a:cxn ang="0">
                  <a:pos x="17689" y="11692"/>
                </a:cxn>
                <a:cxn ang="0">
                  <a:pos x="2081" y="42517"/>
                </a:cxn>
                <a:cxn ang="0">
                  <a:pos x="8324" y="93537"/>
                </a:cxn>
                <a:cxn ang="0">
                  <a:pos x="23932" y="103103"/>
                </a:cxn>
                <a:cxn ang="0">
                  <a:pos x="22892" y="96725"/>
                </a:cxn>
                <a:cxn ang="0">
                  <a:pos x="17689" y="78656"/>
                </a:cxn>
                <a:cxn ang="0">
                  <a:pos x="23932" y="69090"/>
                </a:cxn>
                <a:cxn ang="0">
                  <a:pos x="13527" y="69090"/>
                </a:cxn>
                <a:cxn ang="0">
                  <a:pos x="7284" y="57398"/>
                </a:cxn>
                <a:cxn ang="0">
                  <a:pos x="14567" y="45705"/>
                </a:cxn>
                <a:cxn ang="0">
                  <a:pos x="23932" y="41454"/>
                </a:cxn>
                <a:cxn ang="0">
                  <a:pos x="14567" y="34013"/>
                </a:cxn>
                <a:cxn ang="0">
                  <a:pos x="14567" y="25510"/>
                </a:cxn>
              </a:cxnLst>
              <a:rect l="txL" t="txT" r="txR" b="txB"/>
              <a:pathLst>
                <a:path w="126" h="97">
                  <a:moveTo>
                    <a:pt x="126" y="53"/>
                  </a:moveTo>
                  <a:lnTo>
                    <a:pt x="126" y="53"/>
                  </a:lnTo>
                  <a:lnTo>
                    <a:pt x="126" y="45"/>
                  </a:lnTo>
                  <a:lnTo>
                    <a:pt x="124" y="38"/>
                  </a:lnTo>
                  <a:lnTo>
                    <a:pt x="121" y="31"/>
                  </a:lnTo>
                  <a:lnTo>
                    <a:pt x="117" y="24"/>
                  </a:lnTo>
                  <a:lnTo>
                    <a:pt x="109" y="17"/>
                  </a:lnTo>
                  <a:lnTo>
                    <a:pt x="105" y="15"/>
                  </a:lnTo>
                  <a:lnTo>
                    <a:pt x="105" y="15"/>
                  </a:lnTo>
                  <a:lnTo>
                    <a:pt x="99" y="12"/>
                  </a:lnTo>
                  <a:lnTo>
                    <a:pt x="99" y="34"/>
                  </a:lnTo>
                  <a:lnTo>
                    <a:pt x="99" y="34"/>
                  </a:lnTo>
                  <a:lnTo>
                    <a:pt x="103" y="35"/>
                  </a:lnTo>
                  <a:lnTo>
                    <a:pt x="106" y="36"/>
                  </a:lnTo>
                  <a:lnTo>
                    <a:pt x="106" y="36"/>
                  </a:lnTo>
                  <a:lnTo>
                    <a:pt x="111" y="39"/>
                  </a:lnTo>
                  <a:lnTo>
                    <a:pt x="114" y="45"/>
                  </a:lnTo>
                  <a:lnTo>
                    <a:pt x="114" y="50"/>
                  </a:lnTo>
                  <a:lnTo>
                    <a:pt x="113" y="55"/>
                  </a:lnTo>
                  <a:lnTo>
                    <a:pt x="113" y="55"/>
                  </a:lnTo>
                  <a:lnTo>
                    <a:pt x="110" y="59"/>
                  </a:lnTo>
                  <a:lnTo>
                    <a:pt x="107" y="62"/>
                  </a:lnTo>
                  <a:lnTo>
                    <a:pt x="103" y="63"/>
                  </a:lnTo>
                  <a:lnTo>
                    <a:pt x="99" y="63"/>
                  </a:lnTo>
                  <a:lnTo>
                    <a:pt x="99" y="76"/>
                  </a:lnTo>
                  <a:lnTo>
                    <a:pt x="99" y="76"/>
                  </a:lnTo>
                  <a:lnTo>
                    <a:pt x="109" y="74"/>
                  </a:lnTo>
                  <a:lnTo>
                    <a:pt x="113" y="72"/>
                  </a:lnTo>
                  <a:lnTo>
                    <a:pt x="117" y="70"/>
                  </a:lnTo>
                  <a:lnTo>
                    <a:pt x="121" y="68"/>
                  </a:lnTo>
                  <a:lnTo>
                    <a:pt x="122" y="63"/>
                  </a:lnTo>
                  <a:lnTo>
                    <a:pt x="125" y="58"/>
                  </a:lnTo>
                  <a:lnTo>
                    <a:pt x="126" y="53"/>
                  </a:lnTo>
                  <a:lnTo>
                    <a:pt x="126" y="53"/>
                  </a:lnTo>
                  <a:close/>
                  <a:moveTo>
                    <a:pt x="99" y="12"/>
                  </a:moveTo>
                  <a:lnTo>
                    <a:pt x="99" y="12"/>
                  </a:lnTo>
                  <a:lnTo>
                    <a:pt x="82" y="5"/>
                  </a:lnTo>
                  <a:lnTo>
                    <a:pt x="65" y="1"/>
                  </a:lnTo>
                  <a:lnTo>
                    <a:pt x="52" y="0"/>
                  </a:lnTo>
                  <a:lnTo>
                    <a:pt x="40" y="1"/>
                  </a:lnTo>
                  <a:lnTo>
                    <a:pt x="40" y="5"/>
                  </a:lnTo>
                  <a:lnTo>
                    <a:pt x="40" y="5"/>
                  </a:lnTo>
                  <a:lnTo>
                    <a:pt x="42" y="5"/>
                  </a:lnTo>
                  <a:lnTo>
                    <a:pt x="42" y="5"/>
                  </a:lnTo>
                  <a:lnTo>
                    <a:pt x="42" y="5"/>
                  </a:lnTo>
                  <a:lnTo>
                    <a:pt x="45" y="8"/>
                  </a:lnTo>
                  <a:lnTo>
                    <a:pt x="46" y="11"/>
                  </a:lnTo>
                  <a:lnTo>
                    <a:pt x="46" y="13"/>
                  </a:lnTo>
                  <a:lnTo>
                    <a:pt x="46" y="16"/>
                  </a:lnTo>
                  <a:lnTo>
                    <a:pt x="46" y="16"/>
                  </a:lnTo>
                  <a:lnTo>
                    <a:pt x="44" y="19"/>
                  </a:lnTo>
                  <a:lnTo>
                    <a:pt x="40" y="20"/>
                  </a:lnTo>
                  <a:lnTo>
                    <a:pt x="40" y="76"/>
                  </a:lnTo>
                  <a:lnTo>
                    <a:pt x="40" y="76"/>
                  </a:lnTo>
                  <a:lnTo>
                    <a:pt x="40" y="80"/>
                  </a:lnTo>
                  <a:lnTo>
                    <a:pt x="40" y="84"/>
                  </a:lnTo>
                  <a:lnTo>
                    <a:pt x="40" y="96"/>
                  </a:lnTo>
                  <a:lnTo>
                    <a:pt x="40" y="96"/>
                  </a:lnTo>
                  <a:lnTo>
                    <a:pt x="49" y="91"/>
                  </a:lnTo>
                  <a:lnTo>
                    <a:pt x="59" y="82"/>
                  </a:lnTo>
                  <a:lnTo>
                    <a:pt x="69" y="77"/>
                  </a:lnTo>
                  <a:lnTo>
                    <a:pt x="73" y="76"/>
                  </a:lnTo>
                  <a:lnTo>
                    <a:pt x="79" y="76"/>
                  </a:lnTo>
                  <a:lnTo>
                    <a:pt x="79" y="76"/>
                  </a:lnTo>
                  <a:lnTo>
                    <a:pt x="90" y="76"/>
                  </a:lnTo>
                  <a:lnTo>
                    <a:pt x="99" y="76"/>
                  </a:lnTo>
                  <a:lnTo>
                    <a:pt x="99" y="63"/>
                  </a:lnTo>
                  <a:lnTo>
                    <a:pt x="99" y="63"/>
                  </a:lnTo>
                  <a:lnTo>
                    <a:pt x="97" y="63"/>
                  </a:lnTo>
                  <a:lnTo>
                    <a:pt x="92" y="62"/>
                  </a:lnTo>
                  <a:lnTo>
                    <a:pt x="92" y="62"/>
                  </a:lnTo>
                  <a:lnTo>
                    <a:pt x="92" y="62"/>
                  </a:lnTo>
                  <a:lnTo>
                    <a:pt x="88" y="59"/>
                  </a:lnTo>
                  <a:lnTo>
                    <a:pt x="86" y="54"/>
                  </a:lnTo>
                  <a:lnTo>
                    <a:pt x="84" y="49"/>
                  </a:lnTo>
                  <a:lnTo>
                    <a:pt x="86" y="42"/>
                  </a:lnTo>
                  <a:lnTo>
                    <a:pt x="86" y="42"/>
                  </a:lnTo>
                  <a:lnTo>
                    <a:pt x="88" y="39"/>
                  </a:lnTo>
                  <a:lnTo>
                    <a:pt x="91" y="36"/>
                  </a:lnTo>
                  <a:lnTo>
                    <a:pt x="95" y="35"/>
                  </a:lnTo>
                  <a:lnTo>
                    <a:pt x="99" y="34"/>
                  </a:lnTo>
                  <a:lnTo>
                    <a:pt x="99" y="12"/>
                  </a:lnTo>
                  <a:close/>
                  <a:moveTo>
                    <a:pt x="40" y="1"/>
                  </a:moveTo>
                  <a:lnTo>
                    <a:pt x="40" y="1"/>
                  </a:lnTo>
                  <a:lnTo>
                    <a:pt x="33" y="3"/>
                  </a:lnTo>
                  <a:lnTo>
                    <a:pt x="33" y="11"/>
                  </a:lnTo>
                  <a:lnTo>
                    <a:pt x="33" y="11"/>
                  </a:lnTo>
                  <a:lnTo>
                    <a:pt x="33" y="9"/>
                  </a:lnTo>
                  <a:lnTo>
                    <a:pt x="33" y="9"/>
                  </a:lnTo>
                  <a:lnTo>
                    <a:pt x="36" y="7"/>
                  </a:lnTo>
                  <a:lnTo>
                    <a:pt x="40" y="5"/>
                  </a:lnTo>
                  <a:lnTo>
                    <a:pt x="40" y="1"/>
                  </a:lnTo>
                  <a:lnTo>
                    <a:pt x="40" y="1"/>
                  </a:lnTo>
                  <a:close/>
                  <a:moveTo>
                    <a:pt x="33" y="97"/>
                  </a:moveTo>
                  <a:lnTo>
                    <a:pt x="33" y="97"/>
                  </a:lnTo>
                  <a:lnTo>
                    <a:pt x="40" y="96"/>
                  </a:lnTo>
                  <a:lnTo>
                    <a:pt x="40" y="84"/>
                  </a:lnTo>
                  <a:lnTo>
                    <a:pt x="40" y="84"/>
                  </a:lnTo>
                  <a:lnTo>
                    <a:pt x="38" y="85"/>
                  </a:lnTo>
                  <a:lnTo>
                    <a:pt x="38" y="85"/>
                  </a:lnTo>
                  <a:lnTo>
                    <a:pt x="36" y="89"/>
                  </a:lnTo>
                  <a:lnTo>
                    <a:pt x="33" y="92"/>
                  </a:lnTo>
                  <a:lnTo>
                    <a:pt x="33" y="97"/>
                  </a:lnTo>
                  <a:lnTo>
                    <a:pt x="33" y="97"/>
                  </a:lnTo>
                  <a:close/>
                  <a:moveTo>
                    <a:pt x="40" y="20"/>
                  </a:moveTo>
                  <a:lnTo>
                    <a:pt x="40" y="76"/>
                  </a:lnTo>
                  <a:lnTo>
                    <a:pt x="40" y="76"/>
                  </a:lnTo>
                  <a:lnTo>
                    <a:pt x="37" y="72"/>
                  </a:lnTo>
                  <a:lnTo>
                    <a:pt x="33" y="69"/>
                  </a:lnTo>
                  <a:lnTo>
                    <a:pt x="33" y="69"/>
                  </a:lnTo>
                  <a:lnTo>
                    <a:pt x="33" y="69"/>
                  </a:lnTo>
                  <a:lnTo>
                    <a:pt x="33" y="32"/>
                  </a:lnTo>
                  <a:lnTo>
                    <a:pt x="33" y="32"/>
                  </a:lnTo>
                  <a:lnTo>
                    <a:pt x="33" y="30"/>
                  </a:lnTo>
                  <a:lnTo>
                    <a:pt x="33" y="26"/>
                  </a:lnTo>
                  <a:lnTo>
                    <a:pt x="33" y="15"/>
                  </a:lnTo>
                  <a:lnTo>
                    <a:pt x="33" y="15"/>
                  </a:lnTo>
                  <a:lnTo>
                    <a:pt x="34" y="17"/>
                  </a:lnTo>
                  <a:lnTo>
                    <a:pt x="36" y="19"/>
                  </a:lnTo>
                  <a:lnTo>
                    <a:pt x="36" y="19"/>
                  </a:lnTo>
                  <a:lnTo>
                    <a:pt x="40" y="20"/>
                  </a:lnTo>
                  <a:lnTo>
                    <a:pt x="40" y="20"/>
                  </a:lnTo>
                  <a:close/>
                  <a:moveTo>
                    <a:pt x="33" y="3"/>
                  </a:moveTo>
                  <a:lnTo>
                    <a:pt x="33" y="3"/>
                  </a:lnTo>
                  <a:lnTo>
                    <a:pt x="23" y="7"/>
                  </a:lnTo>
                  <a:lnTo>
                    <a:pt x="23" y="19"/>
                  </a:lnTo>
                  <a:lnTo>
                    <a:pt x="23" y="19"/>
                  </a:lnTo>
                  <a:lnTo>
                    <a:pt x="27" y="20"/>
                  </a:lnTo>
                  <a:lnTo>
                    <a:pt x="27" y="20"/>
                  </a:lnTo>
                  <a:lnTo>
                    <a:pt x="30" y="23"/>
                  </a:lnTo>
                  <a:lnTo>
                    <a:pt x="33" y="26"/>
                  </a:lnTo>
                  <a:lnTo>
                    <a:pt x="33" y="15"/>
                  </a:lnTo>
                  <a:lnTo>
                    <a:pt x="33" y="15"/>
                  </a:lnTo>
                  <a:lnTo>
                    <a:pt x="32" y="13"/>
                  </a:lnTo>
                  <a:lnTo>
                    <a:pt x="33" y="11"/>
                  </a:lnTo>
                  <a:lnTo>
                    <a:pt x="33" y="3"/>
                  </a:lnTo>
                  <a:lnTo>
                    <a:pt x="33" y="3"/>
                  </a:lnTo>
                  <a:close/>
                  <a:moveTo>
                    <a:pt x="23" y="97"/>
                  </a:moveTo>
                  <a:lnTo>
                    <a:pt x="23" y="97"/>
                  </a:lnTo>
                  <a:lnTo>
                    <a:pt x="27" y="97"/>
                  </a:lnTo>
                  <a:lnTo>
                    <a:pt x="33" y="97"/>
                  </a:lnTo>
                  <a:lnTo>
                    <a:pt x="33" y="92"/>
                  </a:lnTo>
                  <a:lnTo>
                    <a:pt x="33" y="92"/>
                  </a:lnTo>
                  <a:lnTo>
                    <a:pt x="27" y="92"/>
                  </a:lnTo>
                  <a:lnTo>
                    <a:pt x="23" y="91"/>
                  </a:lnTo>
                  <a:lnTo>
                    <a:pt x="23" y="97"/>
                  </a:lnTo>
                  <a:lnTo>
                    <a:pt x="23" y="97"/>
                  </a:lnTo>
                  <a:close/>
                  <a:moveTo>
                    <a:pt x="33" y="32"/>
                  </a:moveTo>
                  <a:lnTo>
                    <a:pt x="33" y="69"/>
                  </a:lnTo>
                  <a:lnTo>
                    <a:pt x="33" y="69"/>
                  </a:lnTo>
                  <a:lnTo>
                    <a:pt x="27" y="68"/>
                  </a:lnTo>
                  <a:lnTo>
                    <a:pt x="23" y="69"/>
                  </a:lnTo>
                  <a:lnTo>
                    <a:pt x="23" y="65"/>
                  </a:lnTo>
                  <a:lnTo>
                    <a:pt x="23" y="65"/>
                  </a:lnTo>
                  <a:lnTo>
                    <a:pt x="26" y="62"/>
                  </a:lnTo>
                  <a:lnTo>
                    <a:pt x="27" y="59"/>
                  </a:lnTo>
                  <a:lnTo>
                    <a:pt x="27" y="59"/>
                  </a:lnTo>
                  <a:lnTo>
                    <a:pt x="29" y="55"/>
                  </a:lnTo>
                  <a:lnTo>
                    <a:pt x="29" y="50"/>
                  </a:lnTo>
                  <a:lnTo>
                    <a:pt x="26" y="47"/>
                  </a:lnTo>
                  <a:lnTo>
                    <a:pt x="23" y="45"/>
                  </a:lnTo>
                  <a:lnTo>
                    <a:pt x="23" y="43"/>
                  </a:lnTo>
                  <a:lnTo>
                    <a:pt x="23" y="39"/>
                  </a:lnTo>
                  <a:lnTo>
                    <a:pt x="23" y="39"/>
                  </a:lnTo>
                  <a:lnTo>
                    <a:pt x="27" y="38"/>
                  </a:lnTo>
                  <a:lnTo>
                    <a:pt x="32" y="34"/>
                  </a:lnTo>
                  <a:lnTo>
                    <a:pt x="32" y="34"/>
                  </a:lnTo>
                  <a:lnTo>
                    <a:pt x="33" y="32"/>
                  </a:lnTo>
                  <a:lnTo>
                    <a:pt x="33" y="32"/>
                  </a:lnTo>
                  <a:close/>
                  <a:moveTo>
                    <a:pt x="23" y="7"/>
                  </a:moveTo>
                  <a:lnTo>
                    <a:pt x="23" y="7"/>
                  </a:lnTo>
                  <a:lnTo>
                    <a:pt x="17" y="11"/>
                  </a:lnTo>
                  <a:lnTo>
                    <a:pt x="13" y="16"/>
                  </a:lnTo>
                  <a:lnTo>
                    <a:pt x="8" y="21"/>
                  </a:lnTo>
                  <a:lnTo>
                    <a:pt x="6" y="27"/>
                  </a:lnTo>
                  <a:lnTo>
                    <a:pt x="2" y="40"/>
                  </a:lnTo>
                  <a:lnTo>
                    <a:pt x="0" y="54"/>
                  </a:lnTo>
                  <a:lnTo>
                    <a:pt x="2" y="66"/>
                  </a:lnTo>
                  <a:lnTo>
                    <a:pt x="4" y="78"/>
                  </a:lnTo>
                  <a:lnTo>
                    <a:pt x="8" y="88"/>
                  </a:lnTo>
                  <a:lnTo>
                    <a:pt x="13" y="91"/>
                  </a:lnTo>
                  <a:lnTo>
                    <a:pt x="15" y="93"/>
                  </a:lnTo>
                  <a:lnTo>
                    <a:pt x="15" y="93"/>
                  </a:lnTo>
                  <a:lnTo>
                    <a:pt x="23" y="97"/>
                  </a:lnTo>
                  <a:lnTo>
                    <a:pt x="23" y="91"/>
                  </a:lnTo>
                  <a:lnTo>
                    <a:pt x="22" y="91"/>
                  </a:lnTo>
                  <a:lnTo>
                    <a:pt x="22" y="91"/>
                  </a:lnTo>
                  <a:lnTo>
                    <a:pt x="22" y="91"/>
                  </a:lnTo>
                  <a:lnTo>
                    <a:pt x="18" y="88"/>
                  </a:lnTo>
                  <a:lnTo>
                    <a:pt x="17" y="84"/>
                  </a:lnTo>
                  <a:lnTo>
                    <a:pt x="15" y="80"/>
                  </a:lnTo>
                  <a:lnTo>
                    <a:pt x="17" y="74"/>
                  </a:lnTo>
                  <a:lnTo>
                    <a:pt x="17" y="74"/>
                  </a:lnTo>
                  <a:lnTo>
                    <a:pt x="19" y="72"/>
                  </a:lnTo>
                  <a:lnTo>
                    <a:pt x="23" y="69"/>
                  </a:lnTo>
                  <a:lnTo>
                    <a:pt x="23" y="65"/>
                  </a:lnTo>
                  <a:lnTo>
                    <a:pt x="23" y="65"/>
                  </a:lnTo>
                  <a:lnTo>
                    <a:pt x="18" y="66"/>
                  </a:lnTo>
                  <a:lnTo>
                    <a:pt x="13" y="65"/>
                  </a:lnTo>
                  <a:lnTo>
                    <a:pt x="13" y="65"/>
                  </a:lnTo>
                  <a:lnTo>
                    <a:pt x="13" y="65"/>
                  </a:lnTo>
                  <a:lnTo>
                    <a:pt x="10" y="62"/>
                  </a:lnTo>
                  <a:lnTo>
                    <a:pt x="7" y="58"/>
                  </a:lnTo>
                  <a:lnTo>
                    <a:pt x="7" y="54"/>
                  </a:lnTo>
                  <a:lnTo>
                    <a:pt x="8" y="49"/>
                  </a:lnTo>
                  <a:lnTo>
                    <a:pt x="8" y="49"/>
                  </a:lnTo>
                  <a:lnTo>
                    <a:pt x="11" y="46"/>
                  </a:lnTo>
                  <a:lnTo>
                    <a:pt x="14" y="43"/>
                  </a:lnTo>
                  <a:lnTo>
                    <a:pt x="18" y="43"/>
                  </a:lnTo>
                  <a:lnTo>
                    <a:pt x="23" y="43"/>
                  </a:lnTo>
                  <a:lnTo>
                    <a:pt x="23" y="39"/>
                  </a:lnTo>
                  <a:lnTo>
                    <a:pt x="23" y="39"/>
                  </a:lnTo>
                  <a:lnTo>
                    <a:pt x="18" y="38"/>
                  </a:lnTo>
                  <a:lnTo>
                    <a:pt x="18" y="38"/>
                  </a:lnTo>
                  <a:lnTo>
                    <a:pt x="15" y="35"/>
                  </a:lnTo>
                  <a:lnTo>
                    <a:pt x="14" y="32"/>
                  </a:lnTo>
                  <a:lnTo>
                    <a:pt x="13" y="28"/>
                  </a:lnTo>
                  <a:lnTo>
                    <a:pt x="14" y="24"/>
                  </a:lnTo>
                  <a:lnTo>
                    <a:pt x="14" y="24"/>
                  </a:lnTo>
                  <a:lnTo>
                    <a:pt x="14" y="24"/>
                  </a:lnTo>
                  <a:lnTo>
                    <a:pt x="18" y="20"/>
                  </a:lnTo>
                  <a:lnTo>
                    <a:pt x="23" y="19"/>
                  </a:lnTo>
                  <a:lnTo>
                    <a:pt x="23" y="7"/>
                  </a:lnTo>
                  <a:close/>
                </a:path>
              </a:pathLst>
            </a:custGeom>
            <a:grpFill/>
            <a:ln w="9525">
              <a:noFill/>
            </a:ln>
          </p:spPr>
          <p:txBody>
            <a:bodyPr/>
            <a:lstStyle/>
            <a:p>
              <a:endParaRPr lang="zh-CN" altLang="en-US" sz="2400"/>
            </a:p>
          </p:txBody>
        </p:sp>
        <p:grpSp>
          <p:nvGrpSpPr>
            <p:cNvPr id="105" name="组合 199"/>
            <p:cNvGrpSpPr/>
            <p:nvPr/>
          </p:nvGrpSpPr>
          <p:grpSpPr bwMode="auto">
            <a:xfrm>
              <a:off x="4993271" y="1871434"/>
              <a:ext cx="174810" cy="224275"/>
              <a:chOff x="0" y="0"/>
              <a:chExt cx="265113" cy="334963"/>
            </a:xfrm>
            <a:grpFill/>
          </p:grpSpPr>
          <p:sp>
            <p:nvSpPr>
              <p:cNvPr id="113" name="Freeform 186"/>
              <p:cNvSpPr>
                <a:spLocks noChangeArrowheads="1"/>
              </p:cNvSpPr>
              <p:nvPr/>
            </p:nvSpPr>
            <p:spPr bwMode="auto">
              <a:xfrm>
                <a:off x="0" y="9525"/>
                <a:ext cx="252413" cy="325438"/>
              </a:xfrm>
              <a:custGeom>
                <a:avLst/>
                <a:gdLst>
                  <a:gd name="T0" fmla="*/ 159 w 159"/>
                  <a:gd name="T1" fmla="*/ 36 h 205"/>
                  <a:gd name="T2" fmla="*/ 151 w 159"/>
                  <a:gd name="T3" fmla="*/ 32 h 205"/>
                  <a:gd name="T4" fmla="*/ 56 w 159"/>
                  <a:gd name="T5" fmla="*/ 185 h 205"/>
                  <a:gd name="T6" fmla="*/ 56 w 159"/>
                  <a:gd name="T7" fmla="*/ 185 h 205"/>
                  <a:gd name="T8" fmla="*/ 53 w 159"/>
                  <a:gd name="T9" fmla="*/ 189 h 205"/>
                  <a:gd name="T10" fmla="*/ 50 w 159"/>
                  <a:gd name="T11" fmla="*/ 191 h 205"/>
                  <a:gd name="T12" fmla="*/ 46 w 159"/>
                  <a:gd name="T13" fmla="*/ 193 h 205"/>
                  <a:gd name="T14" fmla="*/ 41 w 159"/>
                  <a:gd name="T15" fmla="*/ 194 h 205"/>
                  <a:gd name="T16" fmla="*/ 37 w 159"/>
                  <a:gd name="T17" fmla="*/ 195 h 205"/>
                  <a:gd name="T18" fmla="*/ 31 w 159"/>
                  <a:gd name="T19" fmla="*/ 194 h 205"/>
                  <a:gd name="T20" fmla="*/ 27 w 159"/>
                  <a:gd name="T21" fmla="*/ 193 h 205"/>
                  <a:gd name="T22" fmla="*/ 22 w 159"/>
                  <a:gd name="T23" fmla="*/ 191 h 205"/>
                  <a:gd name="T24" fmla="*/ 22 w 159"/>
                  <a:gd name="T25" fmla="*/ 191 h 205"/>
                  <a:gd name="T26" fmla="*/ 18 w 159"/>
                  <a:gd name="T27" fmla="*/ 187 h 205"/>
                  <a:gd name="T28" fmla="*/ 15 w 159"/>
                  <a:gd name="T29" fmla="*/ 185 h 205"/>
                  <a:gd name="T30" fmla="*/ 12 w 159"/>
                  <a:gd name="T31" fmla="*/ 180 h 205"/>
                  <a:gd name="T32" fmla="*/ 10 w 159"/>
                  <a:gd name="T33" fmla="*/ 175 h 205"/>
                  <a:gd name="T34" fmla="*/ 10 w 159"/>
                  <a:gd name="T35" fmla="*/ 171 h 205"/>
                  <a:gd name="T36" fmla="*/ 10 w 159"/>
                  <a:gd name="T37" fmla="*/ 166 h 205"/>
                  <a:gd name="T38" fmla="*/ 11 w 159"/>
                  <a:gd name="T39" fmla="*/ 162 h 205"/>
                  <a:gd name="T40" fmla="*/ 12 w 159"/>
                  <a:gd name="T41" fmla="*/ 157 h 205"/>
                  <a:gd name="T42" fmla="*/ 107 w 159"/>
                  <a:gd name="T43" fmla="*/ 4 h 205"/>
                  <a:gd name="T44" fmla="*/ 100 w 159"/>
                  <a:gd name="T45" fmla="*/ 0 h 205"/>
                  <a:gd name="T46" fmla="*/ 4 w 159"/>
                  <a:gd name="T47" fmla="*/ 155 h 205"/>
                  <a:gd name="T48" fmla="*/ 4 w 159"/>
                  <a:gd name="T49" fmla="*/ 155 h 205"/>
                  <a:gd name="T50" fmla="*/ 2 w 159"/>
                  <a:gd name="T51" fmla="*/ 160 h 205"/>
                  <a:gd name="T52" fmla="*/ 0 w 159"/>
                  <a:gd name="T53" fmla="*/ 167 h 205"/>
                  <a:gd name="T54" fmla="*/ 0 w 159"/>
                  <a:gd name="T55" fmla="*/ 172 h 205"/>
                  <a:gd name="T56" fmla="*/ 2 w 159"/>
                  <a:gd name="T57" fmla="*/ 179 h 205"/>
                  <a:gd name="T58" fmla="*/ 3 w 159"/>
                  <a:gd name="T59" fmla="*/ 185 h 205"/>
                  <a:gd name="T60" fmla="*/ 7 w 159"/>
                  <a:gd name="T61" fmla="*/ 190 h 205"/>
                  <a:gd name="T62" fmla="*/ 11 w 159"/>
                  <a:gd name="T63" fmla="*/ 195 h 205"/>
                  <a:gd name="T64" fmla="*/ 16 w 159"/>
                  <a:gd name="T65" fmla="*/ 199 h 205"/>
                  <a:gd name="T66" fmla="*/ 16 w 159"/>
                  <a:gd name="T67" fmla="*/ 199 h 205"/>
                  <a:gd name="T68" fmla="*/ 23 w 159"/>
                  <a:gd name="T69" fmla="*/ 202 h 205"/>
                  <a:gd name="T70" fmla="*/ 30 w 159"/>
                  <a:gd name="T71" fmla="*/ 203 h 205"/>
                  <a:gd name="T72" fmla="*/ 35 w 159"/>
                  <a:gd name="T73" fmla="*/ 205 h 205"/>
                  <a:gd name="T74" fmla="*/ 42 w 159"/>
                  <a:gd name="T75" fmla="*/ 205 h 205"/>
                  <a:gd name="T76" fmla="*/ 48 w 159"/>
                  <a:gd name="T77" fmla="*/ 202 h 205"/>
                  <a:gd name="T78" fmla="*/ 53 w 159"/>
                  <a:gd name="T79" fmla="*/ 199 h 205"/>
                  <a:gd name="T80" fmla="*/ 58 w 159"/>
                  <a:gd name="T81" fmla="*/ 195 h 205"/>
                  <a:gd name="T82" fmla="*/ 62 w 159"/>
                  <a:gd name="T83" fmla="*/ 191 h 205"/>
                  <a:gd name="T84" fmla="*/ 159 w 159"/>
                  <a:gd name="T85" fmla="*/ 36 h 2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59"/>
                  <a:gd name="T130" fmla="*/ 0 h 205"/>
                  <a:gd name="T131" fmla="*/ 159 w 159"/>
                  <a:gd name="T132" fmla="*/ 205 h 20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59" h="205">
                    <a:moveTo>
                      <a:pt x="159" y="36"/>
                    </a:moveTo>
                    <a:lnTo>
                      <a:pt x="151" y="32"/>
                    </a:lnTo>
                    <a:lnTo>
                      <a:pt x="56" y="185"/>
                    </a:lnTo>
                    <a:lnTo>
                      <a:pt x="56" y="185"/>
                    </a:lnTo>
                    <a:lnTo>
                      <a:pt x="53" y="189"/>
                    </a:lnTo>
                    <a:lnTo>
                      <a:pt x="50" y="191"/>
                    </a:lnTo>
                    <a:lnTo>
                      <a:pt x="46" y="193"/>
                    </a:lnTo>
                    <a:lnTo>
                      <a:pt x="41" y="194"/>
                    </a:lnTo>
                    <a:lnTo>
                      <a:pt x="37" y="195"/>
                    </a:lnTo>
                    <a:lnTo>
                      <a:pt x="31" y="194"/>
                    </a:lnTo>
                    <a:lnTo>
                      <a:pt x="27" y="193"/>
                    </a:lnTo>
                    <a:lnTo>
                      <a:pt x="22" y="191"/>
                    </a:lnTo>
                    <a:lnTo>
                      <a:pt x="22" y="191"/>
                    </a:lnTo>
                    <a:lnTo>
                      <a:pt x="18" y="187"/>
                    </a:lnTo>
                    <a:lnTo>
                      <a:pt x="15" y="185"/>
                    </a:lnTo>
                    <a:lnTo>
                      <a:pt x="12" y="180"/>
                    </a:lnTo>
                    <a:lnTo>
                      <a:pt x="10" y="175"/>
                    </a:lnTo>
                    <a:lnTo>
                      <a:pt x="10" y="171"/>
                    </a:lnTo>
                    <a:lnTo>
                      <a:pt x="10" y="166"/>
                    </a:lnTo>
                    <a:lnTo>
                      <a:pt x="11" y="162"/>
                    </a:lnTo>
                    <a:lnTo>
                      <a:pt x="12" y="157"/>
                    </a:lnTo>
                    <a:lnTo>
                      <a:pt x="107" y="4"/>
                    </a:lnTo>
                    <a:lnTo>
                      <a:pt x="100" y="0"/>
                    </a:lnTo>
                    <a:lnTo>
                      <a:pt x="4" y="155"/>
                    </a:lnTo>
                    <a:lnTo>
                      <a:pt x="4" y="155"/>
                    </a:lnTo>
                    <a:lnTo>
                      <a:pt x="2" y="160"/>
                    </a:lnTo>
                    <a:lnTo>
                      <a:pt x="0" y="167"/>
                    </a:lnTo>
                    <a:lnTo>
                      <a:pt x="0" y="172"/>
                    </a:lnTo>
                    <a:lnTo>
                      <a:pt x="2" y="179"/>
                    </a:lnTo>
                    <a:lnTo>
                      <a:pt x="3" y="185"/>
                    </a:lnTo>
                    <a:lnTo>
                      <a:pt x="7" y="190"/>
                    </a:lnTo>
                    <a:lnTo>
                      <a:pt x="11" y="195"/>
                    </a:lnTo>
                    <a:lnTo>
                      <a:pt x="16" y="199"/>
                    </a:lnTo>
                    <a:lnTo>
                      <a:pt x="16" y="199"/>
                    </a:lnTo>
                    <a:lnTo>
                      <a:pt x="23" y="202"/>
                    </a:lnTo>
                    <a:lnTo>
                      <a:pt x="30" y="203"/>
                    </a:lnTo>
                    <a:lnTo>
                      <a:pt x="35" y="205"/>
                    </a:lnTo>
                    <a:lnTo>
                      <a:pt x="42" y="205"/>
                    </a:lnTo>
                    <a:lnTo>
                      <a:pt x="48" y="202"/>
                    </a:lnTo>
                    <a:lnTo>
                      <a:pt x="53" y="199"/>
                    </a:lnTo>
                    <a:lnTo>
                      <a:pt x="58" y="195"/>
                    </a:lnTo>
                    <a:lnTo>
                      <a:pt x="62" y="191"/>
                    </a:lnTo>
                    <a:lnTo>
                      <a:pt x="159" y="36"/>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14" name="Freeform 187"/>
              <p:cNvSpPr>
                <a:spLocks noChangeArrowheads="1"/>
              </p:cNvSpPr>
              <p:nvPr/>
            </p:nvSpPr>
            <p:spPr bwMode="auto">
              <a:xfrm>
                <a:off x="142875" y="0"/>
                <a:ext cx="122238" cy="82550"/>
              </a:xfrm>
              <a:custGeom>
                <a:avLst/>
                <a:gdLst>
                  <a:gd name="T0" fmla="*/ 75 w 77"/>
                  <a:gd name="T1" fmla="*/ 50 h 52"/>
                  <a:gd name="T2" fmla="*/ 75 w 77"/>
                  <a:gd name="T3" fmla="*/ 50 h 52"/>
                  <a:gd name="T4" fmla="*/ 74 w 77"/>
                  <a:gd name="T5" fmla="*/ 51 h 52"/>
                  <a:gd name="T6" fmla="*/ 71 w 77"/>
                  <a:gd name="T7" fmla="*/ 52 h 52"/>
                  <a:gd name="T8" fmla="*/ 69 w 77"/>
                  <a:gd name="T9" fmla="*/ 52 h 52"/>
                  <a:gd name="T10" fmla="*/ 67 w 77"/>
                  <a:gd name="T11" fmla="*/ 51 h 52"/>
                  <a:gd name="T12" fmla="*/ 2 w 77"/>
                  <a:gd name="T13" fmla="*/ 12 h 52"/>
                  <a:gd name="T14" fmla="*/ 2 w 77"/>
                  <a:gd name="T15" fmla="*/ 12 h 52"/>
                  <a:gd name="T16" fmla="*/ 0 w 77"/>
                  <a:gd name="T17" fmla="*/ 9 h 52"/>
                  <a:gd name="T18" fmla="*/ 0 w 77"/>
                  <a:gd name="T19" fmla="*/ 8 h 52"/>
                  <a:gd name="T20" fmla="*/ 0 w 77"/>
                  <a:gd name="T21" fmla="*/ 5 h 52"/>
                  <a:gd name="T22" fmla="*/ 0 w 77"/>
                  <a:gd name="T23" fmla="*/ 2 h 52"/>
                  <a:gd name="T24" fmla="*/ 0 w 77"/>
                  <a:gd name="T25" fmla="*/ 2 h 52"/>
                  <a:gd name="T26" fmla="*/ 1 w 77"/>
                  <a:gd name="T27" fmla="*/ 1 h 52"/>
                  <a:gd name="T28" fmla="*/ 4 w 77"/>
                  <a:gd name="T29" fmla="*/ 0 h 52"/>
                  <a:gd name="T30" fmla="*/ 6 w 77"/>
                  <a:gd name="T31" fmla="*/ 0 h 52"/>
                  <a:gd name="T32" fmla="*/ 8 w 77"/>
                  <a:gd name="T33" fmla="*/ 1 h 52"/>
                  <a:gd name="T34" fmla="*/ 74 w 77"/>
                  <a:gd name="T35" fmla="*/ 42 h 52"/>
                  <a:gd name="T36" fmla="*/ 74 w 77"/>
                  <a:gd name="T37" fmla="*/ 42 h 52"/>
                  <a:gd name="T38" fmla="*/ 75 w 77"/>
                  <a:gd name="T39" fmla="*/ 43 h 52"/>
                  <a:gd name="T40" fmla="*/ 77 w 77"/>
                  <a:gd name="T41" fmla="*/ 46 h 52"/>
                  <a:gd name="T42" fmla="*/ 77 w 77"/>
                  <a:gd name="T43" fmla="*/ 47 h 52"/>
                  <a:gd name="T44" fmla="*/ 75 w 77"/>
                  <a:gd name="T45" fmla="*/ 50 h 52"/>
                  <a:gd name="T46" fmla="*/ 75 w 77"/>
                  <a:gd name="T47" fmla="*/ 50 h 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7"/>
                  <a:gd name="T73" fmla="*/ 0 h 52"/>
                  <a:gd name="T74" fmla="*/ 77 w 77"/>
                  <a:gd name="T75" fmla="*/ 52 h 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7" h="52">
                    <a:moveTo>
                      <a:pt x="75" y="50"/>
                    </a:moveTo>
                    <a:lnTo>
                      <a:pt x="75" y="50"/>
                    </a:lnTo>
                    <a:lnTo>
                      <a:pt x="74" y="51"/>
                    </a:lnTo>
                    <a:lnTo>
                      <a:pt x="71" y="52"/>
                    </a:lnTo>
                    <a:lnTo>
                      <a:pt x="69" y="52"/>
                    </a:lnTo>
                    <a:lnTo>
                      <a:pt x="67" y="51"/>
                    </a:lnTo>
                    <a:lnTo>
                      <a:pt x="2" y="12"/>
                    </a:lnTo>
                    <a:lnTo>
                      <a:pt x="2" y="12"/>
                    </a:lnTo>
                    <a:lnTo>
                      <a:pt x="0" y="9"/>
                    </a:lnTo>
                    <a:lnTo>
                      <a:pt x="0" y="8"/>
                    </a:lnTo>
                    <a:lnTo>
                      <a:pt x="0" y="5"/>
                    </a:lnTo>
                    <a:lnTo>
                      <a:pt x="0" y="2"/>
                    </a:lnTo>
                    <a:lnTo>
                      <a:pt x="0" y="2"/>
                    </a:lnTo>
                    <a:lnTo>
                      <a:pt x="1" y="1"/>
                    </a:lnTo>
                    <a:lnTo>
                      <a:pt x="4" y="0"/>
                    </a:lnTo>
                    <a:lnTo>
                      <a:pt x="6" y="0"/>
                    </a:lnTo>
                    <a:lnTo>
                      <a:pt x="8" y="1"/>
                    </a:lnTo>
                    <a:lnTo>
                      <a:pt x="74" y="42"/>
                    </a:lnTo>
                    <a:lnTo>
                      <a:pt x="74" y="42"/>
                    </a:lnTo>
                    <a:lnTo>
                      <a:pt x="75" y="43"/>
                    </a:lnTo>
                    <a:lnTo>
                      <a:pt x="77" y="46"/>
                    </a:lnTo>
                    <a:lnTo>
                      <a:pt x="77" y="47"/>
                    </a:lnTo>
                    <a:lnTo>
                      <a:pt x="75" y="50"/>
                    </a:lnTo>
                    <a:lnTo>
                      <a:pt x="75" y="50"/>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15" name="Freeform 188"/>
              <p:cNvSpPr>
                <a:spLocks noChangeArrowheads="1"/>
              </p:cNvSpPr>
              <p:nvPr/>
            </p:nvSpPr>
            <p:spPr bwMode="auto">
              <a:xfrm>
                <a:off x="42863" y="68262"/>
                <a:ext cx="173038" cy="234950"/>
              </a:xfrm>
              <a:custGeom>
                <a:avLst/>
                <a:gdLst>
                  <a:gd name="T0" fmla="*/ 109 w 109"/>
                  <a:gd name="T1" fmla="*/ 5 h 148"/>
                  <a:gd name="T2" fmla="*/ 99 w 109"/>
                  <a:gd name="T3" fmla="*/ 0 h 148"/>
                  <a:gd name="T4" fmla="*/ 15 w 109"/>
                  <a:gd name="T5" fmla="*/ 137 h 148"/>
                  <a:gd name="T6" fmla="*/ 15 w 109"/>
                  <a:gd name="T7" fmla="*/ 137 h 148"/>
                  <a:gd name="T8" fmla="*/ 12 w 109"/>
                  <a:gd name="T9" fmla="*/ 139 h 148"/>
                  <a:gd name="T10" fmla="*/ 8 w 109"/>
                  <a:gd name="T11" fmla="*/ 142 h 148"/>
                  <a:gd name="T12" fmla="*/ 4 w 109"/>
                  <a:gd name="T13" fmla="*/ 143 h 148"/>
                  <a:gd name="T14" fmla="*/ 0 w 109"/>
                  <a:gd name="T15" fmla="*/ 143 h 148"/>
                  <a:gd name="T16" fmla="*/ 0 w 109"/>
                  <a:gd name="T17" fmla="*/ 143 h 148"/>
                  <a:gd name="T18" fmla="*/ 0 w 109"/>
                  <a:gd name="T19" fmla="*/ 145 h 148"/>
                  <a:gd name="T20" fmla="*/ 0 w 109"/>
                  <a:gd name="T21" fmla="*/ 145 h 148"/>
                  <a:gd name="T22" fmla="*/ 7 w 109"/>
                  <a:gd name="T23" fmla="*/ 148 h 148"/>
                  <a:gd name="T24" fmla="*/ 14 w 109"/>
                  <a:gd name="T25" fmla="*/ 148 h 148"/>
                  <a:gd name="T26" fmla="*/ 21 w 109"/>
                  <a:gd name="T27" fmla="*/ 145 h 148"/>
                  <a:gd name="T28" fmla="*/ 25 w 109"/>
                  <a:gd name="T29" fmla="*/ 141 h 148"/>
                  <a:gd name="T30" fmla="*/ 109 w 109"/>
                  <a:gd name="T31" fmla="*/ 5 h 1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9"/>
                  <a:gd name="T49" fmla="*/ 0 h 148"/>
                  <a:gd name="T50" fmla="*/ 109 w 109"/>
                  <a:gd name="T51" fmla="*/ 148 h 1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9" h="148">
                    <a:moveTo>
                      <a:pt x="109" y="5"/>
                    </a:moveTo>
                    <a:lnTo>
                      <a:pt x="99" y="0"/>
                    </a:lnTo>
                    <a:lnTo>
                      <a:pt x="15" y="137"/>
                    </a:lnTo>
                    <a:lnTo>
                      <a:pt x="15" y="137"/>
                    </a:lnTo>
                    <a:lnTo>
                      <a:pt x="12" y="139"/>
                    </a:lnTo>
                    <a:lnTo>
                      <a:pt x="8" y="142"/>
                    </a:lnTo>
                    <a:lnTo>
                      <a:pt x="4" y="143"/>
                    </a:lnTo>
                    <a:lnTo>
                      <a:pt x="0" y="143"/>
                    </a:lnTo>
                    <a:lnTo>
                      <a:pt x="0" y="143"/>
                    </a:lnTo>
                    <a:lnTo>
                      <a:pt x="0" y="145"/>
                    </a:lnTo>
                    <a:lnTo>
                      <a:pt x="0" y="145"/>
                    </a:lnTo>
                    <a:lnTo>
                      <a:pt x="7" y="148"/>
                    </a:lnTo>
                    <a:lnTo>
                      <a:pt x="14" y="148"/>
                    </a:lnTo>
                    <a:lnTo>
                      <a:pt x="21" y="145"/>
                    </a:lnTo>
                    <a:lnTo>
                      <a:pt x="25" y="141"/>
                    </a:lnTo>
                    <a:lnTo>
                      <a:pt x="109" y="5"/>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grpSp>
        <p:sp>
          <p:nvSpPr>
            <p:cNvPr id="17539" name="Freeform 189"/>
            <p:cNvSpPr>
              <a:spLocks noEditPoints="1"/>
            </p:cNvSpPr>
            <p:nvPr/>
          </p:nvSpPr>
          <p:spPr>
            <a:xfrm>
              <a:off x="4142116" y="2953485"/>
              <a:ext cx="143594" cy="156249"/>
            </a:xfrm>
            <a:custGeom>
              <a:avLst/>
              <a:gdLst>
                <a:gd name="txL" fmla="*/ 0 w 137"/>
                <a:gd name="txT" fmla="*/ 0 h 147"/>
                <a:gd name="txR" fmla="*/ 137 w 137"/>
                <a:gd name="txB" fmla="*/ 147 h 147"/>
              </a:gdLst>
              <a:ahLst/>
              <a:cxnLst>
                <a:cxn ang="0">
                  <a:pos x="112150" y="72278"/>
                </a:cxn>
                <a:cxn ang="0">
                  <a:pos x="107958" y="54209"/>
                </a:cxn>
                <a:cxn ang="0">
                  <a:pos x="107958" y="105229"/>
                </a:cxn>
                <a:cxn ang="0">
                  <a:pos x="122631" y="117984"/>
                </a:cxn>
                <a:cxn ang="0">
                  <a:pos x="120535" y="125424"/>
                </a:cxn>
                <a:cxn ang="0">
                  <a:pos x="107958" y="40391"/>
                </a:cxn>
                <a:cxn ang="0">
                  <a:pos x="120535" y="20195"/>
                </a:cxn>
                <a:cxn ang="0">
                  <a:pos x="122631" y="25510"/>
                </a:cxn>
                <a:cxn ang="0">
                  <a:pos x="107958" y="40391"/>
                </a:cxn>
                <a:cxn ang="0">
                  <a:pos x="119487" y="72278"/>
                </a:cxn>
                <a:cxn ang="0">
                  <a:pos x="140450" y="69090"/>
                </a:cxn>
                <a:cxn ang="0">
                  <a:pos x="142546" y="74404"/>
                </a:cxn>
                <a:cxn ang="0">
                  <a:pos x="119487" y="74404"/>
                </a:cxn>
                <a:cxn ang="0">
                  <a:pos x="72321" y="31888"/>
                </a:cxn>
                <a:cxn ang="0">
                  <a:pos x="107958" y="54209"/>
                </a:cxn>
                <a:cxn ang="0">
                  <a:pos x="94332" y="106292"/>
                </a:cxn>
                <a:cxn ang="0">
                  <a:pos x="88043" y="150934"/>
                </a:cxn>
                <a:cxn ang="0">
                  <a:pos x="72321" y="121173"/>
                </a:cxn>
                <a:cxn ang="0">
                  <a:pos x="86995" y="102040"/>
                </a:cxn>
                <a:cxn ang="0">
                  <a:pos x="99572" y="89285"/>
                </a:cxn>
                <a:cxn ang="0">
                  <a:pos x="103765" y="65901"/>
                </a:cxn>
                <a:cxn ang="0">
                  <a:pos x="95380" y="49957"/>
                </a:cxn>
                <a:cxn ang="0">
                  <a:pos x="72321" y="40391"/>
                </a:cxn>
                <a:cxn ang="0">
                  <a:pos x="104813" y="32950"/>
                </a:cxn>
                <a:cxn ang="0">
                  <a:pos x="104813" y="38265"/>
                </a:cxn>
                <a:cxn ang="0">
                  <a:pos x="107958" y="105229"/>
                </a:cxn>
                <a:cxn ang="0">
                  <a:pos x="103765" y="107355"/>
                </a:cxn>
                <a:cxn ang="0">
                  <a:pos x="107958" y="105229"/>
                </a:cxn>
                <a:cxn ang="0">
                  <a:pos x="75465" y="1063"/>
                </a:cxn>
                <a:cxn ang="0">
                  <a:pos x="75465" y="24447"/>
                </a:cxn>
                <a:cxn ang="0">
                  <a:pos x="70225" y="156249"/>
                </a:cxn>
                <a:cxn ang="0">
                  <a:pos x="51358" y="145620"/>
                </a:cxn>
                <a:cxn ang="0">
                  <a:pos x="42973" y="97788"/>
                </a:cxn>
                <a:cxn ang="0">
                  <a:pos x="42973" y="45705"/>
                </a:cxn>
                <a:cxn ang="0">
                  <a:pos x="72321" y="31888"/>
                </a:cxn>
                <a:cxn ang="0">
                  <a:pos x="59743" y="42517"/>
                </a:cxn>
                <a:cxn ang="0">
                  <a:pos x="47166" y="54209"/>
                </a:cxn>
                <a:cxn ang="0">
                  <a:pos x="41925" y="72278"/>
                </a:cxn>
                <a:cxn ang="0">
                  <a:pos x="56599" y="98851"/>
                </a:cxn>
                <a:cxn ang="0">
                  <a:pos x="58695" y="103103"/>
                </a:cxn>
                <a:cxn ang="0">
                  <a:pos x="72321" y="156249"/>
                </a:cxn>
                <a:cxn ang="0">
                  <a:pos x="72321" y="25510"/>
                </a:cxn>
                <a:cxn ang="0">
                  <a:pos x="68129" y="4252"/>
                </a:cxn>
                <a:cxn ang="0">
                  <a:pos x="72321" y="0"/>
                </a:cxn>
                <a:cxn ang="0">
                  <a:pos x="39829" y="110544"/>
                </a:cxn>
                <a:cxn ang="0">
                  <a:pos x="36685" y="105229"/>
                </a:cxn>
                <a:cxn ang="0">
                  <a:pos x="36685" y="40391"/>
                </a:cxn>
                <a:cxn ang="0">
                  <a:pos x="39829" y="32950"/>
                </a:cxn>
                <a:cxn ang="0">
                  <a:pos x="36685" y="89285"/>
                </a:cxn>
                <a:cxn ang="0">
                  <a:pos x="34588" y="62712"/>
                </a:cxn>
                <a:cxn ang="0">
                  <a:pos x="36685" y="31888"/>
                </a:cxn>
                <a:cxn ang="0">
                  <a:pos x="34588" y="38265"/>
                </a:cxn>
                <a:cxn ang="0">
                  <a:pos x="22011" y="21258"/>
                </a:cxn>
                <a:cxn ang="0">
                  <a:pos x="36685" y="31888"/>
                </a:cxn>
                <a:cxn ang="0">
                  <a:pos x="27251" y="123299"/>
                </a:cxn>
                <a:cxn ang="0">
                  <a:pos x="22011" y="123299"/>
                </a:cxn>
                <a:cxn ang="0">
                  <a:pos x="34588" y="105229"/>
                </a:cxn>
                <a:cxn ang="0">
                  <a:pos x="4193" y="69090"/>
                </a:cxn>
                <a:cxn ang="0">
                  <a:pos x="24107" y="69090"/>
                </a:cxn>
                <a:cxn ang="0">
                  <a:pos x="22011" y="76530"/>
                </a:cxn>
                <a:cxn ang="0">
                  <a:pos x="0" y="72278"/>
                </a:cxn>
                <a:cxn ang="0">
                  <a:pos x="4193" y="69090"/>
                </a:cxn>
              </a:cxnLst>
              <a:rect l="txL" t="txT" r="txR" b="txB"/>
              <a:pathLst>
                <a:path w="137" h="147">
                  <a:moveTo>
                    <a:pt x="103" y="51"/>
                  </a:moveTo>
                  <a:lnTo>
                    <a:pt x="103" y="51"/>
                  </a:lnTo>
                  <a:lnTo>
                    <a:pt x="106" y="59"/>
                  </a:lnTo>
                  <a:lnTo>
                    <a:pt x="107" y="68"/>
                  </a:lnTo>
                  <a:lnTo>
                    <a:pt x="107" y="68"/>
                  </a:lnTo>
                  <a:lnTo>
                    <a:pt x="106" y="77"/>
                  </a:lnTo>
                  <a:lnTo>
                    <a:pt x="103" y="84"/>
                  </a:lnTo>
                  <a:lnTo>
                    <a:pt x="103" y="51"/>
                  </a:lnTo>
                  <a:lnTo>
                    <a:pt x="103" y="51"/>
                  </a:lnTo>
                  <a:close/>
                  <a:moveTo>
                    <a:pt x="103" y="107"/>
                  </a:moveTo>
                  <a:lnTo>
                    <a:pt x="103" y="99"/>
                  </a:lnTo>
                  <a:lnTo>
                    <a:pt x="103" y="99"/>
                  </a:lnTo>
                  <a:lnTo>
                    <a:pt x="106" y="99"/>
                  </a:lnTo>
                  <a:lnTo>
                    <a:pt x="106" y="99"/>
                  </a:lnTo>
                  <a:lnTo>
                    <a:pt x="117" y="111"/>
                  </a:lnTo>
                  <a:lnTo>
                    <a:pt x="117" y="111"/>
                  </a:lnTo>
                  <a:lnTo>
                    <a:pt x="118" y="114"/>
                  </a:lnTo>
                  <a:lnTo>
                    <a:pt x="117" y="116"/>
                  </a:lnTo>
                  <a:lnTo>
                    <a:pt x="117" y="116"/>
                  </a:lnTo>
                  <a:lnTo>
                    <a:pt x="115" y="118"/>
                  </a:lnTo>
                  <a:lnTo>
                    <a:pt x="113" y="116"/>
                  </a:lnTo>
                  <a:lnTo>
                    <a:pt x="103" y="107"/>
                  </a:lnTo>
                  <a:lnTo>
                    <a:pt x="103" y="107"/>
                  </a:lnTo>
                  <a:close/>
                  <a:moveTo>
                    <a:pt x="103" y="38"/>
                  </a:moveTo>
                  <a:lnTo>
                    <a:pt x="103" y="28"/>
                  </a:lnTo>
                  <a:lnTo>
                    <a:pt x="113" y="20"/>
                  </a:lnTo>
                  <a:lnTo>
                    <a:pt x="113" y="20"/>
                  </a:lnTo>
                  <a:lnTo>
                    <a:pt x="115" y="19"/>
                  </a:lnTo>
                  <a:lnTo>
                    <a:pt x="117" y="20"/>
                  </a:lnTo>
                  <a:lnTo>
                    <a:pt x="117" y="20"/>
                  </a:lnTo>
                  <a:lnTo>
                    <a:pt x="118" y="23"/>
                  </a:lnTo>
                  <a:lnTo>
                    <a:pt x="117" y="24"/>
                  </a:lnTo>
                  <a:lnTo>
                    <a:pt x="106" y="36"/>
                  </a:lnTo>
                  <a:lnTo>
                    <a:pt x="106" y="36"/>
                  </a:lnTo>
                  <a:lnTo>
                    <a:pt x="106" y="36"/>
                  </a:lnTo>
                  <a:lnTo>
                    <a:pt x="103" y="38"/>
                  </a:lnTo>
                  <a:lnTo>
                    <a:pt x="103" y="38"/>
                  </a:lnTo>
                  <a:close/>
                  <a:moveTo>
                    <a:pt x="114" y="68"/>
                  </a:moveTo>
                  <a:lnTo>
                    <a:pt x="114" y="68"/>
                  </a:lnTo>
                  <a:lnTo>
                    <a:pt x="114" y="68"/>
                  </a:lnTo>
                  <a:lnTo>
                    <a:pt x="114" y="65"/>
                  </a:lnTo>
                  <a:lnTo>
                    <a:pt x="117" y="65"/>
                  </a:lnTo>
                  <a:lnTo>
                    <a:pt x="134" y="65"/>
                  </a:lnTo>
                  <a:lnTo>
                    <a:pt x="134" y="65"/>
                  </a:lnTo>
                  <a:lnTo>
                    <a:pt x="136" y="65"/>
                  </a:lnTo>
                  <a:lnTo>
                    <a:pt x="137" y="68"/>
                  </a:lnTo>
                  <a:lnTo>
                    <a:pt x="137" y="68"/>
                  </a:lnTo>
                  <a:lnTo>
                    <a:pt x="136" y="70"/>
                  </a:lnTo>
                  <a:lnTo>
                    <a:pt x="134" y="72"/>
                  </a:lnTo>
                  <a:lnTo>
                    <a:pt x="117" y="72"/>
                  </a:lnTo>
                  <a:lnTo>
                    <a:pt x="117" y="72"/>
                  </a:lnTo>
                  <a:lnTo>
                    <a:pt x="114" y="70"/>
                  </a:lnTo>
                  <a:lnTo>
                    <a:pt x="114" y="68"/>
                  </a:lnTo>
                  <a:lnTo>
                    <a:pt x="114" y="68"/>
                  </a:lnTo>
                  <a:close/>
                  <a:moveTo>
                    <a:pt x="69" y="30"/>
                  </a:moveTo>
                  <a:lnTo>
                    <a:pt x="69" y="30"/>
                  </a:lnTo>
                  <a:lnTo>
                    <a:pt x="80" y="32"/>
                  </a:lnTo>
                  <a:lnTo>
                    <a:pt x="90" y="36"/>
                  </a:lnTo>
                  <a:lnTo>
                    <a:pt x="98" y="43"/>
                  </a:lnTo>
                  <a:lnTo>
                    <a:pt x="103" y="51"/>
                  </a:lnTo>
                  <a:lnTo>
                    <a:pt x="103" y="84"/>
                  </a:lnTo>
                  <a:lnTo>
                    <a:pt x="103" y="84"/>
                  </a:lnTo>
                  <a:lnTo>
                    <a:pt x="98" y="93"/>
                  </a:lnTo>
                  <a:lnTo>
                    <a:pt x="90" y="100"/>
                  </a:lnTo>
                  <a:lnTo>
                    <a:pt x="90" y="130"/>
                  </a:lnTo>
                  <a:lnTo>
                    <a:pt x="90" y="130"/>
                  </a:lnTo>
                  <a:lnTo>
                    <a:pt x="88" y="137"/>
                  </a:lnTo>
                  <a:lnTo>
                    <a:pt x="84" y="142"/>
                  </a:lnTo>
                  <a:lnTo>
                    <a:pt x="79" y="146"/>
                  </a:lnTo>
                  <a:lnTo>
                    <a:pt x="71" y="147"/>
                  </a:lnTo>
                  <a:lnTo>
                    <a:pt x="69" y="147"/>
                  </a:lnTo>
                  <a:lnTo>
                    <a:pt x="69" y="114"/>
                  </a:lnTo>
                  <a:lnTo>
                    <a:pt x="82" y="114"/>
                  </a:lnTo>
                  <a:lnTo>
                    <a:pt x="82" y="97"/>
                  </a:lnTo>
                  <a:lnTo>
                    <a:pt x="82" y="97"/>
                  </a:lnTo>
                  <a:lnTo>
                    <a:pt x="83" y="96"/>
                  </a:lnTo>
                  <a:lnTo>
                    <a:pt x="84" y="95"/>
                  </a:lnTo>
                  <a:lnTo>
                    <a:pt x="84" y="95"/>
                  </a:lnTo>
                  <a:lnTo>
                    <a:pt x="91" y="89"/>
                  </a:lnTo>
                  <a:lnTo>
                    <a:pt x="95" y="84"/>
                  </a:lnTo>
                  <a:lnTo>
                    <a:pt x="98" y="76"/>
                  </a:lnTo>
                  <a:lnTo>
                    <a:pt x="99" y="68"/>
                  </a:lnTo>
                  <a:lnTo>
                    <a:pt x="99" y="68"/>
                  </a:lnTo>
                  <a:lnTo>
                    <a:pt x="99" y="62"/>
                  </a:lnTo>
                  <a:lnTo>
                    <a:pt x="96" y="57"/>
                  </a:lnTo>
                  <a:lnTo>
                    <a:pt x="94" y="51"/>
                  </a:lnTo>
                  <a:lnTo>
                    <a:pt x="91" y="47"/>
                  </a:lnTo>
                  <a:lnTo>
                    <a:pt x="91" y="47"/>
                  </a:lnTo>
                  <a:lnTo>
                    <a:pt x="86" y="43"/>
                  </a:lnTo>
                  <a:lnTo>
                    <a:pt x="82" y="40"/>
                  </a:lnTo>
                  <a:lnTo>
                    <a:pt x="75" y="39"/>
                  </a:lnTo>
                  <a:lnTo>
                    <a:pt x="69" y="38"/>
                  </a:lnTo>
                  <a:lnTo>
                    <a:pt x="69" y="30"/>
                  </a:lnTo>
                  <a:lnTo>
                    <a:pt x="69" y="30"/>
                  </a:lnTo>
                  <a:close/>
                  <a:moveTo>
                    <a:pt x="103" y="28"/>
                  </a:moveTo>
                  <a:lnTo>
                    <a:pt x="100" y="31"/>
                  </a:lnTo>
                  <a:lnTo>
                    <a:pt x="100" y="31"/>
                  </a:lnTo>
                  <a:lnTo>
                    <a:pt x="99" y="34"/>
                  </a:lnTo>
                  <a:lnTo>
                    <a:pt x="100" y="36"/>
                  </a:lnTo>
                  <a:lnTo>
                    <a:pt x="100" y="36"/>
                  </a:lnTo>
                  <a:lnTo>
                    <a:pt x="103" y="38"/>
                  </a:lnTo>
                  <a:lnTo>
                    <a:pt x="103" y="28"/>
                  </a:lnTo>
                  <a:lnTo>
                    <a:pt x="103" y="28"/>
                  </a:lnTo>
                  <a:close/>
                  <a:moveTo>
                    <a:pt x="103" y="99"/>
                  </a:moveTo>
                  <a:lnTo>
                    <a:pt x="103" y="99"/>
                  </a:lnTo>
                  <a:lnTo>
                    <a:pt x="100" y="99"/>
                  </a:lnTo>
                  <a:lnTo>
                    <a:pt x="100" y="99"/>
                  </a:lnTo>
                  <a:lnTo>
                    <a:pt x="99" y="101"/>
                  </a:lnTo>
                  <a:lnTo>
                    <a:pt x="100" y="104"/>
                  </a:lnTo>
                  <a:lnTo>
                    <a:pt x="103" y="107"/>
                  </a:lnTo>
                  <a:lnTo>
                    <a:pt x="103" y="99"/>
                  </a:lnTo>
                  <a:lnTo>
                    <a:pt x="103" y="99"/>
                  </a:lnTo>
                  <a:close/>
                  <a:moveTo>
                    <a:pt x="69" y="24"/>
                  </a:moveTo>
                  <a:lnTo>
                    <a:pt x="69" y="0"/>
                  </a:lnTo>
                  <a:lnTo>
                    <a:pt x="69" y="0"/>
                  </a:lnTo>
                  <a:lnTo>
                    <a:pt x="72" y="1"/>
                  </a:lnTo>
                  <a:lnTo>
                    <a:pt x="72" y="4"/>
                  </a:lnTo>
                  <a:lnTo>
                    <a:pt x="72" y="20"/>
                  </a:lnTo>
                  <a:lnTo>
                    <a:pt x="72" y="20"/>
                  </a:lnTo>
                  <a:lnTo>
                    <a:pt x="72" y="23"/>
                  </a:lnTo>
                  <a:lnTo>
                    <a:pt x="69" y="24"/>
                  </a:lnTo>
                  <a:lnTo>
                    <a:pt x="69" y="24"/>
                  </a:lnTo>
                  <a:close/>
                  <a:moveTo>
                    <a:pt x="69" y="147"/>
                  </a:moveTo>
                  <a:lnTo>
                    <a:pt x="67" y="147"/>
                  </a:lnTo>
                  <a:lnTo>
                    <a:pt x="67" y="147"/>
                  </a:lnTo>
                  <a:lnTo>
                    <a:pt x="60" y="146"/>
                  </a:lnTo>
                  <a:lnTo>
                    <a:pt x="53" y="142"/>
                  </a:lnTo>
                  <a:lnTo>
                    <a:pt x="49" y="137"/>
                  </a:lnTo>
                  <a:lnTo>
                    <a:pt x="48" y="130"/>
                  </a:lnTo>
                  <a:lnTo>
                    <a:pt x="48" y="99"/>
                  </a:lnTo>
                  <a:lnTo>
                    <a:pt x="48" y="99"/>
                  </a:lnTo>
                  <a:lnTo>
                    <a:pt x="41" y="92"/>
                  </a:lnTo>
                  <a:lnTo>
                    <a:pt x="35" y="84"/>
                  </a:lnTo>
                  <a:lnTo>
                    <a:pt x="35" y="51"/>
                  </a:lnTo>
                  <a:lnTo>
                    <a:pt x="35" y="51"/>
                  </a:lnTo>
                  <a:lnTo>
                    <a:pt x="41" y="43"/>
                  </a:lnTo>
                  <a:lnTo>
                    <a:pt x="49" y="36"/>
                  </a:lnTo>
                  <a:lnTo>
                    <a:pt x="59" y="32"/>
                  </a:lnTo>
                  <a:lnTo>
                    <a:pt x="64" y="31"/>
                  </a:lnTo>
                  <a:lnTo>
                    <a:pt x="69" y="30"/>
                  </a:lnTo>
                  <a:lnTo>
                    <a:pt x="69" y="38"/>
                  </a:lnTo>
                  <a:lnTo>
                    <a:pt x="69" y="38"/>
                  </a:lnTo>
                  <a:lnTo>
                    <a:pt x="64" y="39"/>
                  </a:lnTo>
                  <a:lnTo>
                    <a:pt x="57" y="40"/>
                  </a:lnTo>
                  <a:lnTo>
                    <a:pt x="53" y="43"/>
                  </a:lnTo>
                  <a:lnTo>
                    <a:pt x="48" y="47"/>
                  </a:lnTo>
                  <a:lnTo>
                    <a:pt x="48" y="47"/>
                  </a:lnTo>
                  <a:lnTo>
                    <a:pt x="45" y="51"/>
                  </a:lnTo>
                  <a:lnTo>
                    <a:pt x="42" y="57"/>
                  </a:lnTo>
                  <a:lnTo>
                    <a:pt x="40" y="62"/>
                  </a:lnTo>
                  <a:lnTo>
                    <a:pt x="40" y="68"/>
                  </a:lnTo>
                  <a:lnTo>
                    <a:pt x="40" y="68"/>
                  </a:lnTo>
                  <a:lnTo>
                    <a:pt x="41" y="76"/>
                  </a:lnTo>
                  <a:lnTo>
                    <a:pt x="44" y="82"/>
                  </a:lnTo>
                  <a:lnTo>
                    <a:pt x="48" y="89"/>
                  </a:lnTo>
                  <a:lnTo>
                    <a:pt x="54" y="93"/>
                  </a:lnTo>
                  <a:lnTo>
                    <a:pt x="54" y="93"/>
                  </a:lnTo>
                  <a:lnTo>
                    <a:pt x="54" y="93"/>
                  </a:lnTo>
                  <a:lnTo>
                    <a:pt x="56" y="95"/>
                  </a:lnTo>
                  <a:lnTo>
                    <a:pt x="56" y="97"/>
                  </a:lnTo>
                  <a:lnTo>
                    <a:pt x="56" y="114"/>
                  </a:lnTo>
                  <a:lnTo>
                    <a:pt x="69" y="114"/>
                  </a:lnTo>
                  <a:lnTo>
                    <a:pt x="69" y="147"/>
                  </a:lnTo>
                  <a:lnTo>
                    <a:pt x="69" y="147"/>
                  </a:lnTo>
                  <a:close/>
                  <a:moveTo>
                    <a:pt x="69" y="0"/>
                  </a:moveTo>
                  <a:lnTo>
                    <a:pt x="69" y="24"/>
                  </a:lnTo>
                  <a:lnTo>
                    <a:pt x="69" y="24"/>
                  </a:lnTo>
                  <a:lnTo>
                    <a:pt x="69" y="24"/>
                  </a:lnTo>
                  <a:lnTo>
                    <a:pt x="69" y="24"/>
                  </a:lnTo>
                  <a:lnTo>
                    <a:pt x="67" y="23"/>
                  </a:lnTo>
                  <a:lnTo>
                    <a:pt x="65" y="20"/>
                  </a:lnTo>
                  <a:lnTo>
                    <a:pt x="65" y="4"/>
                  </a:lnTo>
                  <a:lnTo>
                    <a:pt x="65" y="4"/>
                  </a:lnTo>
                  <a:lnTo>
                    <a:pt x="67" y="1"/>
                  </a:lnTo>
                  <a:lnTo>
                    <a:pt x="69" y="0"/>
                  </a:lnTo>
                  <a:lnTo>
                    <a:pt x="69" y="0"/>
                  </a:lnTo>
                  <a:lnTo>
                    <a:pt x="69" y="0"/>
                  </a:lnTo>
                  <a:close/>
                  <a:moveTo>
                    <a:pt x="35" y="107"/>
                  </a:moveTo>
                  <a:lnTo>
                    <a:pt x="38" y="104"/>
                  </a:lnTo>
                  <a:lnTo>
                    <a:pt x="38" y="104"/>
                  </a:lnTo>
                  <a:lnTo>
                    <a:pt x="38" y="101"/>
                  </a:lnTo>
                  <a:lnTo>
                    <a:pt x="38" y="99"/>
                  </a:lnTo>
                  <a:lnTo>
                    <a:pt x="38" y="99"/>
                  </a:lnTo>
                  <a:lnTo>
                    <a:pt x="35" y="99"/>
                  </a:lnTo>
                  <a:lnTo>
                    <a:pt x="35" y="107"/>
                  </a:lnTo>
                  <a:lnTo>
                    <a:pt x="35" y="107"/>
                  </a:lnTo>
                  <a:close/>
                  <a:moveTo>
                    <a:pt x="35" y="38"/>
                  </a:moveTo>
                  <a:lnTo>
                    <a:pt x="35" y="38"/>
                  </a:lnTo>
                  <a:lnTo>
                    <a:pt x="38" y="36"/>
                  </a:lnTo>
                  <a:lnTo>
                    <a:pt x="38" y="36"/>
                  </a:lnTo>
                  <a:lnTo>
                    <a:pt x="38" y="34"/>
                  </a:lnTo>
                  <a:lnTo>
                    <a:pt x="38" y="31"/>
                  </a:lnTo>
                  <a:lnTo>
                    <a:pt x="35" y="30"/>
                  </a:lnTo>
                  <a:lnTo>
                    <a:pt x="35" y="38"/>
                  </a:lnTo>
                  <a:close/>
                  <a:moveTo>
                    <a:pt x="35" y="84"/>
                  </a:moveTo>
                  <a:lnTo>
                    <a:pt x="35" y="84"/>
                  </a:lnTo>
                  <a:lnTo>
                    <a:pt x="33" y="76"/>
                  </a:lnTo>
                  <a:lnTo>
                    <a:pt x="31" y="68"/>
                  </a:lnTo>
                  <a:lnTo>
                    <a:pt x="31" y="68"/>
                  </a:lnTo>
                  <a:lnTo>
                    <a:pt x="33" y="59"/>
                  </a:lnTo>
                  <a:lnTo>
                    <a:pt x="35" y="51"/>
                  </a:lnTo>
                  <a:lnTo>
                    <a:pt x="35" y="84"/>
                  </a:lnTo>
                  <a:lnTo>
                    <a:pt x="35" y="84"/>
                  </a:lnTo>
                  <a:close/>
                  <a:moveTo>
                    <a:pt x="35" y="30"/>
                  </a:moveTo>
                  <a:lnTo>
                    <a:pt x="35" y="38"/>
                  </a:lnTo>
                  <a:lnTo>
                    <a:pt x="35" y="38"/>
                  </a:lnTo>
                  <a:lnTo>
                    <a:pt x="33" y="36"/>
                  </a:lnTo>
                  <a:lnTo>
                    <a:pt x="33" y="36"/>
                  </a:lnTo>
                  <a:lnTo>
                    <a:pt x="21" y="24"/>
                  </a:lnTo>
                  <a:lnTo>
                    <a:pt x="21" y="24"/>
                  </a:lnTo>
                  <a:lnTo>
                    <a:pt x="19" y="23"/>
                  </a:lnTo>
                  <a:lnTo>
                    <a:pt x="21" y="20"/>
                  </a:lnTo>
                  <a:lnTo>
                    <a:pt x="21" y="20"/>
                  </a:lnTo>
                  <a:lnTo>
                    <a:pt x="23" y="19"/>
                  </a:lnTo>
                  <a:lnTo>
                    <a:pt x="26" y="20"/>
                  </a:lnTo>
                  <a:lnTo>
                    <a:pt x="35" y="30"/>
                  </a:lnTo>
                  <a:lnTo>
                    <a:pt x="35" y="30"/>
                  </a:lnTo>
                  <a:close/>
                  <a:moveTo>
                    <a:pt x="35" y="99"/>
                  </a:moveTo>
                  <a:lnTo>
                    <a:pt x="35" y="107"/>
                  </a:lnTo>
                  <a:lnTo>
                    <a:pt x="26" y="116"/>
                  </a:lnTo>
                  <a:lnTo>
                    <a:pt x="26" y="116"/>
                  </a:lnTo>
                  <a:lnTo>
                    <a:pt x="23" y="118"/>
                  </a:lnTo>
                  <a:lnTo>
                    <a:pt x="21" y="116"/>
                  </a:lnTo>
                  <a:lnTo>
                    <a:pt x="21" y="116"/>
                  </a:lnTo>
                  <a:lnTo>
                    <a:pt x="19" y="114"/>
                  </a:lnTo>
                  <a:lnTo>
                    <a:pt x="21" y="111"/>
                  </a:lnTo>
                  <a:lnTo>
                    <a:pt x="33" y="99"/>
                  </a:lnTo>
                  <a:lnTo>
                    <a:pt x="33" y="99"/>
                  </a:lnTo>
                  <a:lnTo>
                    <a:pt x="33" y="99"/>
                  </a:lnTo>
                  <a:lnTo>
                    <a:pt x="35" y="99"/>
                  </a:lnTo>
                  <a:lnTo>
                    <a:pt x="35" y="99"/>
                  </a:lnTo>
                  <a:close/>
                  <a:moveTo>
                    <a:pt x="4" y="65"/>
                  </a:moveTo>
                  <a:lnTo>
                    <a:pt x="4" y="65"/>
                  </a:lnTo>
                  <a:lnTo>
                    <a:pt x="21" y="65"/>
                  </a:lnTo>
                  <a:lnTo>
                    <a:pt x="21" y="65"/>
                  </a:lnTo>
                  <a:lnTo>
                    <a:pt x="23" y="65"/>
                  </a:lnTo>
                  <a:lnTo>
                    <a:pt x="25" y="68"/>
                  </a:lnTo>
                  <a:lnTo>
                    <a:pt x="25" y="68"/>
                  </a:lnTo>
                  <a:lnTo>
                    <a:pt x="23" y="70"/>
                  </a:lnTo>
                  <a:lnTo>
                    <a:pt x="21" y="72"/>
                  </a:lnTo>
                  <a:lnTo>
                    <a:pt x="4" y="72"/>
                  </a:lnTo>
                  <a:lnTo>
                    <a:pt x="4" y="72"/>
                  </a:lnTo>
                  <a:lnTo>
                    <a:pt x="2" y="70"/>
                  </a:lnTo>
                  <a:lnTo>
                    <a:pt x="0" y="68"/>
                  </a:lnTo>
                  <a:lnTo>
                    <a:pt x="0" y="68"/>
                  </a:lnTo>
                  <a:lnTo>
                    <a:pt x="2" y="65"/>
                  </a:lnTo>
                  <a:lnTo>
                    <a:pt x="4" y="65"/>
                  </a:lnTo>
                  <a:lnTo>
                    <a:pt x="4" y="65"/>
                  </a:lnTo>
                  <a:close/>
                </a:path>
              </a:pathLst>
            </a:custGeom>
            <a:grpFill/>
            <a:ln w="9525">
              <a:noFill/>
            </a:ln>
          </p:spPr>
          <p:txBody>
            <a:bodyPr/>
            <a:lstStyle/>
            <a:p>
              <a:endParaRPr lang="zh-CN" altLang="en-US" sz="2400"/>
            </a:p>
          </p:txBody>
        </p:sp>
        <p:grpSp>
          <p:nvGrpSpPr>
            <p:cNvPr id="107" name="组合 214"/>
            <p:cNvGrpSpPr/>
            <p:nvPr/>
          </p:nvGrpSpPr>
          <p:grpSpPr bwMode="auto">
            <a:xfrm>
              <a:off x="4348139" y="1753451"/>
              <a:ext cx="104053" cy="171130"/>
              <a:chOff x="0" y="0"/>
              <a:chExt cx="160337" cy="255588"/>
            </a:xfrm>
            <a:grpFill/>
          </p:grpSpPr>
          <p:sp>
            <p:nvSpPr>
              <p:cNvPr id="109" name="Freeform 190"/>
              <p:cNvSpPr>
                <a:spLocks noChangeArrowheads="1"/>
              </p:cNvSpPr>
              <p:nvPr/>
            </p:nvSpPr>
            <p:spPr bwMode="auto">
              <a:xfrm>
                <a:off x="90487" y="179388"/>
                <a:ext cx="57150" cy="57150"/>
              </a:xfrm>
              <a:custGeom>
                <a:avLst/>
                <a:gdLst>
                  <a:gd name="T0" fmla="*/ 0 w 36"/>
                  <a:gd name="T1" fmla="*/ 22 h 36"/>
                  <a:gd name="T2" fmla="*/ 0 w 36"/>
                  <a:gd name="T3" fmla="*/ 22 h 36"/>
                  <a:gd name="T4" fmla="*/ 2 w 36"/>
                  <a:gd name="T5" fmla="*/ 27 h 36"/>
                  <a:gd name="T6" fmla="*/ 8 w 36"/>
                  <a:gd name="T7" fmla="*/ 33 h 36"/>
                  <a:gd name="T8" fmla="*/ 13 w 36"/>
                  <a:gd name="T9" fmla="*/ 36 h 36"/>
                  <a:gd name="T10" fmla="*/ 21 w 36"/>
                  <a:gd name="T11" fmla="*/ 36 h 36"/>
                  <a:gd name="T12" fmla="*/ 21 w 36"/>
                  <a:gd name="T13" fmla="*/ 36 h 36"/>
                  <a:gd name="T14" fmla="*/ 28 w 36"/>
                  <a:gd name="T15" fmla="*/ 33 h 36"/>
                  <a:gd name="T16" fmla="*/ 32 w 36"/>
                  <a:gd name="T17" fmla="*/ 29 h 36"/>
                  <a:gd name="T18" fmla="*/ 35 w 36"/>
                  <a:gd name="T19" fmla="*/ 22 h 36"/>
                  <a:gd name="T20" fmla="*/ 36 w 36"/>
                  <a:gd name="T21" fmla="*/ 15 h 36"/>
                  <a:gd name="T22" fmla="*/ 36 w 36"/>
                  <a:gd name="T23" fmla="*/ 15 h 36"/>
                  <a:gd name="T24" fmla="*/ 33 w 36"/>
                  <a:gd name="T25" fmla="*/ 8 h 36"/>
                  <a:gd name="T26" fmla="*/ 28 w 36"/>
                  <a:gd name="T27" fmla="*/ 3 h 36"/>
                  <a:gd name="T28" fmla="*/ 21 w 36"/>
                  <a:gd name="T29" fmla="*/ 0 h 36"/>
                  <a:gd name="T30" fmla="*/ 14 w 36"/>
                  <a:gd name="T31" fmla="*/ 0 h 36"/>
                  <a:gd name="T32" fmla="*/ 14 w 36"/>
                  <a:gd name="T33" fmla="*/ 0 h 36"/>
                  <a:gd name="T34" fmla="*/ 8 w 36"/>
                  <a:gd name="T35" fmla="*/ 3 h 36"/>
                  <a:gd name="T36" fmla="*/ 4 w 36"/>
                  <a:gd name="T37" fmla="*/ 8 h 36"/>
                  <a:gd name="T38" fmla="*/ 1 w 36"/>
                  <a:gd name="T39" fmla="*/ 14 h 36"/>
                  <a:gd name="T40" fmla="*/ 0 w 36"/>
                  <a:gd name="T41" fmla="*/ 22 h 36"/>
                  <a:gd name="T42" fmla="*/ 0 w 36"/>
                  <a:gd name="T43" fmla="*/ 22 h 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6"/>
                  <a:gd name="T67" fmla="*/ 0 h 36"/>
                  <a:gd name="T68" fmla="*/ 36 w 36"/>
                  <a:gd name="T69" fmla="*/ 36 h 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6" h="36">
                    <a:moveTo>
                      <a:pt x="0" y="22"/>
                    </a:moveTo>
                    <a:lnTo>
                      <a:pt x="0" y="22"/>
                    </a:lnTo>
                    <a:lnTo>
                      <a:pt x="2" y="27"/>
                    </a:lnTo>
                    <a:lnTo>
                      <a:pt x="8" y="33"/>
                    </a:lnTo>
                    <a:lnTo>
                      <a:pt x="13" y="36"/>
                    </a:lnTo>
                    <a:lnTo>
                      <a:pt x="21" y="36"/>
                    </a:lnTo>
                    <a:lnTo>
                      <a:pt x="21" y="36"/>
                    </a:lnTo>
                    <a:lnTo>
                      <a:pt x="28" y="33"/>
                    </a:lnTo>
                    <a:lnTo>
                      <a:pt x="32" y="29"/>
                    </a:lnTo>
                    <a:lnTo>
                      <a:pt x="35" y="22"/>
                    </a:lnTo>
                    <a:lnTo>
                      <a:pt x="36" y="15"/>
                    </a:lnTo>
                    <a:lnTo>
                      <a:pt x="36" y="15"/>
                    </a:lnTo>
                    <a:lnTo>
                      <a:pt x="33" y="8"/>
                    </a:lnTo>
                    <a:lnTo>
                      <a:pt x="28" y="3"/>
                    </a:lnTo>
                    <a:lnTo>
                      <a:pt x="21" y="0"/>
                    </a:lnTo>
                    <a:lnTo>
                      <a:pt x="14" y="0"/>
                    </a:lnTo>
                    <a:lnTo>
                      <a:pt x="14" y="0"/>
                    </a:lnTo>
                    <a:lnTo>
                      <a:pt x="8" y="3"/>
                    </a:lnTo>
                    <a:lnTo>
                      <a:pt x="4" y="8"/>
                    </a:lnTo>
                    <a:lnTo>
                      <a:pt x="1" y="14"/>
                    </a:lnTo>
                    <a:lnTo>
                      <a:pt x="0" y="22"/>
                    </a:lnTo>
                    <a:lnTo>
                      <a:pt x="0" y="22"/>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10" name="Freeform 191"/>
              <p:cNvSpPr>
                <a:spLocks noChangeArrowheads="1"/>
              </p:cNvSpPr>
              <p:nvPr/>
            </p:nvSpPr>
            <p:spPr bwMode="auto">
              <a:xfrm>
                <a:off x="106362" y="0"/>
                <a:ext cx="53975" cy="192088"/>
              </a:xfrm>
              <a:custGeom>
                <a:avLst/>
                <a:gdLst>
                  <a:gd name="T0" fmla="*/ 0 w 34"/>
                  <a:gd name="T1" fmla="*/ 121 h 121"/>
                  <a:gd name="T2" fmla="*/ 0 w 34"/>
                  <a:gd name="T3" fmla="*/ 121 h 121"/>
                  <a:gd name="T4" fmla="*/ 21 w 34"/>
                  <a:gd name="T5" fmla="*/ 17 h 121"/>
                  <a:gd name="T6" fmla="*/ 21 w 34"/>
                  <a:gd name="T7" fmla="*/ 17 h 121"/>
                  <a:gd name="T8" fmla="*/ 27 w 34"/>
                  <a:gd name="T9" fmla="*/ 9 h 121"/>
                  <a:gd name="T10" fmla="*/ 31 w 34"/>
                  <a:gd name="T11" fmla="*/ 2 h 121"/>
                  <a:gd name="T12" fmla="*/ 34 w 34"/>
                  <a:gd name="T13" fmla="*/ 0 h 121"/>
                  <a:gd name="T14" fmla="*/ 34 w 34"/>
                  <a:gd name="T15" fmla="*/ 0 h 121"/>
                  <a:gd name="T16" fmla="*/ 31 w 34"/>
                  <a:gd name="T17" fmla="*/ 19 h 121"/>
                  <a:gd name="T18" fmla="*/ 25 w 34"/>
                  <a:gd name="T19" fmla="*/ 61 h 121"/>
                  <a:gd name="T20" fmla="*/ 14 w 34"/>
                  <a:gd name="T21" fmla="*/ 121 h 121"/>
                  <a:gd name="T22" fmla="*/ 0 w 34"/>
                  <a:gd name="T23" fmla="*/ 121 h 1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
                  <a:gd name="T37" fmla="*/ 0 h 121"/>
                  <a:gd name="T38" fmla="*/ 34 w 34"/>
                  <a:gd name="T39" fmla="*/ 121 h 12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 h="121">
                    <a:moveTo>
                      <a:pt x="0" y="121"/>
                    </a:moveTo>
                    <a:lnTo>
                      <a:pt x="0" y="121"/>
                    </a:lnTo>
                    <a:lnTo>
                      <a:pt x="21" y="17"/>
                    </a:lnTo>
                    <a:lnTo>
                      <a:pt x="21" y="17"/>
                    </a:lnTo>
                    <a:lnTo>
                      <a:pt x="27" y="9"/>
                    </a:lnTo>
                    <a:lnTo>
                      <a:pt x="31" y="2"/>
                    </a:lnTo>
                    <a:lnTo>
                      <a:pt x="34" y="0"/>
                    </a:lnTo>
                    <a:lnTo>
                      <a:pt x="34" y="0"/>
                    </a:lnTo>
                    <a:lnTo>
                      <a:pt x="31" y="19"/>
                    </a:lnTo>
                    <a:lnTo>
                      <a:pt x="25" y="61"/>
                    </a:lnTo>
                    <a:lnTo>
                      <a:pt x="14" y="121"/>
                    </a:lnTo>
                    <a:lnTo>
                      <a:pt x="0" y="121"/>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11" name="Freeform 192"/>
              <p:cNvSpPr>
                <a:spLocks noChangeArrowheads="1"/>
              </p:cNvSpPr>
              <p:nvPr/>
            </p:nvSpPr>
            <p:spPr bwMode="auto">
              <a:xfrm>
                <a:off x="0" y="30163"/>
                <a:ext cx="123825" cy="166688"/>
              </a:xfrm>
              <a:custGeom>
                <a:avLst/>
                <a:gdLst>
                  <a:gd name="T0" fmla="*/ 77 w 78"/>
                  <a:gd name="T1" fmla="*/ 98 h 105"/>
                  <a:gd name="T2" fmla="*/ 19 w 78"/>
                  <a:gd name="T3" fmla="*/ 13 h 105"/>
                  <a:gd name="T4" fmla="*/ 0 w 78"/>
                  <a:gd name="T5" fmla="*/ 0 h 105"/>
                  <a:gd name="T6" fmla="*/ 8 w 78"/>
                  <a:gd name="T7" fmla="*/ 20 h 105"/>
                  <a:gd name="T8" fmla="*/ 66 w 78"/>
                  <a:gd name="T9" fmla="*/ 105 h 105"/>
                  <a:gd name="T10" fmla="*/ 78 w 78"/>
                  <a:gd name="T11" fmla="*/ 98 h 105"/>
                  <a:gd name="T12" fmla="*/ 77 w 78"/>
                  <a:gd name="T13" fmla="*/ 98 h 105"/>
                  <a:gd name="T14" fmla="*/ 0 60000 65536"/>
                  <a:gd name="T15" fmla="*/ 0 60000 65536"/>
                  <a:gd name="T16" fmla="*/ 0 60000 65536"/>
                  <a:gd name="T17" fmla="*/ 0 60000 65536"/>
                  <a:gd name="T18" fmla="*/ 0 60000 65536"/>
                  <a:gd name="T19" fmla="*/ 0 60000 65536"/>
                  <a:gd name="T20" fmla="*/ 0 60000 65536"/>
                  <a:gd name="T21" fmla="*/ 0 w 78"/>
                  <a:gd name="T22" fmla="*/ 0 h 105"/>
                  <a:gd name="T23" fmla="*/ 78 w 78"/>
                  <a:gd name="T24" fmla="*/ 105 h 10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8" h="105">
                    <a:moveTo>
                      <a:pt x="77" y="98"/>
                    </a:moveTo>
                    <a:lnTo>
                      <a:pt x="19" y="13"/>
                    </a:lnTo>
                    <a:lnTo>
                      <a:pt x="0" y="0"/>
                    </a:lnTo>
                    <a:lnTo>
                      <a:pt x="8" y="20"/>
                    </a:lnTo>
                    <a:lnTo>
                      <a:pt x="66" y="105"/>
                    </a:lnTo>
                    <a:lnTo>
                      <a:pt x="78" y="98"/>
                    </a:lnTo>
                    <a:lnTo>
                      <a:pt x="77" y="98"/>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sp>
            <p:nvSpPr>
              <p:cNvPr id="112" name="Freeform 193"/>
              <p:cNvSpPr>
                <a:spLocks noChangeArrowheads="1"/>
              </p:cNvSpPr>
              <p:nvPr/>
            </p:nvSpPr>
            <p:spPr bwMode="auto">
              <a:xfrm>
                <a:off x="119062" y="225425"/>
                <a:ext cx="14288" cy="30163"/>
              </a:xfrm>
              <a:custGeom>
                <a:avLst/>
                <a:gdLst>
                  <a:gd name="T0" fmla="*/ 7 w 9"/>
                  <a:gd name="T1" fmla="*/ 2 h 19"/>
                  <a:gd name="T2" fmla="*/ 7 w 9"/>
                  <a:gd name="T3" fmla="*/ 2 h 19"/>
                  <a:gd name="T4" fmla="*/ 6 w 9"/>
                  <a:gd name="T5" fmla="*/ 0 h 19"/>
                  <a:gd name="T6" fmla="*/ 3 w 9"/>
                  <a:gd name="T7" fmla="*/ 0 h 19"/>
                  <a:gd name="T8" fmla="*/ 3 w 9"/>
                  <a:gd name="T9" fmla="*/ 0 h 19"/>
                  <a:gd name="T10" fmla="*/ 0 w 9"/>
                  <a:gd name="T11" fmla="*/ 1 h 19"/>
                  <a:gd name="T12" fmla="*/ 0 w 9"/>
                  <a:gd name="T13" fmla="*/ 4 h 19"/>
                  <a:gd name="T14" fmla="*/ 3 w 9"/>
                  <a:gd name="T15" fmla="*/ 16 h 19"/>
                  <a:gd name="T16" fmla="*/ 3 w 9"/>
                  <a:gd name="T17" fmla="*/ 16 h 19"/>
                  <a:gd name="T18" fmla="*/ 3 w 9"/>
                  <a:gd name="T19" fmla="*/ 19 h 19"/>
                  <a:gd name="T20" fmla="*/ 6 w 9"/>
                  <a:gd name="T21" fmla="*/ 19 h 19"/>
                  <a:gd name="T22" fmla="*/ 6 w 9"/>
                  <a:gd name="T23" fmla="*/ 19 h 19"/>
                  <a:gd name="T24" fmla="*/ 9 w 9"/>
                  <a:gd name="T25" fmla="*/ 17 h 19"/>
                  <a:gd name="T26" fmla="*/ 9 w 9"/>
                  <a:gd name="T27" fmla="*/ 15 h 19"/>
                  <a:gd name="T28" fmla="*/ 7 w 9"/>
                  <a:gd name="T29" fmla="*/ 2 h 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
                  <a:gd name="T46" fmla="*/ 0 h 19"/>
                  <a:gd name="T47" fmla="*/ 9 w 9"/>
                  <a:gd name="T48" fmla="*/ 19 h 1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 h="19">
                    <a:moveTo>
                      <a:pt x="7" y="2"/>
                    </a:moveTo>
                    <a:lnTo>
                      <a:pt x="7" y="2"/>
                    </a:lnTo>
                    <a:lnTo>
                      <a:pt x="6" y="0"/>
                    </a:lnTo>
                    <a:lnTo>
                      <a:pt x="3" y="0"/>
                    </a:lnTo>
                    <a:lnTo>
                      <a:pt x="3" y="0"/>
                    </a:lnTo>
                    <a:lnTo>
                      <a:pt x="0" y="1"/>
                    </a:lnTo>
                    <a:lnTo>
                      <a:pt x="0" y="4"/>
                    </a:lnTo>
                    <a:lnTo>
                      <a:pt x="3" y="16"/>
                    </a:lnTo>
                    <a:lnTo>
                      <a:pt x="3" y="16"/>
                    </a:lnTo>
                    <a:lnTo>
                      <a:pt x="3" y="19"/>
                    </a:lnTo>
                    <a:lnTo>
                      <a:pt x="6" y="19"/>
                    </a:lnTo>
                    <a:lnTo>
                      <a:pt x="6" y="19"/>
                    </a:lnTo>
                    <a:lnTo>
                      <a:pt x="9" y="17"/>
                    </a:lnTo>
                    <a:lnTo>
                      <a:pt x="9" y="15"/>
                    </a:lnTo>
                    <a:lnTo>
                      <a:pt x="7" y="2"/>
                    </a:lnTo>
                    <a:close/>
                  </a:path>
                </a:pathLst>
              </a:custGeom>
              <a:grpFill/>
              <a:ln w="9525">
                <a:noFill/>
                <a:miter lim="800000"/>
              </a:ln>
            </p:spPr>
            <p:txBody>
              <a:bodyPr/>
              <a:lstStyle/>
              <a:p>
                <a:pPr defTabSz="1219170">
                  <a:defRPr/>
                </a:pPr>
                <a:endParaRPr lang="zh-CN" altLang="zh-CN" sz="2400">
                  <a:solidFill>
                    <a:srgbClr val="000000"/>
                  </a:solidFill>
                  <a:latin typeface="Impact" pitchFamily="34" charset="0"/>
                  <a:ea typeface="微软雅黑" pitchFamily="34" charset="-122"/>
                  <a:sym typeface="Impact" pitchFamily="34" charset="0"/>
                </a:endParaRPr>
              </a:p>
            </p:txBody>
          </p:sp>
        </p:grpSp>
        <p:sp>
          <p:nvSpPr>
            <p:cNvPr id="17541" name="Freeform 194"/>
            <p:cNvSpPr>
              <a:spLocks noEditPoints="1"/>
            </p:cNvSpPr>
            <p:nvPr/>
          </p:nvSpPr>
          <p:spPr>
            <a:xfrm>
              <a:off x="4335655" y="876543"/>
              <a:ext cx="143594" cy="158375"/>
            </a:xfrm>
            <a:custGeom>
              <a:avLst/>
              <a:gdLst>
                <a:gd name="txL" fmla="*/ 0 w 137"/>
                <a:gd name="txT" fmla="*/ 0 h 149"/>
                <a:gd name="txR" fmla="*/ 137 w 137"/>
                <a:gd name="txB" fmla="*/ 149 h 149"/>
              </a:gdLst>
              <a:ahLst/>
              <a:cxnLst>
                <a:cxn ang="0">
                  <a:pos x="110054" y="73341"/>
                </a:cxn>
                <a:cxn ang="0">
                  <a:pos x="107958" y="54209"/>
                </a:cxn>
                <a:cxn ang="0">
                  <a:pos x="107958" y="105229"/>
                </a:cxn>
                <a:cxn ang="0">
                  <a:pos x="121583" y="119047"/>
                </a:cxn>
                <a:cxn ang="0">
                  <a:pos x="119487" y="125424"/>
                </a:cxn>
                <a:cxn ang="0">
                  <a:pos x="107958" y="40391"/>
                </a:cxn>
                <a:cxn ang="0">
                  <a:pos x="119487" y="20195"/>
                </a:cxn>
                <a:cxn ang="0">
                  <a:pos x="121583" y="27636"/>
                </a:cxn>
                <a:cxn ang="0">
                  <a:pos x="107958" y="40391"/>
                </a:cxn>
                <a:cxn ang="0">
                  <a:pos x="117391" y="73341"/>
                </a:cxn>
                <a:cxn ang="0">
                  <a:pos x="139401" y="69090"/>
                </a:cxn>
                <a:cxn ang="0">
                  <a:pos x="141498" y="76530"/>
                </a:cxn>
                <a:cxn ang="0">
                  <a:pos x="119487" y="76530"/>
                </a:cxn>
                <a:cxn ang="0">
                  <a:pos x="72321" y="32951"/>
                </a:cxn>
                <a:cxn ang="0">
                  <a:pos x="107958" y="54209"/>
                </a:cxn>
                <a:cxn ang="0">
                  <a:pos x="93284" y="106292"/>
                </a:cxn>
                <a:cxn ang="0">
                  <a:pos x="88043" y="153060"/>
                </a:cxn>
                <a:cxn ang="0">
                  <a:pos x="72321" y="122236"/>
                </a:cxn>
                <a:cxn ang="0">
                  <a:pos x="84899" y="102040"/>
                </a:cxn>
                <a:cxn ang="0">
                  <a:pos x="99572" y="89285"/>
                </a:cxn>
                <a:cxn ang="0">
                  <a:pos x="101669" y="65901"/>
                </a:cxn>
                <a:cxn ang="0">
                  <a:pos x="93284" y="49957"/>
                </a:cxn>
                <a:cxn ang="0">
                  <a:pos x="72321" y="41454"/>
                </a:cxn>
                <a:cxn ang="0">
                  <a:pos x="104813" y="35076"/>
                </a:cxn>
                <a:cxn ang="0">
                  <a:pos x="104813" y="40391"/>
                </a:cxn>
                <a:cxn ang="0">
                  <a:pos x="107958" y="105229"/>
                </a:cxn>
                <a:cxn ang="0">
                  <a:pos x="103765" y="109481"/>
                </a:cxn>
                <a:cxn ang="0">
                  <a:pos x="107958" y="105229"/>
                </a:cxn>
                <a:cxn ang="0">
                  <a:pos x="73369" y="1063"/>
                </a:cxn>
                <a:cxn ang="0">
                  <a:pos x="73369" y="24447"/>
                </a:cxn>
                <a:cxn ang="0">
                  <a:pos x="69177" y="158375"/>
                </a:cxn>
                <a:cxn ang="0">
                  <a:pos x="51358" y="145620"/>
                </a:cxn>
                <a:cxn ang="0">
                  <a:pos x="40877" y="98852"/>
                </a:cxn>
                <a:cxn ang="0">
                  <a:pos x="41925" y="45706"/>
                </a:cxn>
                <a:cxn ang="0">
                  <a:pos x="72321" y="32951"/>
                </a:cxn>
                <a:cxn ang="0">
                  <a:pos x="59743" y="43580"/>
                </a:cxn>
                <a:cxn ang="0">
                  <a:pos x="45070" y="54209"/>
                </a:cxn>
                <a:cxn ang="0">
                  <a:pos x="39829" y="73341"/>
                </a:cxn>
                <a:cxn ang="0">
                  <a:pos x="55551" y="100977"/>
                </a:cxn>
                <a:cxn ang="0">
                  <a:pos x="57647" y="104166"/>
                </a:cxn>
                <a:cxn ang="0">
                  <a:pos x="72321" y="158375"/>
                </a:cxn>
                <a:cxn ang="0">
                  <a:pos x="71273" y="25510"/>
                </a:cxn>
                <a:cxn ang="0">
                  <a:pos x="68129" y="4252"/>
                </a:cxn>
                <a:cxn ang="0">
                  <a:pos x="72321" y="0"/>
                </a:cxn>
                <a:cxn ang="0">
                  <a:pos x="37733" y="112669"/>
                </a:cxn>
                <a:cxn ang="0">
                  <a:pos x="35636" y="105229"/>
                </a:cxn>
                <a:cxn ang="0">
                  <a:pos x="35636" y="40391"/>
                </a:cxn>
                <a:cxn ang="0">
                  <a:pos x="37733" y="35076"/>
                </a:cxn>
                <a:cxn ang="0">
                  <a:pos x="35636" y="90348"/>
                </a:cxn>
                <a:cxn ang="0">
                  <a:pos x="32492" y="64838"/>
                </a:cxn>
                <a:cxn ang="0">
                  <a:pos x="35636" y="31888"/>
                </a:cxn>
                <a:cxn ang="0">
                  <a:pos x="32492" y="40391"/>
                </a:cxn>
                <a:cxn ang="0">
                  <a:pos x="20963" y="21258"/>
                </a:cxn>
                <a:cxn ang="0">
                  <a:pos x="35636" y="31888"/>
                </a:cxn>
                <a:cxn ang="0">
                  <a:pos x="25155" y="123299"/>
                </a:cxn>
                <a:cxn ang="0">
                  <a:pos x="20963" y="123299"/>
                </a:cxn>
                <a:cxn ang="0">
                  <a:pos x="32492" y="106292"/>
                </a:cxn>
                <a:cxn ang="0">
                  <a:pos x="4193" y="69090"/>
                </a:cxn>
                <a:cxn ang="0">
                  <a:pos x="24107" y="70153"/>
                </a:cxn>
                <a:cxn ang="0">
                  <a:pos x="20963" y="76530"/>
                </a:cxn>
                <a:cxn ang="0">
                  <a:pos x="0" y="73341"/>
                </a:cxn>
                <a:cxn ang="0">
                  <a:pos x="4193" y="69090"/>
                </a:cxn>
              </a:cxnLst>
              <a:rect l="txL" t="txT" r="txR" b="txB"/>
              <a:pathLst>
                <a:path w="137" h="149">
                  <a:moveTo>
                    <a:pt x="103" y="51"/>
                  </a:moveTo>
                  <a:lnTo>
                    <a:pt x="103" y="51"/>
                  </a:lnTo>
                  <a:lnTo>
                    <a:pt x="105" y="60"/>
                  </a:lnTo>
                  <a:lnTo>
                    <a:pt x="105" y="69"/>
                  </a:lnTo>
                  <a:lnTo>
                    <a:pt x="105" y="69"/>
                  </a:lnTo>
                  <a:lnTo>
                    <a:pt x="105" y="77"/>
                  </a:lnTo>
                  <a:lnTo>
                    <a:pt x="103" y="85"/>
                  </a:lnTo>
                  <a:lnTo>
                    <a:pt x="103" y="51"/>
                  </a:lnTo>
                  <a:lnTo>
                    <a:pt x="103" y="51"/>
                  </a:lnTo>
                  <a:close/>
                  <a:moveTo>
                    <a:pt x="103" y="108"/>
                  </a:moveTo>
                  <a:lnTo>
                    <a:pt x="103" y="99"/>
                  </a:lnTo>
                  <a:lnTo>
                    <a:pt x="103" y="99"/>
                  </a:lnTo>
                  <a:lnTo>
                    <a:pt x="104" y="100"/>
                  </a:lnTo>
                  <a:lnTo>
                    <a:pt x="104" y="100"/>
                  </a:lnTo>
                  <a:lnTo>
                    <a:pt x="116" y="112"/>
                  </a:lnTo>
                  <a:lnTo>
                    <a:pt x="116" y="112"/>
                  </a:lnTo>
                  <a:lnTo>
                    <a:pt x="118" y="115"/>
                  </a:lnTo>
                  <a:lnTo>
                    <a:pt x="116" y="116"/>
                  </a:lnTo>
                  <a:lnTo>
                    <a:pt x="116" y="116"/>
                  </a:lnTo>
                  <a:lnTo>
                    <a:pt x="114" y="118"/>
                  </a:lnTo>
                  <a:lnTo>
                    <a:pt x="111" y="116"/>
                  </a:lnTo>
                  <a:lnTo>
                    <a:pt x="103" y="108"/>
                  </a:lnTo>
                  <a:lnTo>
                    <a:pt x="103" y="108"/>
                  </a:lnTo>
                  <a:close/>
                  <a:moveTo>
                    <a:pt x="103" y="38"/>
                  </a:moveTo>
                  <a:lnTo>
                    <a:pt x="103" y="30"/>
                  </a:lnTo>
                  <a:lnTo>
                    <a:pt x="111" y="20"/>
                  </a:lnTo>
                  <a:lnTo>
                    <a:pt x="111" y="20"/>
                  </a:lnTo>
                  <a:lnTo>
                    <a:pt x="114" y="19"/>
                  </a:lnTo>
                  <a:lnTo>
                    <a:pt x="116" y="20"/>
                  </a:lnTo>
                  <a:lnTo>
                    <a:pt x="116" y="20"/>
                  </a:lnTo>
                  <a:lnTo>
                    <a:pt x="118" y="23"/>
                  </a:lnTo>
                  <a:lnTo>
                    <a:pt x="116" y="26"/>
                  </a:lnTo>
                  <a:lnTo>
                    <a:pt x="104" y="38"/>
                  </a:lnTo>
                  <a:lnTo>
                    <a:pt x="104" y="38"/>
                  </a:lnTo>
                  <a:lnTo>
                    <a:pt x="104" y="38"/>
                  </a:lnTo>
                  <a:lnTo>
                    <a:pt x="103" y="38"/>
                  </a:lnTo>
                  <a:lnTo>
                    <a:pt x="103" y="38"/>
                  </a:lnTo>
                  <a:close/>
                  <a:moveTo>
                    <a:pt x="112" y="69"/>
                  </a:moveTo>
                  <a:lnTo>
                    <a:pt x="112" y="69"/>
                  </a:lnTo>
                  <a:lnTo>
                    <a:pt x="112" y="69"/>
                  </a:lnTo>
                  <a:lnTo>
                    <a:pt x="114" y="66"/>
                  </a:lnTo>
                  <a:lnTo>
                    <a:pt x="116" y="65"/>
                  </a:lnTo>
                  <a:lnTo>
                    <a:pt x="133" y="65"/>
                  </a:lnTo>
                  <a:lnTo>
                    <a:pt x="133" y="65"/>
                  </a:lnTo>
                  <a:lnTo>
                    <a:pt x="135" y="66"/>
                  </a:lnTo>
                  <a:lnTo>
                    <a:pt x="137" y="69"/>
                  </a:lnTo>
                  <a:lnTo>
                    <a:pt x="137" y="69"/>
                  </a:lnTo>
                  <a:lnTo>
                    <a:pt x="135" y="72"/>
                  </a:lnTo>
                  <a:lnTo>
                    <a:pt x="133" y="72"/>
                  </a:lnTo>
                  <a:lnTo>
                    <a:pt x="116" y="72"/>
                  </a:lnTo>
                  <a:lnTo>
                    <a:pt x="116" y="72"/>
                  </a:lnTo>
                  <a:lnTo>
                    <a:pt x="114" y="72"/>
                  </a:lnTo>
                  <a:lnTo>
                    <a:pt x="112" y="69"/>
                  </a:lnTo>
                  <a:lnTo>
                    <a:pt x="112" y="69"/>
                  </a:lnTo>
                  <a:close/>
                  <a:moveTo>
                    <a:pt x="69" y="31"/>
                  </a:moveTo>
                  <a:lnTo>
                    <a:pt x="69" y="31"/>
                  </a:lnTo>
                  <a:lnTo>
                    <a:pt x="78" y="33"/>
                  </a:lnTo>
                  <a:lnTo>
                    <a:pt x="88" y="37"/>
                  </a:lnTo>
                  <a:lnTo>
                    <a:pt x="96" y="43"/>
                  </a:lnTo>
                  <a:lnTo>
                    <a:pt x="103" y="51"/>
                  </a:lnTo>
                  <a:lnTo>
                    <a:pt x="103" y="85"/>
                  </a:lnTo>
                  <a:lnTo>
                    <a:pt x="103" y="85"/>
                  </a:lnTo>
                  <a:lnTo>
                    <a:pt x="96" y="93"/>
                  </a:lnTo>
                  <a:lnTo>
                    <a:pt x="89" y="100"/>
                  </a:lnTo>
                  <a:lnTo>
                    <a:pt x="89" y="130"/>
                  </a:lnTo>
                  <a:lnTo>
                    <a:pt x="89" y="130"/>
                  </a:lnTo>
                  <a:lnTo>
                    <a:pt x="88" y="137"/>
                  </a:lnTo>
                  <a:lnTo>
                    <a:pt x="84" y="144"/>
                  </a:lnTo>
                  <a:lnTo>
                    <a:pt x="77" y="148"/>
                  </a:lnTo>
                  <a:lnTo>
                    <a:pt x="70" y="149"/>
                  </a:lnTo>
                  <a:lnTo>
                    <a:pt x="69" y="149"/>
                  </a:lnTo>
                  <a:lnTo>
                    <a:pt x="69" y="115"/>
                  </a:lnTo>
                  <a:lnTo>
                    <a:pt x="81" y="115"/>
                  </a:lnTo>
                  <a:lnTo>
                    <a:pt x="81" y="98"/>
                  </a:lnTo>
                  <a:lnTo>
                    <a:pt x="81" y="98"/>
                  </a:lnTo>
                  <a:lnTo>
                    <a:pt x="81" y="96"/>
                  </a:lnTo>
                  <a:lnTo>
                    <a:pt x="82" y="95"/>
                  </a:lnTo>
                  <a:lnTo>
                    <a:pt x="82" y="95"/>
                  </a:lnTo>
                  <a:lnTo>
                    <a:pt x="89" y="89"/>
                  </a:lnTo>
                  <a:lnTo>
                    <a:pt x="95" y="84"/>
                  </a:lnTo>
                  <a:lnTo>
                    <a:pt x="97" y="77"/>
                  </a:lnTo>
                  <a:lnTo>
                    <a:pt x="99" y="69"/>
                  </a:lnTo>
                  <a:lnTo>
                    <a:pt x="99" y="69"/>
                  </a:lnTo>
                  <a:lnTo>
                    <a:pt x="97" y="62"/>
                  </a:lnTo>
                  <a:lnTo>
                    <a:pt x="96" y="57"/>
                  </a:lnTo>
                  <a:lnTo>
                    <a:pt x="93" y="51"/>
                  </a:lnTo>
                  <a:lnTo>
                    <a:pt x="89" y="47"/>
                  </a:lnTo>
                  <a:lnTo>
                    <a:pt x="89" y="47"/>
                  </a:lnTo>
                  <a:lnTo>
                    <a:pt x="85" y="43"/>
                  </a:lnTo>
                  <a:lnTo>
                    <a:pt x="80" y="41"/>
                  </a:lnTo>
                  <a:lnTo>
                    <a:pt x="74" y="39"/>
                  </a:lnTo>
                  <a:lnTo>
                    <a:pt x="69" y="39"/>
                  </a:lnTo>
                  <a:lnTo>
                    <a:pt x="69" y="31"/>
                  </a:lnTo>
                  <a:lnTo>
                    <a:pt x="69" y="31"/>
                  </a:lnTo>
                  <a:close/>
                  <a:moveTo>
                    <a:pt x="103" y="30"/>
                  </a:moveTo>
                  <a:lnTo>
                    <a:pt x="100" y="33"/>
                  </a:lnTo>
                  <a:lnTo>
                    <a:pt x="100" y="33"/>
                  </a:lnTo>
                  <a:lnTo>
                    <a:pt x="99" y="35"/>
                  </a:lnTo>
                  <a:lnTo>
                    <a:pt x="100" y="38"/>
                  </a:lnTo>
                  <a:lnTo>
                    <a:pt x="100" y="38"/>
                  </a:lnTo>
                  <a:lnTo>
                    <a:pt x="103" y="38"/>
                  </a:lnTo>
                  <a:lnTo>
                    <a:pt x="103" y="30"/>
                  </a:lnTo>
                  <a:lnTo>
                    <a:pt x="103" y="30"/>
                  </a:lnTo>
                  <a:close/>
                  <a:moveTo>
                    <a:pt x="103" y="99"/>
                  </a:moveTo>
                  <a:lnTo>
                    <a:pt x="103" y="99"/>
                  </a:lnTo>
                  <a:lnTo>
                    <a:pt x="100" y="100"/>
                  </a:lnTo>
                  <a:lnTo>
                    <a:pt x="100" y="100"/>
                  </a:lnTo>
                  <a:lnTo>
                    <a:pt x="99" y="103"/>
                  </a:lnTo>
                  <a:lnTo>
                    <a:pt x="100" y="106"/>
                  </a:lnTo>
                  <a:lnTo>
                    <a:pt x="103" y="108"/>
                  </a:lnTo>
                  <a:lnTo>
                    <a:pt x="103" y="99"/>
                  </a:lnTo>
                  <a:lnTo>
                    <a:pt x="103" y="99"/>
                  </a:lnTo>
                  <a:close/>
                  <a:moveTo>
                    <a:pt x="69" y="24"/>
                  </a:moveTo>
                  <a:lnTo>
                    <a:pt x="69" y="0"/>
                  </a:lnTo>
                  <a:lnTo>
                    <a:pt x="69" y="0"/>
                  </a:lnTo>
                  <a:lnTo>
                    <a:pt x="70" y="1"/>
                  </a:lnTo>
                  <a:lnTo>
                    <a:pt x="72" y="4"/>
                  </a:lnTo>
                  <a:lnTo>
                    <a:pt x="72" y="20"/>
                  </a:lnTo>
                  <a:lnTo>
                    <a:pt x="72" y="20"/>
                  </a:lnTo>
                  <a:lnTo>
                    <a:pt x="70" y="23"/>
                  </a:lnTo>
                  <a:lnTo>
                    <a:pt x="69" y="24"/>
                  </a:lnTo>
                  <a:lnTo>
                    <a:pt x="69" y="24"/>
                  </a:lnTo>
                  <a:close/>
                  <a:moveTo>
                    <a:pt x="69" y="149"/>
                  </a:moveTo>
                  <a:lnTo>
                    <a:pt x="66" y="149"/>
                  </a:lnTo>
                  <a:lnTo>
                    <a:pt x="66" y="149"/>
                  </a:lnTo>
                  <a:lnTo>
                    <a:pt x="58" y="148"/>
                  </a:lnTo>
                  <a:lnTo>
                    <a:pt x="53" y="144"/>
                  </a:lnTo>
                  <a:lnTo>
                    <a:pt x="49" y="137"/>
                  </a:lnTo>
                  <a:lnTo>
                    <a:pt x="47" y="130"/>
                  </a:lnTo>
                  <a:lnTo>
                    <a:pt x="47" y="100"/>
                  </a:lnTo>
                  <a:lnTo>
                    <a:pt x="47" y="100"/>
                  </a:lnTo>
                  <a:lnTo>
                    <a:pt x="39" y="93"/>
                  </a:lnTo>
                  <a:lnTo>
                    <a:pt x="34" y="85"/>
                  </a:lnTo>
                  <a:lnTo>
                    <a:pt x="34" y="53"/>
                  </a:lnTo>
                  <a:lnTo>
                    <a:pt x="34" y="53"/>
                  </a:lnTo>
                  <a:lnTo>
                    <a:pt x="40" y="43"/>
                  </a:lnTo>
                  <a:lnTo>
                    <a:pt x="47" y="37"/>
                  </a:lnTo>
                  <a:lnTo>
                    <a:pt x="58" y="33"/>
                  </a:lnTo>
                  <a:lnTo>
                    <a:pt x="62" y="31"/>
                  </a:lnTo>
                  <a:lnTo>
                    <a:pt x="69" y="31"/>
                  </a:lnTo>
                  <a:lnTo>
                    <a:pt x="69" y="39"/>
                  </a:lnTo>
                  <a:lnTo>
                    <a:pt x="69" y="39"/>
                  </a:lnTo>
                  <a:lnTo>
                    <a:pt x="62" y="39"/>
                  </a:lnTo>
                  <a:lnTo>
                    <a:pt x="57" y="41"/>
                  </a:lnTo>
                  <a:lnTo>
                    <a:pt x="51" y="43"/>
                  </a:lnTo>
                  <a:lnTo>
                    <a:pt x="47" y="47"/>
                  </a:lnTo>
                  <a:lnTo>
                    <a:pt x="47" y="47"/>
                  </a:lnTo>
                  <a:lnTo>
                    <a:pt x="43" y="51"/>
                  </a:lnTo>
                  <a:lnTo>
                    <a:pt x="40" y="57"/>
                  </a:lnTo>
                  <a:lnTo>
                    <a:pt x="39" y="62"/>
                  </a:lnTo>
                  <a:lnTo>
                    <a:pt x="38" y="69"/>
                  </a:lnTo>
                  <a:lnTo>
                    <a:pt x="38" y="69"/>
                  </a:lnTo>
                  <a:lnTo>
                    <a:pt x="39" y="77"/>
                  </a:lnTo>
                  <a:lnTo>
                    <a:pt x="42" y="84"/>
                  </a:lnTo>
                  <a:lnTo>
                    <a:pt x="47" y="89"/>
                  </a:lnTo>
                  <a:lnTo>
                    <a:pt x="53" y="95"/>
                  </a:lnTo>
                  <a:lnTo>
                    <a:pt x="53" y="95"/>
                  </a:lnTo>
                  <a:lnTo>
                    <a:pt x="53" y="95"/>
                  </a:lnTo>
                  <a:lnTo>
                    <a:pt x="54" y="96"/>
                  </a:lnTo>
                  <a:lnTo>
                    <a:pt x="55" y="98"/>
                  </a:lnTo>
                  <a:lnTo>
                    <a:pt x="55" y="115"/>
                  </a:lnTo>
                  <a:lnTo>
                    <a:pt x="69" y="115"/>
                  </a:lnTo>
                  <a:lnTo>
                    <a:pt x="69" y="149"/>
                  </a:lnTo>
                  <a:lnTo>
                    <a:pt x="69" y="149"/>
                  </a:lnTo>
                  <a:close/>
                  <a:moveTo>
                    <a:pt x="69" y="0"/>
                  </a:moveTo>
                  <a:lnTo>
                    <a:pt x="69" y="24"/>
                  </a:lnTo>
                  <a:lnTo>
                    <a:pt x="68" y="24"/>
                  </a:lnTo>
                  <a:lnTo>
                    <a:pt x="68" y="24"/>
                  </a:lnTo>
                  <a:lnTo>
                    <a:pt x="68" y="24"/>
                  </a:lnTo>
                  <a:lnTo>
                    <a:pt x="66" y="23"/>
                  </a:lnTo>
                  <a:lnTo>
                    <a:pt x="65" y="20"/>
                  </a:lnTo>
                  <a:lnTo>
                    <a:pt x="65" y="4"/>
                  </a:lnTo>
                  <a:lnTo>
                    <a:pt x="65" y="4"/>
                  </a:lnTo>
                  <a:lnTo>
                    <a:pt x="66" y="1"/>
                  </a:lnTo>
                  <a:lnTo>
                    <a:pt x="68" y="0"/>
                  </a:lnTo>
                  <a:lnTo>
                    <a:pt x="69" y="0"/>
                  </a:lnTo>
                  <a:lnTo>
                    <a:pt x="69" y="0"/>
                  </a:lnTo>
                  <a:close/>
                  <a:moveTo>
                    <a:pt x="34" y="107"/>
                  </a:moveTo>
                  <a:lnTo>
                    <a:pt x="36" y="106"/>
                  </a:lnTo>
                  <a:lnTo>
                    <a:pt x="36" y="106"/>
                  </a:lnTo>
                  <a:lnTo>
                    <a:pt x="38" y="103"/>
                  </a:lnTo>
                  <a:lnTo>
                    <a:pt x="36" y="100"/>
                  </a:lnTo>
                  <a:lnTo>
                    <a:pt x="36" y="100"/>
                  </a:lnTo>
                  <a:lnTo>
                    <a:pt x="34" y="99"/>
                  </a:lnTo>
                  <a:lnTo>
                    <a:pt x="34" y="107"/>
                  </a:lnTo>
                  <a:lnTo>
                    <a:pt x="34" y="107"/>
                  </a:lnTo>
                  <a:close/>
                  <a:moveTo>
                    <a:pt x="34" y="38"/>
                  </a:moveTo>
                  <a:lnTo>
                    <a:pt x="34" y="38"/>
                  </a:lnTo>
                  <a:lnTo>
                    <a:pt x="36" y="38"/>
                  </a:lnTo>
                  <a:lnTo>
                    <a:pt x="36" y="38"/>
                  </a:lnTo>
                  <a:lnTo>
                    <a:pt x="38" y="35"/>
                  </a:lnTo>
                  <a:lnTo>
                    <a:pt x="36" y="33"/>
                  </a:lnTo>
                  <a:lnTo>
                    <a:pt x="34" y="30"/>
                  </a:lnTo>
                  <a:lnTo>
                    <a:pt x="34" y="38"/>
                  </a:lnTo>
                  <a:close/>
                  <a:moveTo>
                    <a:pt x="34" y="85"/>
                  </a:moveTo>
                  <a:lnTo>
                    <a:pt x="34" y="85"/>
                  </a:lnTo>
                  <a:lnTo>
                    <a:pt x="31" y="77"/>
                  </a:lnTo>
                  <a:lnTo>
                    <a:pt x="31" y="69"/>
                  </a:lnTo>
                  <a:lnTo>
                    <a:pt x="31" y="69"/>
                  </a:lnTo>
                  <a:lnTo>
                    <a:pt x="31" y="61"/>
                  </a:lnTo>
                  <a:lnTo>
                    <a:pt x="34" y="53"/>
                  </a:lnTo>
                  <a:lnTo>
                    <a:pt x="34" y="85"/>
                  </a:lnTo>
                  <a:lnTo>
                    <a:pt x="34" y="85"/>
                  </a:lnTo>
                  <a:close/>
                  <a:moveTo>
                    <a:pt x="34" y="30"/>
                  </a:moveTo>
                  <a:lnTo>
                    <a:pt x="34" y="38"/>
                  </a:lnTo>
                  <a:lnTo>
                    <a:pt x="34" y="38"/>
                  </a:lnTo>
                  <a:lnTo>
                    <a:pt x="31" y="38"/>
                  </a:lnTo>
                  <a:lnTo>
                    <a:pt x="31" y="38"/>
                  </a:lnTo>
                  <a:lnTo>
                    <a:pt x="20" y="26"/>
                  </a:lnTo>
                  <a:lnTo>
                    <a:pt x="20" y="26"/>
                  </a:lnTo>
                  <a:lnTo>
                    <a:pt x="19" y="23"/>
                  </a:lnTo>
                  <a:lnTo>
                    <a:pt x="20" y="20"/>
                  </a:lnTo>
                  <a:lnTo>
                    <a:pt x="20" y="20"/>
                  </a:lnTo>
                  <a:lnTo>
                    <a:pt x="23" y="19"/>
                  </a:lnTo>
                  <a:lnTo>
                    <a:pt x="24" y="20"/>
                  </a:lnTo>
                  <a:lnTo>
                    <a:pt x="34" y="30"/>
                  </a:lnTo>
                  <a:lnTo>
                    <a:pt x="34" y="30"/>
                  </a:lnTo>
                  <a:close/>
                  <a:moveTo>
                    <a:pt x="34" y="99"/>
                  </a:moveTo>
                  <a:lnTo>
                    <a:pt x="34" y="107"/>
                  </a:lnTo>
                  <a:lnTo>
                    <a:pt x="24" y="116"/>
                  </a:lnTo>
                  <a:lnTo>
                    <a:pt x="24" y="116"/>
                  </a:lnTo>
                  <a:lnTo>
                    <a:pt x="23" y="118"/>
                  </a:lnTo>
                  <a:lnTo>
                    <a:pt x="20" y="116"/>
                  </a:lnTo>
                  <a:lnTo>
                    <a:pt x="20" y="116"/>
                  </a:lnTo>
                  <a:lnTo>
                    <a:pt x="19" y="115"/>
                  </a:lnTo>
                  <a:lnTo>
                    <a:pt x="20" y="112"/>
                  </a:lnTo>
                  <a:lnTo>
                    <a:pt x="31" y="100"/>
                  </a:lnTo>
                  <a:lnTo>
                    <a:pt x="31" y="100"/>
                  </a:lnTo>
                  <a:lnTo>
                    <a:pt x="31" y="100"/>
                  </a:lnTo>
                  <a:lnTo>
                    <a:pt x="34" y="99"/>
                  </a:lnTo>
                  <a:lnTo>
                    <a:pt x="34" y="99"/>
                  </a:lnTo>
                  <a:close/>
                  <a:moveTo>
                    <a:pt x="4" y="65"/>
                  </a:moveTo>
                  <a:lnTo>
                    <a:pt x="4" y="65"/>
                  </a:lnTo>
                  <a:lnTo>
                    <a:pt x="20" y="65"/>
                  </a:lnTo>
                  <a:lnTo>
                    <a:pt x="20" y="65"/>
                  </a:lnTo>
                  <a:lnTo>
                    <a:pt x="23" y="66"/>
                  </a:lnTo>
                  <a:lnTo>
                    <a:pt x="24" y="69"/>
                  </a:lnTo>
                  <a:lnTo>
                    <a:pt x="24" y="69"/>
                  </a:lnTo>
                  <a:lnTo>
                    <a:pt x="23" y="72"/>
                  </a:lnTo>
                  <a:lnTo>
                    <a:pt x="20" y="72"/>
                  </a:lnTo>
                  <a:lnTo>
                    <a:pt x="4" y="72"/>
                  </a:lnTo>
                  <a:lnTo>
                    <a:pt x="4" y="72"/>
                  </a:lnTo>
                  <a:lnTo>
                    <a:pt x="1" y="72"/>
                  </a:lnTo>
                  <a:lnTo>
                    <a:pt x="0" y="69"/>
                  </a:lnTo>
                  <a:lnTo>
                    <a:pt x="0" y="69"/>
                  </a:lnTo>
                  <a:lnTo>
                    <a:pt x="1" y="66"/>
                  </a:lnTo>
                  <a:lnTo>
                    <a:pt x="4" y="65"/>
                  </a:lnTo>
                  <a:lnTo>
                    <a:pt x="4" y="65"/>
                  </a:lnTo>
                  <a:close/>
                </a:path>
              </a:pathLst>
            </a:custGeom>
            <a:grpFill/>
            <a:ln w="9525">
              <a:noFill/>
            </a:ln>
          </p:spPr>
          <p:txBody>
            <a:bodyPr/>
            <a:lstStyle/>
            <a:p>
              <a:endParaRPr lang="zh-CN" altLang="en-US" sz="2400"/>
            </a:p>
          </p:txBody>
        </p:sp>
      </p:grpSp>
      <p:sp>
        <p:nvSpPr>
          <p:cNvPr id="277" name="文本框 196"/>
          <p:cNvSpPr txBox="1"/>
          <p:nvPr/>
        </p:nvSpPr>
        <p:spPr>
          <a:xfrm>
            <a:off x="-72073" y="4249489"/>
            <a:ext cx="11885317" cy="338554"/>
          </a:xfrm>
          <a:prstGeom prst="rect">
            <a:avLst/>
          </a:prstGeom>
          <a:noFill/>
          <a:ln w="9525">
            <a:noFill/>
            <a:miter/>
          </a:ln>
        </p:spPr>
        <p:txBody>
          <a:bodyPr wrap="square">
            <a:spAutoFit/>
          </a:bodyPr>
          <a:lstStyle/>
          <a:p>
            <a:pPr lvl="0" eaLnBrk="1" hangingPunct="1"/>
            <a:r>
              <a:rPr lang="en-US" altLang="zh-CN" sz="1600" b="1" dirty="0">
                <a:latin typeface="微软雅黑" pitchFamily="34" charset="-122"/>
                <a:ea typeface="微软雅黑" pitchFamily="34" charset="-122"/>
              </a:rPr>
              <a:t>[3] </a:t>
            </a:r>
            <a:r>
              <a:rPr lang="zh-CN" altLang="en-US" sz="1600" dirty="0">
                <a:latin typeface="+mj-ea"/>
                <a:ea typeface="+mj-ea"/>
              </a:rPr>
              <a:t>杨弘平</a:t>
            </a:r>
            <a:r>
              <a:rPr lang="en-US" altLang="zh-CN" sz="1600" dirty="0"/>
              <a:t>.</a:t>
            </a:r>
            <a:r>
              <a:rPr lang="en-US" altLang="zh-CN" sz="1600" b="1" i="1" dirty="0"/>
              <a:t>UML2</a:t>
            </a:r>
            <a:r>
              <a:rPr lang="zh-CN" altLang="en-US" sz="1600" b="1" i="1" dirty="0"/>
              <a:t>基础、建模与设计</a:t>
            </a:r>
            <a:r>
              <a:rPr lang="en-US" altLang="zh-CN" sz="1600" dirty="0"/>
              <a:t> . </a:t>
            </a:r>
            <a:r>
              <a:rPr lang="zh-CN" altLang="en-US" sz="1600" dirty="0"/>
              <a:t>北京：清华大学出版社，</a:t>
            </a:r>
            <a:r>
              <a:rPr lang="en-US" altLang="zh-CN" sz="1600" dirty="0"/>
              <a:t>2018</a:t>
            </a:r>
            <a:endParaRPr lang="zh-CN" altLang="en-US" sz="1600" b="1" dirty="0">
              <a:latin typeface="微软雅黑" pitchFamily="34" charset="-122"/>
              <a:ea typeface="微软雅黑" pitchFamily="34" charset="-122"/>
            </a:endParaRPr>
          </a:p>
        </p:txBody>
      </p:sp>
      <p:sp>
        <p:nvSpPr>
          <p:cNvPr id="3" name="标题 2">
            <a:extLst>
              <a:ext uri="{FF2B5EF4-FFF2-40B4-BE49-F238E27FC236}">
                <a16:creationId xmlns="" xmlns:a16="http://schemas.microsoft.com/office/drawing/2014/main" id="{EB18B36C-D1E9-464C-BDEE-057EFFD79B43}"/>
              </a:ext>
            </a:extLst>
          </p:cNvPr>
          <p:cNvSpPr>
            <a:spLocks noGrp="1"/>
          </p:cNvSpPr>
          <p:nvPr>
            <p:ph type="title"/>
          </p:nvPr>
        </p:nvSpPr>
        <p:spPr/>
        <p:txBody>
          <a:bodyPr/>
          <a:lstStyle/>
          <a:p>
            <a:endParaRPr lang="zh-SG" altLang="en-US" dirty="0"/>
          </a:p>
        </p:txBody>
      </p:sp>
    </p:spTree>
    <p:extLst>
      <p:ext uri="{BB962C8B-B14F-4D97-AF65-F5344CB8AC3E}">
        <p14:creationId xmlns:p14="http://schemas.microsoft.com/office/powerpoint/2010/main" val="358872992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1276"/>
                                        </p:tgtEl>
                                        <p:attrNameLst>
                                          <p:attrName>style.visibility</p:attrName>
                                        </p:attrNameLst>
                                      </p:cBhvr>
                                      <p:to>
                                        <p:strVal val="visible"/>
                                      </p:to>
                                    </p:set>
                                    <p:animEffect transition="in" filter="wipe(right)">
                                      <p:cBhvr>
                                        <p:cTn id="7" dur="500"/>
                                        <p:tgtEl>
                                          <p:spTgt spid="11276"/>
                                        </p:tgtEl>
                                      </p:cBhvr>
                                    </p:animEffect>
                                  </p:childTnLst>
                                </p:cTn>
                              </p:par>
                              <p:par>
                                <p:cTn id="8" presetID="2" presetClass="entr" presetSubtype="4" fill="hold" nodeType="withEffect">
                                  <p:stCondLst>
                                    <p:cond delay="0"/>
                                  </p:stCondLst>
                                  <p:childTnLst>
                                    <p:set>
                                      <p:cBhvr>
                                        <p:cTn id="9" dur="1" fill="hold">
                                          <p:stCondLst>
                                            <p:cond delay="0"/>
                                          </p:stCondLst>
                                        </p:cTn>
                                        <p:tgtEl>
                                          <p:spTgt spid="11277"/>
                                        </p:tgtEl>
                                        <p:attrNameLst>
                                          <p:attrName>style.visibility</p:attrName>
                                        </p:attrNameLst>
                                      </p:cBhvr>
                                      <p:to>
                                        <p:strVal val="visible"/>
                                      </p:to>
                                    </p:set>
                                    <p:anim calcmode="lin" valueType="num">
                                      <p:cBhvr additive="base">
                                        <p:cTn id="10" dur="500" fill="hold"/>
                                        <p:tgtEl>
                                          <p:spTgt spid="11277"/>
                                        </p:tgtEl>
                                        <p:attrNameLst>
                                          <p:attrName>ppt_x</p:attrName>
                                        </p:attrNameLst>
                                      </p:cBhvr>
                                      <p:tavLst>
                                        <p:tav tm="0">
                                          <p:val>
                                            <p:strVal val="#ppt_x"/>
                                          </p:val>
                                        </p:tav>
                                        <p:tav tm="100000">
                                          <p:val>
                                            <p:strVal val="#ppt_x"/>
                                          </p:val>
                                        </p:tav>
                                      </p:tavLst>
                                    </p:anim>
                                    <p:anim calcmode="lin" valueType="num">
                                      <p:cBhvr additive="base">
                                        <p:cTn id="11" dur="500" fill="hold"/>
                                        <p:tgtEl>
                                          <p:spTgt spid="11277"/>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22" presetClass="entr" presetSubtype="2" fill="hold" grpId="0" nodeType="afterEffect">
                                  <p:stCondLst>
                                    <p:cond delay="0"/>
                                  </p:stCondLst>
                                  <p:childTnLst>
                                    <p:set>
                                      <p:cBhvr>
                                        <p:cTn id="14" dur="1" fill="hold">
                                          <p:stCondLst>
                                            <p:cond delay="0"/>
                                          </p:stCondLst>
                                        </p:cTn>
                                        <p:tgtEl>
                                          <p:spTgt spid="11271"/>
                                        </p:tgtEl>
                                        <p:attrNameLst>
                                          <p:attrName>style.visibility</p:attrName>
                                        </p:attrNameLst>
                                      </p:cBhvr>
                                      <p:to>
                                        <p:strVal val="visible"/>
                                      </p:to>
                                    </p:set>
                                    <p:animEffect transition="in" filter="wipe(right)">
                                      <p:cBhvr>
                                        <p:cTn id="15" dur="500"/>
                                        <p:tgtEl>
                                          <p:spTgt spid="11271"/>
                                        </p:tgtEl>
                                      </p:cBhvr>
                                    </p:animEffect>
                                  </p:childTnLst>
                                </p:cTn>
                              </p:par>
                            </p:childTnLst>
                          </p:cTn>
                        </p:par>
                        <p:par>
                          <p:cTn id="16" fill="hold">
                            <p:stCondLst>
                              <p:cond delay="1000"/>
                            </p:stCondLst>
                            <p:childTnLst>
                              <p:par>
                                <p:cTn id="17" presetID="22" presetClass="entr" presetSubtype="2" fill="hold" grpId="0" nodeType="afterEffect">
                                  <p:stCondLst>
                                    <p:cond delay="0"/>
                                  </p:stCondLst>
                                  <p:childTnLst>
                                    <p:set>
                                      <p:cBhvr>
                                        <p:cTn id="18" dur="1" fill="hold">
                                          <p:stCondLst>
                                            <p:cond delay="0"/>
                                          </p:stCondLst>
                                        </p:cTn>
                                        <p:tgtEl>
                                          <p:spTgt spid="11273"/>
                                        </p:tgtEl>
                                        <p:attrNameLst>
                                          <p:attrName>style.visibility</p:attrName>
                                        </p:attrNameLst>
                                      </p:cBhvr>
                                      <p:to>
                                        <p:strVal val="visible"/>
                                      </p:to>
                                    </p:set>
                                    <p:animEffect transition="in" filter="wipe(right)">
                                      <p:cBhvr>
                                        <p:cTn id="19" dur="500"/>
                                        <p:tgtEl>
                                          <p:spTgt spid="11273"/>
                                        </p:tgtEl>
                                      </p:cBhvr>
                                    </p:animEffect>
                                  </p:childTnLst>
                                </p:cTn>
                              </p:par>
                            </p:childTnLst>
                          </p:cTn>
                        </p:par>
                        <p:par>
                          <p:cTn id="20" fill="hold">
                            <p:stCondLst>
                              <p:cond delay="1500"/>
                            </p:stCondLst>
                            <p:childTnLst>
                              <p:par>
                                <p:cTn id="21" presetID="22" presetClass="entr" presetSubtype="2" fill="hold" grpId="0" nodeType="afterEffect">
                                  <p:stCondLst>
                                    <p:cond delay="0"/>
                                  </p:stCondLst>
                                  <p:childTnLst>
                                    <p:set>
                                      <p:cBhvr>
                                        <p:cTn id="22" dur="1" fill="hold">
                                          <p:stCondLst>
                                            <p:cond delay="0"/>
                                          </p:stCondLst>
                                        </p:cTn>
                                        <p:tgtEl>
                                          <p:spTgt spid="277"/>
                                        </p:tgtEl>
                                        <p:attrNameLst>
                                          <p:attrName>style.visibility</p:attrName>
                                        </p:attrNameLst>
                                      </p:cBhvr>
                                      <p:to>
                                        <p:strVal val="visible"/>
                                      </p:to>
                                    </p:set>
                                    <p:animEffect transition="in" filter="wipe(right)">
                                      <p:cBhvr>
                                        <p:cTn id="23" dur="500"/>
                                        <p:tgtEl>
                                          <p:spTgt spid="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1" grpId="0"/>
      <p:bldP spid="11273" grpId="0"/>
      <p:bldP spid="11276" grpId="0"/>
      <p:bldP spid="27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工作分配</a:t>
            </a:r>
          </a:p>
        </p:txBody>
      </p:sp>
      <p:sp>
        <p:nvSpPr>
          <p:cNvPr id="3" name="TextBox 2"/>
          <p:cNvSpPr txBox="1"/>
          <p:nvPr/>
        </p:nvSpPr>
        <p:spPr>
          <a:xfrm>
            <a:off x="1074656" y="2177592"/>
            <a:ext cx="9426804" cy="3046988"/>
          </a:xfrm>
          <a:prstGeom prst="rect">
            <a:avLst/>
          </a:prstGeom>
          <a:noFill/>
        </p:spPr>
        <p:txBody>
          <a:bodyPr wrap="square" rtlCol="0">
            <a:spAutoFit/>
          </a:bodyPr>
          <a:lstStyle/>
          <a:p>
            <a:r>
              <a:rPr lang="zh-CN" altLang="en-US" sz="3200" dirty="0"/>
              <a:t>小组成员工作：</a:t>
            </a:r>
            <a:endParaRPr lang="en-US" altLang="zh-CN" sz="3200" dirty="0"/>
          </a:p>
          <a:p>
            <a:r>
              <a:rPr lang="en-US" altLang="zh-CN" sz="3200" dirty="0"/>
              <a:t>		</a:t>
            </a:r>
            <a:r>
              <a:rPr lang="zh-CN" altLang="en-US" sz="3200" dirty="0"/>
              <a:t>陈　维：主要</a:t>
            </a:r>
            <a:r>
              <a:rPr lang="en-US" altLang="zh-CN" sz="3200" dirty="0"/>
              <a:t>PPT</a:t>
            </a:r>
            <a:r>
              <a:rPr lang="zh-CN" altLang="en-US" sz="3200" dirty="0"/>
              <a:t>制作，资料收集</a:t>
            </a:r>
            <a:endParaRPr lang="en-US" altLang="zh-CN" sz="3200" dirty="0"/>
          </a:p>
          <a:p>
            <a:r>
              <a:rPr lang="en-US" altLang="zh-CN" sz="3200" dirty="0"/>
              <a:t>		</a:t>
            </a:r>
            <a:r>
              <a:rPr lang="zh-CN" altLang="en-US" sz="3200" dirty="0"/>
              <a:t>陈俊杉：协助</a:t>
            </a:r>
            <a:r>
              <a:rPr lang="en-US" altLang="zh-CN" sz="3200" dirty="0"/>
              <a:t>PPT</a:t>
            </a:r>
            <a:r>
              <a:rPr lang="zh-CN" altLang="en-US" sz="3200" dirty="0"/>
              <a:t>制作</a:t>
            </a:r>
            <a:endParaRPr lang="en-US" altLang="zh-CN" sz="3200" dirty="0"/>
          </a:p>
          <a:p>
            <a:r>
              <a:rPr lang="en-US" altLang="zh-CN" sz="3200" dirty="0"/>
              <a:t>		</a:t>
            </a:r>
            <a:r>
              <a:rPr lang="zh-CN" altLang="en-US" sz="3200" dirty="0"/>
              <a:t>陈</a:t>
            </a:r>
            <a:r>
              <a:rPr lang="zh-CN" altLang="en-US" sz="3200" dirty="0" smtClean="0"/>
              <a:t>安</a:t>
            </a:r>
            <a:r>
              <a:rPr lang="zh-CN" altLang="en-US" sz="3200" dirty="0" smtClean="0"/>
              <a:t>侍</a:t>
            </a:r>
            <a:r>
              <a:rPr lang="zh-CN" altLang="en-US" sz="3200" dirty="0" smtClean="0"/>
              <a:t>：</a:t>
            </a:r>
            <a:r>
              <a:rPr lang="zh-CN" altLang="en-US" sz="3200" dirty="0"/>
              <a:t>部分图片绘制</a:t>
            </a:r>
            <a:endParaRPr lang="en-US" altLang="zh-CN" sz="3200" dirty="0"/>
          </a:p>
          <a:p>
            <a:r>
              <a:rPr lang="en-US" altLang="zh-CN" sz="3200" dirty="0"/>
              <a:t>		</a:t>
            </a:r>
            <a:r>
              <a:rPr lang="zh-CN" altLang="en-US" sz="3200" dirty="0"/>
              <a:t>杨　溢：参与</a:t>
            </a:r>
            <a:r>
              <a:rPr lang="en-US" altLang="zh-CN" sz="3200" dirty="0"/>
              <a:t>PPT</a:t>
            </a:r>
            <a:r>
              <a:rPr lang="zh-CN" altLang="en-US" sz="3200" dirty="0"/>
              <a:t>制作</a:t>
            </a:r>
            <a:endParaRPr lang="en-US" altLang="zh-CN" sz="3200" dirty="0"/>
          </a:p>
          <a:p>
            <a:r>
              <a:rPr lang="en-US" altLang="zh-CN" sz="3200" dirty="0"/>
              <a:t>		</a:t>
            </a:r>
            <a:r>
              <a:rPr lang="zh-CN" altLang="en-US" sz="3200" dirty="0"/>
              <a:t>严翔宇：参与</a:t>
            </a:r>
            <a:r>
              <a:rPr lang="en-US" altLang="zh-CN" sz="3200" dirty="0"/>
              <a:t>PPT</a:t>
            </a:r>
            <a:r>
              <a:rPr lang="zh-CN" altLang="en-US" sz="3200" dirty="0"/>
              <a:t>制作</a:t>
            </a:r>
          </a:p>
        </p:txBody>
      </p:sp>
    </p:spTree>
    <p:extLst>
      <p:ext uri="{BB962C8B-B14F-4D97-AF65-F5344CB8AC3E}">
        <p14:creationId xmlns:p14="http://schemas.microsoft.com/office/powerpoint/2010/main" val="192060765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aphicFrame>
        <p:nvGraphicFramePr>
          <p:cNvPr id="3" name="表格 2"/>
          <p:cNvGraphicFramePr>
            <a:graphicFrameLocks noGrp="1"/>
          </p:cNvGraphicFramePr>
          <p:nvPr>
            <p:extLst>
              <p:ext uri="{D42A27DB-BD31-4B8C-83A1-F6EECF244321}">
                <p14:modId xmlns:p14="http://schemas.microsoft.com/office/powerpoint/2010/main" val="2419039984"/>
              </p:ext>
            </p:extLst>
          </p:nvPr>
        </p:nvGraphicFramePr>
        <p:xfrm>
          <a:off x="1651849" y="1761716"/>
          <a:ext cx="8925025" cy="3479588"/>
        </p:xfrm>
        <a:graphic>
          <a:graphicData uri="http://schemas.openxmlformats.org/drawingml/2006/table">
            <a:tbl>
              <a:tblPr>
                <a:tableStyleId>{5C22544A-7EE6-4342-B048-85BDC9FD1C3A}</a:tableStyleId>
              </a:tblPr>
              <a:tblGrid>
                <a:gridCol w="880960"/>
                <a:gridCol w="1403459"/>
                <a:gridCol w="1749767"/>
                <a:gridCol w="1336627"/>
                <a:gridCol w="1442950"/>
                <a:gridCol w="1382193"/>
                <a:gridCol w="729069"/>
              </a:tblGrid>
              <a:tr h="497084">
                <a:tc rowSpan="2">
                  <a:txBody>
                    <a:bodyPr/>
                    <a:lstStyle/>
                    <a:p>
                      <a:pPr algn="ctr" fontAlgn="t"/>
                      <a:r>
                        <a:rPr lang="zh-CN" altLang="en-US" sz="1100" u="none" strike="noStrike">
                          <a:effectLst/>
                        </a:rPr>
                        <a:t>姓名</a:t>
                      </a:r>
                      <a:endParaRPr lang="zh-CN" altLang="en-US" sz="1100" b="1" i="0" u="none" strike="noStrike">
                        <a:solidFill>
                          <a:srgbClr val="FA7D00"/>
                        </a:solidFill>
                        <a:effectLst/>
                        <a:latin typeface="宋体"/>
                      </a:endParaRPr>
                    </a:p>
                  </a:txBody>
                  <a:tcPr marL="7620" marR="7620" marT="7620" marB="0"/>
                </a:tc>
                <a:tc gridSpan="2">
                  <a:txBody>
                    <a:bodyPr/>
                    <a:lstStyle/>
                    <a:p>
                      <a:pPr algn="ctr" fontAlgn="b"/>
                      <a:r>
                        <a:rPr lang="zh-CN" altLang="en-US" sz="1100" u="none" strike="noStrike">
                          <a:effectLst/>
                        </a:rPr>
                        <a:t>态度（</a:t>
                      </a:r>
                      <a:r>
                        <a:rPr lang="en-US" altLang="zh-CN" sz="1100" u="none" strike="noStrike">
                          <a:effectLst/>
                        </a:rPr>
                        <a:t>20%</a:t>
                      </a:r>
                      <a:r>
                        <a:rPr lang="zh-CN" altLang="en-US" sz="1100" u="none" strike="noStrike">
                          <a:effectLst/>
                        </a:rPr>
                        <a:t>）</a:t>
                      </a:r>
                      <a:endParaRPr lang="zh-CN" altLang="en-US" sz="1100" b="1" i="0" u="none" strike="noStrike">
                        <a:solidFill>
                          <a:srgbClr val="FA7D00"/>
                        </a:solidFill>
                        <a:effectLst/>
                        <a:latin typeface="宋体"/>
                      </a:endParaRPr>
                    </a:p>
                  </a:txBody>
                  <a:tcPr marL="7620" marR="7620" marT="7620" marB="0" anchor="b"/>
                </a:tc>
                <a:tc hMerge="1">
                  <a:txBody>
                    <a:bodyPr/>
                    <a:lstStyle/>
                    <a:p>
                      <a:endParaRPr lang="zh-CN" altLang="en-US"/>
                    </a:p>
                  </a:txBody>
                  <a:tcPr/>
                </a:tc>
                <a:tc rowSpan="2">
                  <a:txBody>
                    <a:bodyPr/>
                    <a:lstStyle/>
                    <a:p>
                      <a:pPr algn="ctr" fontAlgn="t"/>
                      <a:r>
                        <a:rPr lang="zh-CN" altLang="en-US" sz="1100" u="none" strike="noStrike">
                          <a:effectLst/>
                        </a:rPr>
                        <a:t>工作量（</a:t>
                      </a:r>
                      <a:r>
                        <a:rPr lang="en-US" altLang="zh-CN" sz="1100" u="none" strike="noStrike">
                          <a:effectLst/>
                        </a:rPr>
                        <a:t>20%</a:t>
                      </a:r>
                      <a:r>
                        <a:rPr lang="zh-CN" altLang="en-US" sz="1100" u="none" strike="noStrike">
                          <a:effectLst/>
                        </a:rPr>
                        <a:t>）</a:t>
                      </a:r>
                      <a:endParaRPr lang="zh-CN" altLang="en-US" sz="1100" b="1" i="0" u="none" strike="noStrike">
                        <a:solidFill>
                          <a:srgbClr val="FA7D00"/>
                        </a:solidFill>
                        <a:effectLst/>
                        <a:latin typeface="宋体"/>
                      </a:endParaRPr>
                    </a:p>
                  </a:txBody>
                  <a:tcPr marL="7620" marR="7620" marT="7620" marB="0"/>
                </a:tc>
                <a:tc rowSpan="2">
                  <a:txBody>
                    <a:bodyPr/>
                    <a:lstStyle/>
                    <a:p>
                      <a:pPr algn="ctr" fontAlgn="t"/>
                      <a:r>
                        <a:rPr lang="zh-CN" altLang="en-US" sz="1100" u="none" strike="noStrike">
                          <a:effectLst/>
                        </a:rPr>
                        <a:t>提交速度（</a:t>
                      </a:r>
                      <a:r>
                        <a:rPr lang="en-US" altLang="zh-CN" sz="1100" u="none" strike="noStrike">
                          <a:effectLst/>
                        </a:rPr>
                        <a:t>30</a:t>
                      </a:r>
                      <a:r>
                        <a:rPr lang="zh-CN" altLang="en-US" sz="1100" u="none" strike="noStrike">
                          <a:effectLst/>
                        </a:rPr>
                        <a:t>）</a:t>
                      </a:r>
                      <a:endParaRPr lang="zh-CN" altLang="en-US" sz="1100" b="1" i="0" u="none" strike="noStrike">
                        <a:solidFill>
                          <a:srgbClr val="FA7D00"/>
                        </a:solidFill>
                        <a:effectLst/>
                        <a:latin typeface="宋体"/>
                      </a:endParaRPr>
                    </a:p>
                  </a:txBody>
                  <a:tcPr marL="7620" marR="7620" marT="7620" marB="0"/>
                </a:tc>
                <a:tc rowSpan="2">
                  <a:txBody>
                    <a:bodyPr/>
                    <a:lstStyle/>
                    <a:p>
                      <a:pPr algn="ctr" fontAlgn="t"/>
                      <a:r>
                        <a:rPr lang="zh-CN" altLang="en-US" sz="1100" u="none" strike="noStrike">
                          <a:effectLst/>
                        </a:rPr>
                        <a:t>提交质量（</a:t>
                      </a:r>
                      <a:r>
                        <a:rPr lang="en-US" altLang="zh-CN" sz="1100" u="none" strike="noStrike">
                          <a:effectLst/>
                        </a:rPr>
                        <a:t>30</a:t>
                      </a:r>
                      <a:r>
                        <a:rPr lang="zh-CN" altLang="en-US" sz="1100" u="none" strike="noStrike">
                          <a:effectLst/>
                        </a:rPr>
                        <a:t>）</a:t>
                      </a:r>
                      <a:endParaRPr lang="zh-CN" altLang="en-US" sz="1100" b="1" i="0" u="none" strike="noStrike">
                        <a:solidFill>
                          <a:srgbClr val="FA7D00"/>
                        </a:solidFill>
                        <a:effectLst/>
                        <a:latin typeface="宋体"/>
                      </a:endParaRPr>
                    </a:p>
                  </a:txBody>
                  <a:tcPr marL="7620" marR="7620" marT="7620" marB="0"/>
                </a:tc>
                <a:tc rowSpan="2">
                  <a:txBody>
                    <a:bodyPr/>
                    <a:lstStyle/>
                    <a:p>
                      <a:pPr algn="ctr" fontAlgn="t"/>
                      <a:r>
                        <a:rPr lang="zh-CN" altLang="en-US" sz="1100" u="none" strike="noStrike">
                          <a:effectLst/>
                        </a:rPr>
                        <a:t>总评</a:t>
                      </a:r>
                      <a:endParaRPr lang="zh-CN" altLang="en-US" sz="1100" b="1" i="0" u="none" strike="noStrike">
                        <a:solidFill>
                          <a:srgbClr val="FA7D00"/>
                        </a:solidFill>
                        <a:effectLst/>
                        <a:latin typeface="宋体"/>
                      </a:endParaRPr>
                    </a:p>
                  </a:txBody>
                  <a:tcPr marL="7620" marR="7620" marT="7620" marB="0"/>
                </a:tc>
              </a:tr>
              <a:tr h="497084">
                <a:tc vMerge="1">
                  <a:txBody>
                    <a:bodyPr/>
                    <a:lstStyle/>
                    <a:p>
                      <a:endParaRPr lang="zh-CN" altLang="en-US"/>
                    </a:p>
                  </a:txBody>
                  <a:tcPr/>
                </a:tc>
                <a:tc>
                  <a:txBody>
                    <a:bodyPr/>
                    <a:lstStyle/>
                    <a:p>
                      <a:pPr algn="ctr" fontAlgn="b"/>
                      <a:r>
                        <a:rPr lang="zh-CN" altLang="en-US" sz="1100" u="none" strike="noStrike">
                          <a:effectLst/>
                        </a:rPr>
                        <a:t>是否服从分配（</a:t>
                      </a:r>
                      <a:r>
                        <a:rPr lang="en-US" altLang="zh-CN" sz="1100" u="none" strike="noStrike">
                          <a:effectLst/>
                        </a:rPr>
                        <a:t>10%</a:t>
                      </a:r>
                      <a:r>
                        <a:rPr lang="zh-CN" altLang="en-US" sz="1100" u="none" strike="noStrike">
                          <a:effectLst/>
                        </a:rPr>
                        <a:t>）</a:t>
                      </a:r>
                      <a:endParaRPr lang="zh-CN" altLang="en-US" sz="1100" b="1" i="0" u="none" strike="noStrike">
                        <a:solidFill>
                          <a:srgbClr val="FA7D00"/>
                        </a:solidFill>
                        <a:effectLst/>
                        <a:latin typeface="宋体"/>
                      </a:endParaRPr>
                    </a:p>
                  </a:txBody>
                  <a:tcPr marL="7620" marR="7620" marT="7620" marB="0" anchor="b"/>
                </a:tc>
                <a:tc>
                  <a:txBody>
                    <a:bodyPr/>
                    <a:lstStyle/>
                    <a:p>
                      <a:pPr algn="ctr" fontAlgn="b"/>
                      <a:r>
                        <a:rPr lang="zh-CN" altLang="en-US" sz="1100" u="none" strike="noStrike">
                          <a:effectLst/>
                        </a:rPr>
                        <a:t>对待任务态度（</a:t>
                      </a:r>
                      <a:r>
                        <a:rPr lang="en-US" altLang="zh-CN" sz="1100" u="none" strike="noStrike">
                          <a:effectLst/>
                        </a:rPr>
                        <a:t>10%</a:t>
                      </a:r>
                      <a:r>
                        <a:rPr lang="zh-CN" altLang="en-US" sz="1100" u="none" strike="noStrike">
                          <a:effectLst/>
                        </a:rPr>
                        <a:t>）</a:t>
                      </a:r>
                      <a:endParaRPr lang="zh-CN" altLang="en-US" sz="1100" b="1" i="0" u="none" strike="noStrike">
                        <a:solidFill>
                          <a:srgbClr val="FA7D00"/>
                        </a:solidFill>
                        <a:effectLst/>
                        <a:latin typeface="宋体"/>
                      </a:endParaRPr>
                    </a:p>
                  </a:txBody>
                  <a:tcPr marL="7620" marR="7620" marT="7620" marB="0" anchor="b"/>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r>
              <a:tr h="497084">
                <a:tc>
                  <a:txBody>
                    <a:bodyPr/>
                    <a:lstStyle/>
                    <a:p>
                      <a:pPr algn="l" fontAlgn="b"/>
                      <a:r>
                        <a:rPr lang="zh-CN" altLang="en-US" sz="1100" u="none" strike="noStrike">
                          <a:effectLst/>
                        </a:rPr>
                        <a:t>杨溢</a:t>
                      </a:r>
                      <a:endParaRPr lang="zh-CN" altLang="en-US" sz="1100" b="1" i="0" u="none" strike="noStrike">
                        <a:solidFill>
                          <a:srgbClr val="FA7D00"/>
                        </a:solidFill>
                        <a:effectLst/>
                        <a:latin typeface="宋体"/>
                      </a:endParaRPr>
                    </a:p>
                  </a:txBody>
                  <a:tcPr marL="7620" marR="7620" marT="7620" marB="0" anchor="b"/>
                </a:tc>
                <a:tc>
                  <a:txBody>
                    <a:bodyPr/>
                    <a:lstStyle/>
                    <a:p>
                      <a:pPr algn="r" fontAlgn="b"/>
                      <a:r>
                        <a:rPr lang="en-US" altLang="zh-CN" sz="1100" u="none" strike="noStrike">
                          <a:effectLst/>
                        </a:rPr>
                        <a:t>10</a:t>
                      </a:r>
                      <a:endParaRPr lang="en-US" altLang="zh-CN" sz="1100" b="1" i="0" u="none" strike="noStrike">
                        <a:solidFill>
                          <a:srgbClr val="FA7D00"/>
                        </a:solidFill>
                        <a:effectLst/>
                        <a:latin typeface="宋体"/>
                      </a:endParaRPr>
                    </a:p>
                  </a:txBody>
                  <a:tcPr marL="7620" marR="7620" marT="7620" marB="0" anchor="b"/>
                </a:tc>
                <a:tc>
                  <a:txBody>
                    <a:bodyPr/>
                    <a:lstStyle/>
                    <a:p>
                      <a:pPr algn="r" fontAlgn="b"/>
                      <a:r>
                        <a:rPr lang="en-US" altLang="zh-CN" sz="1100" u="none" strike="noStrike">
                          <a:effectLst/>
                        </a:rPr>
                        <a:t>10</a:t>
                      </a:r>
                      <a:endParaRPr lang="en-US" altLang="zh-CN" sz="1100" b="1" i="0" u="none" strike="noStrike">
                        <a:solidFill>
                          <a:srgbClr val="FA7D00"/>
                        </a:solidFill>
                        <a:effectLst/>
                        <a:latin typeface="宋体"/>
                      </a:endParaRPr>
                    </a:p>
                  </a:txBody>
                  <a:tcPr marL="7620" marR="7620" marT="7620" marB="0" anchor="b"/>
                </a:tc>
                <a:tc>
                  <a:txBody>
                    <a:bodyPr/>
                    <a:lstStyle/>
                    <a:p>
                      <a:pPr algn="r" fontAlgn="b"/>
                      <a:r>
                        <a:rPr lang="en-US" altLang="zh-CN" sz="1100" u="none" strike="noStrike">
                          <a:effectLst/>
                        </a:rPr>
                        <a:t>10</a:t>
                      </a:r>
                      <a:endParaRPr lang="en-US" altLang="zh-CN" sz="1100" b="1" i="0" u="none" strike="noStrike">
                        <a:solidFill>
                          <a:srgbClr val="FA7D00"/>
                        </a:solidFill>
                        <a:effectLst/>
                        <a:latin typeface="宋体"/>
                      </a:endParaRPr>
                    </a:p>
                  </a:txBody>
                  <a:tcPr marL="7620" marR="7620" marT="7620" marB="0" anchor="b"/>
                </a:tc>
                <a:tc>
                  <a:txBody>
                    <a:bodyPr/>
                    <a:lstStyle/>
                    <a:p>
                      <a:pPr algn="r" fontAlgn="b"/>
                      <a:r>
                        <a:rPr lang="en-US" altLang="zh-CN" sz="1100" u="none" strike="noStrike">
                          <a:effectLst/>
                        </a:rPr>
                        <a:t>25</a:t>
                      </a:r>
                      <a:endParaRPr lang="en-US" altLang="zh-CN" sz="1100" b="1" i="0" u="none" strike="noStrike">
                        <a:solidFill>
                          <a:srgbClr val="FA7D00"/>
                        </a:solidFill>
                        <a:effectLst/>
                        <a:latin typeface="宋体"/>
                      </a:endParaRPr>
                    </a:p>
                  </a:txBody>
                  <a:tcPr marL="7620" marR="7620" marT="7620" marB="0" anchor="b"/>
                </a:tc>
                <a:tc>
                  <a:txBody>
                    <a:bodyPr/>
                    <a:lstStyle/>
                    <a:p>
                      <a:pPr algn="r" fontAlgn="b"/>
                      <a:r>
                        <a:rPr lang="en-US" altLang="zh-CN" sz="1100" u="none" strike="noStrike">
                          <a:effectLst/>
                        </a:rPr>
                        <a:t>25</a:t>
                      </a:r>
                      <a:endParaRPr lang="en-US" altLang="zh-CN" sz="1100" b="1" i="0" u="none" strike="noStrike">
                        <a:solidFill>
                          <a:srgbClr val="FA7D00"/>
                        </a:solidFill>
                        <a:effectLst/>
                        <a:latin typeface="宋体"/>
                      </a:endParaRPr>
                    </a:p>
                  </a:txBody>
                  <a:tcPr marL="7620" marR="7620" marT="7620" marB="0" anchor="b"/>
                </a:tc>
                <a:tc>
                  <a:txBody>
                    <a:bodyPr/>
                    <a:lstStyle/>
                    <a:p>
                      <a:pPr algn="r" fontAlgn="b"/>
                      <a:r>
                        <a:rPr lang="en-US" altLang="zh-CN" sz="1100" u="none" strike="noStrike">
                          <a:effectLst/>
                        </a:rPr>
                        <a:t>80</a:t>
                      </a:r>
                      <a:endParaRPr lang="en-US" altLang="zh-CN" sz="1100" b="1" i="0" u="none" strike="noStrike">
                        <a:solidFill>
                          <a:srgbClr val="FA7D00"/>
                        </a:solidFill>
                        <a:effectLst/>
                        <a:latin typeface="宋体"/>
                      </a:endParaRPr>
                    </a:p>
                  </a:txBody>
                  <a:tcPr marL="7620" marR="7620" marT="7620" marB="0" anchor="b"/>
                </a:tc>
              </a:tr>
              <a:tr h="497084">
                <a:tc>
                  <a:txBody>
                    <a:bodyPr/>
                    <a:lstStyle/>
                    <a:p>
                      <a:pPr algn="l" fontAlgn="b"/>
                      <a:r>
                        <a:rPr lang="zh-CN" altLang="en-US" sz="1100" u="none" strike="noStrike">
                          <a:effectLst/>
                        </a:rPr>
                        <a:t>严翔宇</a:t>
                      </a:r>
                      <a:endParaRPr lang="zh-CN" altLang="en-US" sz="1100" b="1" i="0" u="none" strike="noStrike">
                        <a:solidFill>
                          <a:srgbClr val="FA7D00"/>
                        </a:solidFill>
                        <a:effectLst/>
                        <a:latin typeface="宋体"/>
                      </a:endParaRPr>
                    </a:p>
                  </a:txBody>
                  <a:tcPr marL="7620" marR="7620" marT="7620" marB="0" anchor="b"/>
                </a:tc>
                <a:tc>
                  <a:txBody>
                    <a:bodyPr/>
                    <a:lstStyle/>
                    <a:p>
                      <a:pPr algn="r" fontAlgn="b"/>
                      <a:r>
                        <a:rPr lang="en-US" altLang="zh-CN" sz="1100" u="none" strike="noStrike">
                          <a:effectLst/>
                        </a:rPr>
                        <a:t>10</a:t>
                      </a:r>
                      <a:endParaRPr lang="en-US" altLang="zh-CN" sz="1100" b="1" i="0" u="none" strike="noStrike">
                        <a:solidFill>
                          <a:srgbClr val="FA7D00"/>
                        </a:solidFill>
                        <a:effectLst/>
                        <a:latin typeface="宋体"/>
                      </a:endParaRPr>
                    </a:p>
                  </a:txBody>
                  <a:tcPr marL="7620" marR="7620" marT="7620" marB="0" anchor="b"/>
                </a:tc>
                <a:tc>
                  <a:txBody>
                    <a:bodyPr/>
                    <a:lstStyle/>
                    <a:p>
                      <a:pPr algn="r" fontAlgn="b"/>
                      <a:r>
                        <a:rPr lang="en-US" altLang="zh-CN" sz="1100" u="none" strike="noStrike">
                          <a:effectLst/>
                        </a:rPr>
                        <a:t>10</a:t>
                      </a:r>
                      <a:endParaRPr lang="en-US" altLang="zh-CN" sz="1100" b="1" i="0" u="none" strike="noStrike">
                        <a:solidFill>
                          <a:srgbClr val="FA7D00"/>
                        </a:solidFill>
                        <a:effectLst/>
                        <a:latin typeface="宋体"/>
                      </a:endParaRPr>
                    </a:p>
                  </a:txBody>
                  <a:tcPr marL="7620" marR="7620" marT="7620" marB="0" anchor="b"/>
                </a:tc>
                <a:tc>
                  <a:txBody>
                    <a:bodyPr/>
                    <a:lstStyle/>
                    <a:p>
                      <a:pPr algn="r" fontAlgn="b"/>
                      <a:r>
                        <a:rPr lang="en-US" altLang="zh-CN" sz="1100" u="none" strike="noStrike">
                          <a:effectLst/>
                        </a:rPr>
                        <a:t>15</a:t>
                      </a:r>
                      <a:endParaRPr lang="en-US" altLang="zh-CN" sz="1100" b="1" i="0" u="none" strike="noStrike">
                        <a:solidFill>
                          <a:srgbClr val="FA7D00"/>
                        </a:solidFill>
                        <a:effectLst/>
                        <a:latin typeface="宋体"/>
                      </a:endParaRPr>
                    </a:p>
                  </a:txBody>
                  <a:tcPr marL="7620" marR="7620" marT="7620" marB="0" anchor="b"/>
                </a:tc>
                <a:tc>
                  <a:txBody>
                    <a:bodyPr/>
                    <a:lstStyle/>
                    <a:p>
                      <a:pPr algn="r" fontAlgn="b"/>
                      <a:r>
                        <a:rPr lang="en-US" altLang="zh-CN" sz="1100" u="none" strike="noStrike">
                          <a:effectLst/>
                        </a:rPr>
                        <a:t>25</a:t>
                      </a:r>
                      <a:endParaRPr lang="en-US" altLang="zh-CN" sz="1100" b="1" i="0" u="none" strike="noStrike">
                        <a:solidFill>
                          <a:srgbClr val="FA7D00"/>
                        </a:solidFill>
                        <a:effectLst/>
                        <a:latin typeface="宋体"/>
                      </a:endParaRPr>
                    </a:p>
                  </a:txBody>
                  <a:tcPr marL="7620" marR="7620" marT="7620" marB="0" anchor="b"/>
                </a:tc>
                <a:tc>
                  <a:txBody>
                    <a:bodyPr/>
                    <a:lstStyle/>
                    <a:p>
                      <a:pPr algn="r" fontAlgn="b"/>
                      <a:r>
                        <a:rPr lang="en-US" altLang="zh-CN" sz="1100" u="none" strike="noStrike">
                          <a:effectLst/>
                        </a:rPr>
                        <a:t>22</a:t>
                      </a:r>
                      <a:endParaRPr lang="en-US" altLang="zh-CN" sz="1100" b="1" i="0" u="none" strike="noStrike">
                        <a:solidFill>
                          <a:srgbClr val="FA7D00"/>
                        </a:solidFill>
                        <a:effectLst/>
                        <a:latin typeface="宋体"/>
                      </a:endParaRPr>
                    </a:p>
                  </a:txBody>
                  <a:tcPr marL="7620" marR="7620" marT="7620" marB="0" anchor="b"/>
                </a:tc>
                <a:tc>
                  <a:txBody>
                    <a:bodyPr/>
                    <a:lstStyle/>
                    <a:p>
                      <a:pPr algn="r" fontAlgn="b"/>
                      <a:r>
                        <a:rPr lang="en-US" altLang="zh-CN" sz="1100" u="none" strike="noStrike">
                          <a:effectLst/>
                        </a:rPr>
                        <a:t>82</a:t>
                      </a:r>
                      <a:endParaRPr lang="en-US" altLang="zh-CN" sz="1100" b="1" i="0" u="none" strike="noStrike">
                        <a:solidFill>
                          <a:srgbClr val="FA7D00"/>
                        </a:solidFill>
                        <a:effectLst/>
                        <a:latin typeface="宋体"/>
                      </a:endParaRPr>
                    </a:p>
                  </a:txBody>
                  <a:tcPr marL="7620" marR="7620" marT="7620" marB="0" anchor="b"/>
                </a:tc>
              </a:tr>
              <a:tr h="497084">
                <a:tc>
                  <a:txBody>
                    <a:bodyPr/>
                    <a:lstStyle/>
                    <a:p>
                      <a:pPr algn="l" fontAlgn="b"/>
                      <a:r>
                        <a:rPr lang="zh-CN" altLang="en-US" sz="1100" u="none" strike="noStrike">
                          <a:effectLst/>
                        </a:rPr>
                        <a:t>陈  维</a:t>
                      </a:r>
                      <a:endParaRPr lang="zh-CN" altLang="en-US" sz="1100" b="1" i="0" u="none" strike="noStrike">
                        <a:solidFill>
                          <a:srgbClr val="FA7D00"/>
                        </a:solidFill>
                        <a:effectLst/>
                        <a:latin typeface="宋体"/>
                      </a:endParaRPr>
                    </a:p>
                  </a:txBody>
                  <a:tcPr marL="7620" marR="7620" marT="7620" marB="0" anchor="b"/>
                </a:tc>
                <a:tc>
                  <a:txBody>
                    <a:bodyPr/>
                    <a:lstStyle/>
                    <a:p>
                      <a:pPr algn="r" fontAlgn="b"/>
                      <a:r>
                        <a:rPr lang="en-US" altLang="zh-CN" sz="1100" u="none" strike="noStrike">
                          <a:effectLst/>
                        </a:rPr>
                        <a:t>10</a:t>
                      </a:r>
                      <a:endParaRPr lang="en-US" altLang="zh-CN" sz="1100" b="1" i="0" u="none" strike="noStrike">
                        <a:solidFill>
                          <a:srgbClr val="FA7D00"/>
                        </a:solidFill>
                        <a:effectLst/>
                        <a:latin typeface="宋体"/>
                      </a:endParaRPr>
                    </a:p>
                  </a:txBody>
                  <a:tcPr marL="7620" marR="7620" marT="7620" marB="0" anchor="b"/>
                </a:tc>
                <a:tc>
                  <a:txBody>
                    <a:bodyPr/>
                    <a:lstStyle/>
                    <a:p>
                      <a:pPr algn="r" fontAlgn="b"/>
                      <a:r>
                        <a:rPr lang="en-US" altLang="zh-CN" sz="1100" u="none" strike="noStrike">
                          <a:effectLst/>
                        </a:rPr>
                        <a:t>10</a:t>
                      </a:r>
                      <a:endParaRPr lang="en-US" altLang="zh-CN" sz="1100" b="1" i="0" u="none" strike="noStrike">
                        <a:solidFill>
                          <a:srgbClr val="FA7D00"/>
                        </a:solidFill>
                        <a:effectLst/>
                        <a:latin typeface="宋体"/>
                      </a:endParaRPr>
                    </a:p>
                  </a:txBody>
                  <a:tcPr marL="7620" marR="7620" marT="7620" marB="0" anchor="b"/>
                </a:tc>
                <a:tc>
                  <a:txBody>
                    <a:bodyPr/>
                    <a:lstStyle/>
                    <a:p>
                      <a:pPr algn="r" fontAlgn="b"/>
                      <a:r>
                        <a:rPr lang="en-US" altLang="zh-CN" sz="1100" u="none" strike="noStrike">
                          <a:effectLst/>
                        </a:rPr>
                        <a:t>15</a:t>
                      </a:r>
                      <a:endParaRPr lang="en-US" altLang="zh-CN" sz="1100" b="1" i="0" u="none" strike="noStrike">
                        <a:solidFill>
                          <a:srgbClr val="FA7D00"/>
                        </a:solidFill>
                        <a:effectLst/>
                        <a:latin typeface="宋体"/>
                      </a:endParaRPr>
                    </a:p>
                  </a:txBody>
                  <a:tcPr marL="7620" marR="7620" marT="7620" marB="0" anchor="b"/>
                </a:tc>
                <a:tc>
                  <a:txBody>
                    <a:bodyPr/>
                    <a:lstStyle/>
                    <a:p>
                      <a:pPr algn="r" fontAlgn="b"/>
                      <a:r>
                        <a:rPr lang="en-US" altLang="zh-CN" sz="1100" u="none" strike="noStrike">
                          <a:effectLst/>
                        </a:rPr>
                        <a:t>30</a:t>
                      </a:r>
                      <a:endParaRPr lang="en-US" altLang="zh-CN" sz="1100" b="1" i="0" u="none" strike="noStrike">
                        <a:solidFill>
                          <a:srgbClr val="FA7D00"/>
                        </a:solidFill>
                        <a:effectLst/>
                        <a:latin typeface="宋体"/>
                      </a:endParaRPr>
                    </a:p>
                  </a:txBody>
                  <a:tcPr marL="7620" marR="7620" marT="7620" marB="0" anchor="b"/>
                </a:tc>
                <a:tc>
                  <a:txBody>
                    <a:bodyPr/>
                    <a:lstStyle/>
                    <a:p>
                      <a:pPr algn="r" fontAlgn="b"/>
                      <a:r>
                        <a:rPr lang="en-US" altLang="zh-CN" sz="1100" u="none" strike="noStrike">
                          <a:effectLst/>
                        </a:rPr>
                        <a:t>24</a:t>
                      </a:r>
                      <a:endParaRPr lang="en-US" altLang="zh-CN" sz="1100" b="1" i="0" u="none" strike="noStrike">
                        <a:solidFill>
                          <a:srgbClr val="FA7D00"/>
                        </a:solidFill>
                        <a:effectLst/>
                        <a:latin typeface="宋体"/>
                      </a:endParaRPr>
                    </a:p>
                  </a:txBody>
                  <a:tcPr marL="7620" marR="7620" marT="7620" marB="0" anchor="b"/>
                </a:tc>
                <a:tc>
                  <a:txBody>
                    <a:bodyPr/>
                    <a:lstStyle/>
                    <a:p>
                      <a:pPr algn="r" fontAlgn="b"/>
                      <a:r>
                        <a:rPr lang="en-US" altLang="zh-CN" sz="1100" u="none" strike="noStrike">
                          <a:effectLst/>
                        </a:rPr>
                        <a:t>89</a:t>
                      </a:r>
                      <a:endParaRPr lang="en-US" altLang="zh-CN" sz="1100" b="1" i="0" u="none" strike="noStrike">
                        <a:solidFill>
                          <a:srgbClr val="FA7D00"/>
                        </a:solidFill>
                        <a:effectLst/>
                        <a:latin typeface="宋体"/>
                      </a:endParaRPr>
                    </a:p>
                  </a:txBody>
                  <a:tcPr marL="7620" marR="7620" marT="7620" marB="0" anchor="b"/>
                </a:tc>
              </a:tr>
              <a:tr h="497084">
                <a:tc>
                  <a:txBody>
                    <a:bodyPr/>
                    <a:lstStyle/>
                    <a:p>
                      <a:pPr algn="l" fontAlgn="b"/>
                      <a:r>
                        <a:rPr lang="zh-CN" altLang="en-US" sz="1100" u="none" strike="noStrike">
                          <a:effectLst/>
                        </a:rPr>
                        <a:t>陈俊杉</a:t>
                      </a:r>
                      <a:endParaRPr lang="zh-CN" altLang="en-US" sz="1100" b="1" i="0" u="none" strike="noStrike">
                        <a:solidFill>
                          <a:srgbClr val="FA7D00"/>
                        </a:solidFill>
                        <a:effectLst/>
                        <a:latin typeface="宋体"/>
                      </a:endParaRPr>
                    </a:p>
                  </a:txBody>
                  <a:tcPr marL="7620" marR="7620" marT="7620" marB="0" anchor="b"/>
                </a:tc>
                <a:tc>
                  <a:txBody>
                    <a:bodyPr/>
                    <a:lstStyle/>
                    <a:p>
                      <a:pPr algn="r" fontAlgn="b"/>
                      <a:r>
                        <a:rPr lang="en-US" altLang="zh-CN" sz="1100" u="none" strike="noStrike">
                          <a:effectLst/>
                        </a:rPr>
                        <a:t>10</a:t>
                      </a:r>
                      <a:endParaRPr lang="en-US" altLang="zh-CN" sz="1100" b="1" i="0" u="none" strike="noStrike">
                        <a:solidFill>
                          <a:srgbClr val="FA7D00"/>
                        </a:solidFill>
                        <a:effectLst/>
                        <a:latin typeface="宋体"/>
                      </a:endParaRPr>
                    </a:p>
                  </a:txBody>
                  <a:tcPr marL="7620" marR="7620" marT="7620" marB="0" anchor="b"/>
                </a:tc>
                <a:tc>
                  <a:txBody>
                    <a:bodyPr/>
                    <a:lstStyle/>
                    <a:p>
                      <a:pPr algn="r" fontAlgn="b"/>
                      <a:r>
                        <a:rPr lang="en-US" altLang="zh-CN" sz="1100" u="none" strike="noStrike">
                          <a:effectLst/>
                        </a:rPr>
                        <a:t>10</a:t>
                      </a:r>
                      <a:endParaRPr lang="en-US" altLang="zh-CN" sz="1100" b="1" i="0" u="none" strike="noStrike">
                        <a:solidFill>
                          <a:srgbClr val="FA7D00"/>
                        </a:solidFill>
                        <a:effectLst/>
                        <a:latin typeface="宋体"/>
                      </a:endParaRPr>
                    </a:p>
                  </a:txBody>
                  <a:tcPr marL="7620" marR="7620" marT="7620" marB="0" anchor="b"/>
                </a:tc>
                <a:tc>
                  <a:txBody>
                    <a:bodyPr/>
                    <a:lstStyle/>
                    <a:p>
                      <a:pPr algn="r" fontAlgn="b"/>
                      <a:r>
                        <a:rPr lang="en-US" altLang="zh-CN" sz="1100" u="none" strike="noStrike">
                          <a:effectLst/>
                        </a:rPr>
                        <a:t>10</a:t>
                      </a:r>
                      <a:endParaRPr lang="en-US" altLang="zh-CN" sz="1100" b="1" i="0" u="none" strike="noStrike">
                        <a:solidFill>
                          <a:srgbClr val="FA7D00"/>
                        </a:solidFill>
                        <a:effectLst/>
                        <a:latin typeface="宋体"/>
                      </a:endParaRPr>
                    </a:p>
                  </a:txBody>
                  <a:tcPr marL="7620" marR="7620" marT="7620" marB="0" anchor="b"/>
                </a:tc>
                <a:tc>
                  <a:txBody>
                    <a:bodyPr/>
                    <a:lstStyle/>
                    <a:p>
                      <a:pPr algn="r" fontAlgn="b"/>
                      <a:r>
                        <a:rPr lang="en-US" altLang="zh-CN" sz="1100" u="none" strike="noStrike">
                          <a:effectLst/>
                        </a:rPr>
                        <a:t>25</a:t>
                      </a:r>
                      <a:endParaRPr lang="en-US" altLang="zh-CN" sz="1100" b="1" i="0" u="none" strike="noStrike">
                        <a:solidFill>
                          <a:srgbClr val="FA7D00"/>
                        </a:solidFill>
                        <a:effectLst/>
                        <a:latin typeface="宋体"/>
                      </a:endParaRPr>
                    </a:p>
                  </a:txBody>
                  <a:tcPr marL="7620" marR="7620" marT="7620" marB="0" anchor="b"/>
                </a:tc>
                <a:tc>
                  <a:txBody>
                    <a:bodyPr/>
                    <a:lstStyle/>
                    <a:p>
                      <a:pPr algn="r" fontAlgn="b"/>
                      <a:r>
                        <a:rPr lang="en-US" altLang="zh-CN" sz="1100" u="none" strike="noStrike">
                          <a:effectLst/>
                        </a:rPr>
                        <a:t>25</a:t>
                      </a:r>
                      <a:endParaRPr lang="en-US" altLang="zh-CN" sz="1100" b="1" i="0" u="none" strike="noStrike">
                        <a:solidFill>
                          <a:srgbClr val="FA7D00"/>
                        </a:solidFill>
                        <a:effectLst/>
                        <a:latin typeface="宋体"/>
                      </a:endParaRPr>
                    </a:p>
                  </a:txBody>
                  <a:tcPr marL="7620" marR="7620" marT="7620" marB="0" anchor="b"/>
                </a:tc>
                <a:tc>
                  <a:txBody>
                    <a:bodyPr/>
                    <a:lstStyle/>
                    <a:p>
                      <a:pPr algn="r" fontAlgn="b"/>
                      <a:r>
                        <a:rPr lang="en-US" altLang="zh-CN" sz="1100" u="none" strike="noStrike">
                          <a:effectLst/>
                        </a:rPr>
                        <a:t>80</a:t>
                      </a:r>
                      <a:endParaRPr lang="en-US" altLang="zh-CN" sz="1100" b="1" i="0" u="none" strike="noStrike">
                        <a:solidFill>
                          <a:srgbClr val="FA7D00"/>
                        </a:solidFill>
                        <a:effectLst/>
                        <a:latin typeface="宋体"/>
                      </a:endParaRPr>
                    </a:p>
                  </a:txBody>
                  <a:tcPr marL="7620" marR="7620" marT="7620" marB="0" anchor="b"/>
                </a:tc>
              </a:tr>
              <a:tr h="497084">
                <a:tc>
                  <a:txBody>
                    <a:bodyPr/>
                    <a:lstStyle/>
                    <a:p>
                      <a:pPr algn="l" fontAlgn="b"/>
                      <a:r>
                        <a:rPr lang="zh-CN" altLang="en-US" sz="1100" u="none" strike="noStrike">
                          <a:effectLst/>
                        </a:rPr>
                        <a:t>陈安侍</a:t>
                      </a:r>
                      <a:endParaRPr lang="zh-CN" altLang="en-US" sz="1100" b="1" i="0" u="none" strike="noStrike">
                        <a:solidFill>
                          <a:srgbClr val="FA7D00"/>
                        </a:solidFill>
                        <a:effectLst/>
                        <a:latin typeface="宋体"/>
                      </a:endParaRPr>
                    </a:p>
                  </a:txBody>
                  <a:tcPr marL="7620" marR="7620" marT="7620" marB="0" anchor="b"/>
                </a:tc>
                <a:tc>
                  <a:txBody>
                    <a:bodyPr/>
                    <a:lstStyle/>
                    <a:p>
                      <a:pPr algn="r" fontAlgn="b"/>
                      <a:r>
                        <a:rPr lang="en-US" altLang="zh-CN" sz="1100" u="none" strike="noStrike">
                          <a:effectLst/>
                        </a:rPr>
                        <a:t>10</a:t>
                      </a:r>
                      <a:endParaRPr lang="en-US" altLang="zh-CN" sz="1100" b="1" i="0" u="none" strike="noStrike">
                        <a:solidFill>
                          <a:srgbClr val="FA7D00"/>
                        </a:solidFill>
                        <a:effectLst/>
                        <a:latin typeface="宋体"/>
                      </a:endParaRPr>
                    </a:p>
                  </a:txBody>
                  <a:tcPr marL="7620" marR="7620" marT="7620" marB="0" anchor="b"/>
                </a:tc>
                <a:tc>
                  <a:txBody>
                    <a:bodyPr/>
                    <a:lstStyle/>
                    <a:p>
                      <a:pPr algn="r" fontAlgn="b"/>
                      <a:r>
                        <a:rPr lang="en-US" altLang="zh-CN" sz="1100" u="none" strike="noStrike">
                          <a:effectLst/>
                        </a:rPr>
                        <a:t>10</a:t>
                      </a:r>
                      <a:endParaRPr lang="en-US" altLang="zh-CN" sz="1100" b="1" i="0" u="none" strike="noStrike">
                        <a:solidFill>
                          <a:srgbClr val="FA7D00"/>
                        </a:solidFill>
                        <a:effectLst/>
                        <a:latin typeface="宋体"/>
                      </a:endParaRPr>
                    </a:p>
                  </a:txBody>
                  <a:tcPr marL="7620" marR="7620" marT="7620" marB="0" anchor="b"/>
                </a:tc>
                <a:tc>
                  <a:txBody>
                    <a:bodyPr/>
                    <a:lstStyle/>
                    <a:p>
                      <a:pPr algn="r" fontAlgn="b"/>
                      <a:r>
                        <a:rPr lang="en-US" altLang="zh-CN" sz="1100" u="none" strike="noStrike">
                          <a:effectLst/>
                        </a:rPr>
                        <a:t>10</a:t>
                      </a:r>
                      <a:endParaRPr lang="en-US" altLang="zh-CN" sz="1100" b="1" i="0" u="none" strike="noStrike">
                        <a:solidFill>
                          <a:srgbClr val="FA7D00"/>
                        </a:solidFill>
                        <a:effectLst/>
                        <a:latin typeface="宋体"/>
                      </a:endParaRPr>
                    </a:p>
                  </a:txBody>
                  <a:tcPr marL="7620" marR="7620" marT="7620" marB="0" anchor="b"/>
                </a:tc>
                <a:tc>
                  <a:txBody>
                    <a:bodyPr/>
                    <a:lstStyle/>
                    <a:p>
                      <a:pPr algn="r" fontAlgn="b"/>
                      <a:r>
                        <a:rPr lang="en-US" altLang="zh-CN" sz="1100" u="none" strike="noStrike">
                          <a:effectLst/>
                        </a:rPr>
                        <a:t>25</a:t>
                      </a:r>
                      <a:endParaRPr lang="en-US" altLang="zh-CN" sz="1100" b="1" i="0" u="none" strike="noStrike">
                        <a:solidFill>
                          <a:srgbClr val="FA7D00"/>
                        </a:solidFill>
                        <a:effectLst/>
                        <a:latin typeface="宋体"/>
                      </a:endParaRPr>
                    </a:p>
                  </a:txBody>
                  <a:tcPr marL="7620" marR="7620" marT="7620" marB="0" anchor="b"/>
                </a:tc>
                <a:tc>
                  <a:txBody>
                    <a:bodyPr/>
                    <a:lstStyle/>
                    <a:p>
                      <a:pPr algn="r" fontAlgn="b"/>
                      <a:r>
                        <a:rPr lang="en-US" altLang="zh-CN" sz="1100" u="none" strike="noStrike">
                          <a:effectLst/>
                        </a:rPr>
                        <a:t>25</a:t>
                      </a:r>
                      <a:endParaRPr lang="en-US" altLang="zh-CN" sz="1100" b="1" i="0" u="none" strike="noStrike">
                        <a:solidFill>
                          <a:srgbClr val="FA7D00"/>
                        </a:solidFill>
                        <a:effectLst/>
                        <a:latin typeface="宋体"/>
                      </a:endParaRPr>
                    </a:p>
                  </a:txBody>
                  <a:tcPr marL="7620" marR="7620" marT="7620" marB="0" anchor="b"/>
                </a:tc>
                <a:tc>
                  <a:txBody>
                    <a:bodyPr/>
                    <a:lstStyle/>
                    <a:p>
                      <a:pPr algn="r" fontAlgn="b"/>
                      <a:r>
                        <a:rPr lang="en-US" altLang="zh-CN" sz="1100" u="none" strike="noStrike" dirty="0">
                          <a:effectLst/>
                        </a:rPr>
                        <a:t>80</a:t>
                      </a:r>
                      <a:endParaRPr lang="en-US" altLang="zh-CN" sz="1100" b="1" i="0" u="none" strike="noStrike" dirty="0">
                        <a:solidFill>
                          <a:srgbClr val="FA7D00"/>
                        </a:solidFill>
                        <a:effectLst/>
                        <a:latin typeface="宋体"/>
                      </a:endParaRPr>
                    </a:p>
                  </a:txBody>
                  <a:tcPr marL="7620" marR="7620" marT="7620" marB="0" anchor="b"/>
                </a:tc>
              </a:tr>
            </a:tbl>
          </a:graphicData>
        </a:graphic>
      </p:graphicFrame>
    </p:spTree>
    <p:extLst>
      <p:ext uri="{BB962C8B-B14F-4D97-AF65-F5344CB8AC3E}">
        <p14:creationId xmlns:p14="http://schemas.microsoft.com/office/powerpoint/2010/main" val="285257033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8831" y="2215445"/>
            <a:ext cx="5285801" cy="2123654"/>
          </a:xfrm>
          <a:prstGeom prst="rect">
            <a:avLst/>
          </a:prstGeom>
          <a:noFill/>
        </p:spPr>
        <p:txBody>
          <a:bodyPr wrap="square" lIns="91436" tIns="45718" rIns="91436" bIns="45718" rtlCol="0">
            <a:spAutoFit/>
          </a:bodyPr>
          <a:lstStyle/>
          <a:p>
            <a:pPr algn="ctr"/>
            <a:r>
              <a:rPr kumimoji="1" lang="en-US" altLang="zh-CN" sz="6600" b="1" dirty="0">
                <a:solidFill>
                  <a:schemeClr val="bg1"/>
                </a:solidFill>
              </a:rPr>
              <a:t>THANK</a:t>
            </a:r>
          </a:p>
          <a:p>
            <a:pPr algn="ctr"/>
            <a:r>
              <a:rPr kumimoji="1" lang="en-US" altLang="zh-CN" sz="6600" b="1" dirty="0">
                <a:solidFill>
                  <a:schemeClr val="bg1"/>
                </a:solidFill>
              </a:rPr>
              <a:t>YOU!</a:t>
            </a:r>
            <a:endParaRPr kumimoji="1" lang="zh-CN" altLang="en-US" sz="6600" b="1" dirty="0">
              <a:solidFill>
                <a:schemeClr val="bg1"/>
              </a:solidFill>
            </a:endParaRPr>
          </a:p>
        </p:txBody>
      </p:sp>
      <p:sp>
        <p:nvSpPr>
          <p:cNvPr id="6" name="矩形 5"/>
          <p:cNvSpPr/>
          <p:nvPr/>
        </p:nvSpPr>
        <p:spPr>
          <a:xfrm>
            <a:off x="3288912" y="1866900"/>
            <a:ext cx="5645640"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7051329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lgn="ctr"/>
            <a:r>
              <a:rPr lang="en-US" altLang="zh-CN" dirty="0"/>
              <a:t>1.2 UML</a:t>
            </a:r>
            <a:r>
              <a:rPr lang="zh-CN" altLang="en-US" dirty="0"/>
              <a:t>的历史发展</a:t>
            </a:r>
          </a:p>
        </p:txBody>
      </p:sp>
      <p:sp>
        <p:nvSpPr>
          <p:cNvPr id="3" name="文本框 2"/>
          <p:cNvSpPr txBox="1"/>
          <p:nvPr/>
        </p:nvSpPr>
        <p:spPr>
          <a:xfrm>
            <a:off x="519422" y="2503410"/>
            <a:ext cx="1830946" cy="461663"/>
          </a:xfrm>
          <a:prstGeom prst="rect">
            <a:avLst/>
          </a:prstGeom>
          <a:noFill/>
        </p:spPr>
        <p:txBody>
          <a:bodyPr wrap="none" lIns="91438" tIns="45719" rIns="91438" bIns="45719" rtlCol="0">
            <a:spAutoFit/>
          </a:bodyPr>
          <a:lstStyle/>
          <a:p>
            <a:pPr defTabSz="914378">
              <a:defRPr/>
            </a:pPr>
            <a:r>
              <a:rPr lang="en-US" altLang="zh-CN" sz="2400" b="1"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UML</a:t>
            </a:r>
            <a:r>
              <a:rPr lang="zh-CN" altLang="en-US" sz="2400" b="1"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的演化</a:t>
            </a:r>
          </a:p>
        </p:txBody>
      </p:sp>
      <p:sp>
        <p:nvSpPr>
          <p:cNvPr id="4" name="矩形 3"/>
          <p:cNvSpPr/>
          <p:nvPr/>
        </p:nvSpPr>
        <p:spPr>
          <a:xfrm>
            <a:off x="159264" y="1926206"/>
            <a:ext cx="5083751" cy="625169"/>
          </a:xfrm>
          <a:prstGeom prst="rect">
            <a:avLst/>
          </a:prstGeom>
        </p:spPr>
        <p:txBody>
          <a:bodyPr wrap="square" lIns="91438" tIns="45719" rIns="91438" bIns="45719">
            <a:spAutoFit/>
          </a:bodyPr>
          <a:lstStyle/>
          <a:p>
            <a:pPr defTabSz="914378">
              <a:lnSpc>
                <a:spcPct val="130000"/>
              </a:lnSpc>
              <a:defRPr/>
            </a:pPr>
            <a:r>
              <a:rPr lang="en-US" altLang="zh-CN" sz="1400" kern="0" dirty="0">
                <a:solidFill>
                  <a:sysClr val="windowText" lastClr="000000">
                    <a:lumMod val="75000"/>
                    <a:lumOff val="25000"/>
                  </a:sysClr>
                </a:solidFill>
                <a:latin typeface="微软雅黑" panose="020B0503020204020204" pitchFamily="34" charset="-122"/>
                <a:ea typeface="微软雅黑" panose="020B0503020204020204" pitchFamily="34" charset="-122"/>
              </a:rPr>
              <a:t>UML</a:t>
            </a: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rPr>
              <a:t>起源于多种面向对象建模方法，由</a:t>
            </a:r>
            <a:r>
              <a:rPr lang="en-US" altLang="zh-CN" sz="1400" kern="0" dirty="0">
                <a:solidFill>
                  <a:sysClr val="windowText" lastClr="000000">
                    <a:lumMod val="75000"/>
                    <a:lumOff val="25000"/>
                  </a:sysClr>
                </a:solidFill>
                <a:latin typeface="微软雅黑" panose="020B0503020204020204" pitchFamily="34" charset="-122"/>
                <a:ea typeface="微软雅黑" panose="020B0503020204020204" pitchFamily="34" charset="-122"/>
              </a:rPr>
              <a:t>OMG</a:t>
            </a:r>
            <a:r>
              <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rPr>
              <a:t>开发，目前已成为工业标准。</a:t>
            </a:r>
            <a:endParaRPr lang="zh-CN" altLang="en-US" sz="14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矩形 4"/>
          <p:cNvSpPr/>
          <p:nvPr/>
        </p:nvSpPr>
        <p:spPr>
          <a:xfrm>
            <a:off x="519422" y="2904700"/>
            <a:ext cx="2936093" cy="1469054"/>
          </a:xfrm>
          <a:prstGeom prst="rect">
            <a:avLst/>
          </a:prstGeom>
        </p:spPr>
        <p:txBody>
          <a:bodyPr wrap="square" lIns="91438" tIns="45719" rIns="91438" bIns="45719">
            <a:spAutoFit/>
          </a:bodyPr>
          <a:lstStyle/>
          <a:p>
            <a:pPr defTabSz="914378">
              <a:lnSpc>
                <a:spcPct val="130000"/>
              </a:lnSpc>
              <a:defRPr/>
            </a:pPr>
            <a:r>
              <a:rPr lang="zh-CN" altLang="en-US" sz="1400" b="1" dirty="0">
                <a:latin typeface="+mj-ea"/>
                <a:ea typeface="+mj-ea"/>
              </a:rPr>
              <a:t>第一阶段：</a:t>
            </a:r>
            <a:endParaRPr lang="en-US" altLang="zh-CN" sz="1400" b="1" dirty="0">
              <a:latin typeface="+mj-ea"/>
              <a:ea typeface="+mj-ea"/>
            </a:endParaRPr>
          </a:p>
          <a:p>
            <a:pPr defTabSz="914378">
              <a:lnSpc>
                <a:spcPct val="130000"/>
              </a:lnSpc>
              <a:defRPr/>
            </a:pPr>
            <a:r>
              <a:rPr lang="en-US" altLang="zh-CN" sz="1400" dirty="0"/>
              <a:t>        </a:t>
            </a:r>
            <a:r>
              <a:rPr lang="en-US" altLang="zh-CN" sz="1400" dirty="0">
                <a:latin typeface="+mn-ea"/>
              </a:rPr>
              <a:t>3</a:t>
            </a:r>
            <a:r>
              <a:rPr lang="zh-CN" altLang="en-US" sz="1400" dirty="0">
                <a:latin typeface="+mn-ea"/>
              </a:rPr>
              <a:t>位面向对象（</a:t>
            </a:r>
            <a:r>
              <a:rPr lang="en-US" altLang="zh-CN" sz="1400" dirty="0">
                <a:latin typeface="+mn-ea"/>
              </a:rPr>
              <a:t>OO</a:t>
            </a:r>
            <a:r>
              <a:rPr lang="zh-CN" altLang="en-US" sz="1400" dirty="0">
                <a:latin typeface="+mn-ea"/>
              </a:rPr>
              <a:t>，</a:t>
            </a:r>
            <a:r>
              <a:rPr lang="en-US" altLang="zh-CN" sz="1400" dirty="0">
                <a:latin typeface="+mn-ea"/>
              </a:rPr>
              <a:t>Object-Oriented</a:t>
            </a:r>
            <a:r>
              <a:rPr lang="zh-CN" altLang="en-US" sz="1400" dirty="0">
                <a:latin typeface="+mn-ea"/>
              </a:rPr>
              <a:t>）方法学家</a:t>
            </a:r>
            <a:r>
              <a:rPr lang="en-US" altLang="zh-CN" sz="1400" dirty="0">
                <a:latin typeface="+mn-ea"/>
              </a:rPr>
              <a:t>Booch</a:t>
            </a:r>
            <a:r>
              <a:rPr lang="zh-CN" altLang="en-US" sz="1400" dirty="0">
                <a:latin typeface="+mn-ea"/>
              </a:rPr>
              <a:t>、</a:t>
            </a:r>
            <a:r>
              <a:rPr lang="en-US" altLang="zh-CN" sz="1400" dirty="0">
                <a:latin typeface="+mn-ea"/>
              </a:rPr>
              <a:t>Rumbaugh</a:t>
            </a:r>
            <a:r>
              <a:rPr lang="zh-CN" altLang="en-US" sz="1400" dirty="0">
                <a:latin typeface="+mn-ea"/>
              </a:rPr>
              <a:t>和</a:t>
            </a:r>
            <a:r>
              <a:rPr lang="en-US" altLang="zh-CN" sz="1400" dirty="0">
                <a:latin typeface="+mn-ea"/>
              </a:rPr>
              <a:t>Jacobson</a:t>
            </a:r>
            <a:r>
              <a:rPr lang="zh-CN" altLang="en-US" sz="1400" dirty="0">
                <a:latin typeface="+mn-ea"/>
              </a:rPr>
              <a:t>共同努力，形成了</a:t>
            </a:r>
            <a:r>
              <a:rPr lang="en-US" altLang="zh-CN" sz="1400" dirty="0">
                <a:latin typeface="+mn-ea"/>
              </a:rPr>
              <a:t>UML0.9</a:t>
            </a:r>
            <a:r>
              <a:rPr lang="zh-CN" altLang="en-US" sz="1400" dirty="0">
                <a:latin typeface="+mn-ea"/>
              </a:rPr>
              <a:t>；</a:t>
            </a:r>
            <a:endParaRPr lang="zh-CN" altLang="en-US" sz="1400" kern="0" dirty="0">
              <a:solidFill>
                <a:sysClr val="windowText" lastClr="000000">
                  <a:lumMod val="75000"/>
                  <a:lumOff val="25000"/>
                </a:sysClr>
              </a:solidFill>
              <a:latin typeface="+mn-ea"/>
              <a:cs typeface="Arial" panose="020B0604020202020204" pitchFamily="34" charset="0"/>
            </a:endParaRPr>
          </a:p>
        </p:txBody>
      </p:sp>
      <p:sp>
        <p:nvSpPr>
          <p:cNvPr id="6" name="矩形 5"/>
          <p:cNvSpPr/>
          <p:nvPr/>
        </p:nvSpPr>
        <p:spPr>
          <a:xfrm>
            <a:off x="519421" y="4373754"/>
            <a:ext cx="2936093" cy="2309285"/>
          </a:xfrm>
          <a:prstGeom prst="rect">
            <a:avLst/>
          </a:prstGeom>
        </p:spPr>
        <p:txBody>
          <a:bodyPr wrap="square" lIns="91438" tIns="45719" rIns="91438" bIns="45719">
            <a:spAutoFit/>
          </a:bodyPr>
          <a:lstStyle/>
          <a:p>
            <a:pPr defTabSz="914378">
              <a:lnSpc>
                <a:spcPct val="130000"/>
              </a:lnSpc>
              <a:defRPr/>
            </a:pPr>
            <a:r>
              <a:rPr lang="zh-CN" altLang="en-US" sz="1400" b="1" dirty="0">
                <a:latin typeface="+mj-ea"/>
                <a:ea typeface="+mj-ea"/>
              </a:rPr>
              <a:t>第二阶段：</a:t>
            </a:r>
            <a:endParaRPr lang="en-US" altLang="zh-CN" sz="1400" b="1" dirty="0">
              <a:latin typeface="+mj-ea"/>
              <a:ea typeface="+mj-ea"/>
            </a:endParaRPr>
          </a:p>
          <a:p>
            <a:pPr defTabSz="914378">
              <a:lnSpc>
                <a:spcPct val="130000"/>
              </a:lnSpc>
              <a:defRPr/>
            </a:pPr>
            <a:r>
              <a:rPr lang="en-US" altLang="zh-CN" sz="1400" dirty="0">
                <a:latin typeface="+mn-ea"/>
              </a:rPr>
              <a:t>        </a:t>
            </a:r>
            <a:r>
              <a:rPr lang="zh-CN" altLang="en-US" sz="1400" dirty="0">
                <a:latin typeface="+mn-ea"/>
              </a:rPr>
              <a:t>由多家公司（例如：</a:t>
            </a:r>
            <a:r>
              <a:rPr lang="en-US" altLang="zh-CN" sz="1400" dirty="0">
                <a:latin typeface="+mn-ea"/>
              </a:rPr>
              <a:t>IBM</a:t>
            </a:r>
            <a:r>
              <a:rPr lang="zh-CN" altLang="en-US" sz="1400" dirty="0">
                <a:latin typeface="+mn-ea"/>
              </a:rPr>
              <a:t>、</a:t>
            </a:r>
            <a:r>
              <a:rPr lang="en-US" altLang="zh-CN" sz="1400" dirty="0">
                <a:latin typeface="+mn-ea"/>
              </a:rPr>
              <a:t>Microsoft</a:t>
            </a:r>
            <a:r>
              <a:rPr lang="zh-CN" altLang="en-US" sz="1400" dirty="0">
                <a:latin typeface="+mn-ea"/>
              </a:rPr>
              <a:t>、</a:t>
            </a:r>
            <a:r>
              <a:rPr lang="en-US" altLang="zh-CN" sz="1400" dirty="0">
                <a:latin typeface="+mn-ea"/>
              </a:rPr>
              <a:t>Oracle</a:t>
            </a:r>
            <a:r>
              <a:rPr lang="zh-CN" altLang="en-US" sz="1400" dirty="0">
                <a:latin typeface="+mn-ea"/>
              </a:rPr>
              <a:t>等）组成了</a:t>
            </a:r>
            <a:r>
              <a:rPr lang="en-US" altLang="zh-CN" sz="1400" dirty="0">
                <a:latin typeface="+mn-ea"/>
              </a:rPr>
              <a:t>UML</a:t>
            </a:r>
            <a:r>
              <a:rPr lang="zh-CN" altLang="en-US" sz="1400" dirty="0">
                <a:latin typeface="+mn-ea"/>
              </a:rPr>
              <a:t>成员协会，将各自意见加入</a:t>
            </a:r>
            <a:r>
              <a:rPr lang="en-US" altLang="zh-CN" sz="1400" dirty="0">
                <a:latin typeface="+mn-ea"/>
              </a:rPr>
              <a:t>UML</a:t>
            </a:r>
            <a:r>
              <a:rPr lang="zh-CN" altLang="en-US" sz="1400" dirty="0">
                <a:latin typeface="+mn-ea"/>
              </a:rPr>
              <a:t>，以完善和促进</a:t>
            </a:r>
            <a:r>
              <a:rPr lang="en-US" altLang="zh-CN" sz="1400" dirty="0">
                <a:latin typeface="+mn-ea"/>
              </a:rPr>
              <a:t>UML</a:t>
            </a:r>
            <a:r>
              <a:rPr lang="zh-CN" altLang="en-US" sz="1400" dirty="0">
                <a:latin typeface="+mn-ea"/>
              </a:rPr>
              <a:t>的定义工作，形成了</a:t>
            </a:r>
            <a:r>
              <a:rPr lang="en-US" altLang="zh-CN" sz="1400" dirty="0">
                <a:latin typeface="+mn-ea"/>
              </a:rPr>
              <a:t>UML1.0</a:t>
            </a:r>
            <a:r>
              <a:rPr lang="zh-CN" altLang="en-US" sz="1400" dirty="0">
                <a:latin typeface="+mn-ea"/>
              </a:rPr>
              <a:t>和</a:t>
            </a:r>
            <a:r>
              <a:rPr lang="en-US" altLang="zh-CN" sz="1400" dirty="0">
                <a:latin typeface="+mn-ea"/>
              </a:rPr>
              <a:t>1.1</a:t>
            </a:r>
            <a:r>
              <a:rPr lang="zh-CN" altLang="en-US" sz="1400" dirty="0">
                <a:latin typeface="+mn-ea"/>
              </a:rPr>
              <a:t>，并向对象管理组织（</a:t>
            </a:r>
            <a:r>
              <a:rPr lang="en-US" altLang="zh-CN" sz="1400" dirty="0">
                <a:latin typeface="+mn-ea"/>
              </a:rPr>
              <a:t>OMG</a:t>
            </a:r>
            <a:r>
              <a:rPr lang="zh-CN" altLang="en-US" sz="1400" dirty="0">
                <a:latin typeface="+mn-ea"/>
              </a:rPr>
              <a:t>）申请成为建模语言规范的提案；</a:t>
            </a:r>
            <a:endParaRPr lang="en-US" altLang="zh-CN" sz="1400" dirty="0">
              <a:latin typeface="+mn-ea"/>
            </a:endParaRPr>
          </a:p>
        </p:txBody>
      </p:sp>
      <p:sp>
        <p:nvSpPr>
          <p:cNvPr id="7" name="矩形 6"/>
          <p:cNvSpPr/>
          <p:nvPr/>
        </p:nvSpPr>
        <p:spPr>
          <a:xfrm>
            <a:off x="3586812" y="4795696"/>
            <a:ext cx="2509188" cy="1465399"/>
          </a:xfrm>
          <a:prstGeom prst="rect">
            <a:avLst/>
          </a:prstGeom>
        </p:spPr>
        <p:txBody>
          <a:bodyPr wrap="square" lIns="91438" tIns="45719" rIns="91438" bIns="45719">
            <a:spAutoFit/>
          </a:bodyPr>
          <a:lstStyle/>
          <a:p>
            <a:pPr defTabSz="914378">
              <a:lnSpc>
                <a:spcPct val="130000"/>
              </a:lnSpc>
              <a:defRPr/>
            </a:pPr>
            <a:r>
              <a:rPr lang="zh-CN" altLang="en-US" sz="1400" b="1" dirty="0">
                <a:latin typeface="+mj-ea"/>
                <a:ea typeface="+mj-ea"/>
              </a:rPr>
              <a:t>第三阶段：</a:t>
            </a:r>
            <a:endParaRPr lang="en-US" altLang="zh-CN" sz="1400" b="1" dirty="0">
              <a:latin typeface="+mj-ea"/>
              <a:ea typeface="+mj-ea"/>
            </a:endParaRPr>
          </a:p>
          <a:p>
            <a:pPr defTabSz="914378">
              <a:lnSpc>
                <a:spcPct val="130000"/>
              </a:lnSpc>
              <a:defRPr/>
            </a:pPr>
            <a:r>
              <a:rPr lang="en-US" altLang="zh-CN" sz="1400" dirty="0"/>
              <a:t>         </a:t>
            </a:r>
            <a:r>
              <a:rPr lang="zh-CN" altLang="en-US" sz="1400" dirty="0">
                <a:latin typeface="+mn-ea"/>
              </a:rPr>
              <a:t>第三阶段是在</a:t>
            </a:r>
            <a:r>
              <a:rPr lang="en-US" altLang="zh-CN" sz="1400" dirty="0">
                <a:latin typeface="+mn-ea"/>
              </a:rPr>
              <a:t>OMG</a:t>
            </a:r>
            <a:r>
              <a:rPr lang="zh-CN" altLang="en-US" sz="1400" dirty="0">
                <a:latin typeface="+mn-ea"/>
              </a:rPr>
              <a:t>控制下对版本的不断修订和改进，其中</a:t>
            </a:r>
            <a:r>
              <a:rPr lang="en-US" altLang="zh-CN" sz="1400" dirty="0">
                <a:latin typeface="+mn-ea"/>
              </a:rPr>
              <a:t>UML1.3</a:t>
            </a:r>
            <a:r>
              <a:rPr lang="zh-CN" altLang="en-US" sz="1400" dirty="0">
                <a:latin typeface="+mn-ea"/>
              </a:rPr>
              <a:t>是较为重要的修订版。</a:t>
            </a:r>
            <a:endParaRPr lang="zh-CN" altLang="en-US" sz="1400" kern="0" dirty="0">
              <a:solidFill>
                <a:sysClr val="windowText" lastClr="000000">
                  <a:lumMod val="75000"/>
                  <a:lumOff val="25000"/>
                </a:sysClr>
              </a:solidFill>
              <a:latin typeface="+mn-ea"/>
              <a:cs typeface="Arial" panose="020B0604020202020204" pitchFamily="34" charset="0"/>
            </a:endParaRPr>
          </a:p>
        </p:txBody>
      </p:sp>
    </p:spTree>
    <p:extLst>
      <p:ext uri="{BB962C8B-B14F-4D97-AF65-F5344CB8AC3E}">
        <p14:creationId xmlns:p14="http://schemas.microsoft.com/office/powerpoint/2010/main" val="45570410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 xmlns:a16="http://schemas.microsoft.com/office/drawing/2014/main" id="{EFC27A9F-2182-4071-8AC2-DC106FEEA77E}"/>
              </a:ext>
            </a:extLst>
          </p:cNvPr>
          <p:cNvSpPr>
            <a:spLocks noGrp="1"/>
          </p:cNvSpPr>
          <p:nvPr>
            <p:ph type="body" sz="quarter" idx="10"/>
          </p:nvPr>
        </p:nvSpPr>
        <p:spPr/>
        <p:txBody>
          <a:bodyPr/>
          <a:lstStyle/>
          <a:p>
            <a:pPr algn="ctr"/>
            <a:r>
              <a:rPr lang="en-US" altLang="zh-CN" dirty="0"/>
              <a:t>1.3UML</a:t>
            </a:r>
            <a:r>
              <a:rPr lang="zh-CN" altLang="en-US" dirty="0"/>
              <a:t>三大创始人</a:t>
            </a:r>
            <a:endParaRPr lang="zh-SG" altLang="en-US" dirty="0"/>
          </a:p>
        </p:txBody>
      </p:sp>
      <p:sp>
        <p:nvSpPr>
          <p:cNvPr id="5" name="矩形 4">
            <a:extLst>
              <a:ext uri="{FF2B5EF4-FFF2-40B4-BE49-F238E27FC236}">
                <a16:creationId xmlns="" xmlns:a16="http://schemas.microsoft.com/office/drawing/2014/main" id="{A8679AB7-11B2-4384-9DF6-59A649198E7A}"/>
              </a:ext>
            </a:extLst>
          </p:cNvPr>
          <p:cNvSpPr/>
          <p:nvPr/>
        </p:nvSpPr>
        <p:spPr>
          <a:xfrm>
            <a:off x="5394946" y="1306286"/>
            <a:ext cx="6020540" cy="520238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pic>
        <p:nvPicPr>
          <p:cNvPr id="9" name="图片 8">
            <a:extLst>
              <a:ext uri="{FF2B5EF4-FFF2-40B4-BE49-F238E27FC236}">
                <a16:creationId xmlns="" xmlns:a16="http://schemas.microsoft.com/office/drawing/2014/main" id="{2C14561B-2100-4565-A610-A6994C3FDD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632" y="1885071"/>
            <a:ext cx="3942876" cy="3792607"/>
          </a:xfrm>
          <a:prstGeom prst="rect">
            <a:avLst/>
          </a:prstGeom>
        </p:spPr>
      </p:pic>
      <p:sp>
        <p:nvSpPr>
          <p:cNvPr id="10" name="文本框 9">
            <a:extLst>
              <a:ext uri="{FF2B5EF4-FFF2-40B4-BE49-F238E27FC236}">
                <a16:creationId xmlns="" xmlns:a16="http://schemas.microsoft.com/office/drawing/2014/main" id="{D3892CC6-AD40-4465-B6B8-82B0FC140845}"/>
              </a:ext>
            </a:extLst>
          </p:cNvPr>
          <p:cNvSpPr txBox="1"/>
          <p:nvPr/>
        </p:nvSpPr>
        <p:spPr>
          <a:xfrm>
            <a:off x="5630803" y="1529184"/>
            <a:ext cx="5548825" cy="4093428"/>
          </a:xfrm>
          <a:prstGeom prst="rect">
            <a:avLst/>
          </a:prstGeom>
          <a:noFill/>
        </p:spPr>
        <p:txBody>
          <a:bodyPr wrap="square" rtlCol="0">
            <a:spAutoFit/>
          </a:bodyPr>
          <a:lstStyle/>
          <a:p>
            <a:r>
              <a:rPr lang="en-US" altLang="zh-CN" sz="3200" dirty="0">
                <a:solidFill>
                  <a:schemeClr val="bg1"/>
                </a:solidFill>
                <a:latin typeface="+mn-ea"/>
              </a:rPr>
              <a:t>	</a:t>
            </a:r>
            <a:r>
              <a:rPr lang="en-US" altLang="zh-SG" sz="3200" dirty="0">
                <a:solidFill>
                  <a:schemeClr val="bg1"/>
                </a:solidFill>
                <a:latin typeface="+mn-ea"/>
              </a:rPr>
              <a:t> Grady </a:t>
            </a:r>
            <a:r>
              <a:rPr lang="en-US" altLang="zh-SG" sz="3200" dirty="0" err="1">
                <a:solidFill>
                  <a:schemeClr val="bg1"/>
                </a:solidFill>
                <a:latin typeface="+mn-ea"/>
              </a:rPr>
              <a:t>Booch</a:t>
            </a:r>
            <a:r>
              <a:rPr lang="zh-SG" altLang="en-US" sz="3200" dirty="0">
                <a:solidFill>
                  <a:schemeClr val="bg1"/>
                </a:solidFill>
                <a:latin typeface="+mn-ea"/>
              </a:rPr>
              <a:t> </a:t>
            </a:r>
            <a:r>
              <a:rPr lang="en-US" altLang="zh-SG" sz="3200" dirty="0">
                <a:solidFill>
                  <a:schemeClr val="bg1"/>
                </a:solidFill>
                <a:latin typeface="+mn-ea"/>
              </a:rPr>
              <a:t>(</a:t>
            </a:r>
            <a:r>
              <a:rPr lang="zh-SG" altLang="en-US" sz="3200" dirty="0">
                <a:solidFill>
                  <a:schemeClr val="bg1"/>
                </a:solidFill>
                <a:latin typeface="+mn-ea"/>
              </a:rPr>
              <a:t>格雷迪</a:t>
            </a:r>
            <a:r>
              <a:rPr lang="en-US" altLang="zh-SG" sz="3200" dirty="0">
                <a:solidFill>
                  <a:schemeClr val="bg1"/>
                </a:solidFill>
                <a:latin typeface="+mn-ea"/>
              </a:rPr>
              <a:t>·</a:t>
            </a:r>
            <a:r>
              <a:rPr lang="zh-SG" altLang="en-US" sz="3200" dirty="0">
                <a:solidFill>
                  <a:schemeClr val="bg1"/>
                </a:solidFill>
                <a:latin typeface="+mn-ea"/>
              </a:rPr>
              <a:t>布奇</a:t>
            </a:r>
            <a:r>
              <a:rPr lang="en-US" altLang="zh-SG" sz="3200" dirty="0">
                <a:solidFill>
                  <a:schemeClr val="bg1"/>
                </a:solidFill>
                <a:latin typeface="+mn-ea"/>
              </a:rPr>
              <a:t>)</a:t>
            </a:r>
            <a:r>
              <a:rPr lang="en-US" altLang="zh-CN" sz="2800" dirty="0">
                <a:solidFill>
                  <a:schemeClr val="bg1"/>
                </a:solidFill>
                <a:latin typeface="+mn-ea"/>
              </a:rPr>
              <a:t>UML</a:t>
            </a:r>
            <a:r>
              <a:rPr lang="zh-CN" altLang="en-US" sz="2800" dirty="0">
                <a:solidFill>
                  <a:schemeClr val="bg1"/>
                </a:solidFill>
                <a:latin typeface="+mn-ea"/>
              </a:rPr>
              <a:t>和</a:t>
            </a:r>
            <a:r>
              <a:rPr lang="en-US" altLang="zh-CN" sz="2800" dirty="0" err="1">
                <a:solidFill>
                  <a:schemeClr val="bg1"/>
                </a:solidFill>
                <a:latin typeface="+mn-ea"/>
              </a:rPr>
              <a:t>Booch</a:t>
            </a:r>
            <a:r>
              <a:rPr lang="zh-CN" altLang="en-US" sz="2800" dirty="0">
                <a:solidFill>
                  <a:schemeClr val="bg1"/>
                </a:solidFill>
                <a:latin typeface="+mn-ea"/>
              </a:rPr>
              <a:t>方法的创始人，</a:t>
            </a:r>
            <a:r>
              <a:rPr lang="en-US" altLang="zh-CN" sz="2800" dirty="0">
                <a:solidFill>
                  <a:schemeClr val="bg1"/>
                </a:solidFill>
                <a:latin typeface="+mn-ea"/>
              </a:rPr>
              <a:t>IBM</a:t>
            </a:r>
            <a:r>
              <a:rPr lang="zh-CN" altLang="en-US" sz="2800" dirty="0">
                <a:solidFill>
                  <a:schemeClr val="bg1"/>
                </a:solidFill>
                <a:latin typeface="+mn-ea"/>
              </a:rPr>
              <a:t>院士，</a:t>
            </a:r>
            <a:r>
              <a:rPr lang="en-US" altLang="zh-CN" sz="2800" dirty="0">
                <a:solidFill>
                  <a:schemeClr val="bg1"/>
                </a:solidFill>
                <a:latin typeface="+mn-ea"/>
              </a:rPr>
              <a:t>IBM</a:t>
            </a:r>
            <a:r>
              <a:rPr lang="zh-CN" altLang="en-US" sz="2800" dirty="0">
                <a:solidFill>
                  <a:schemeClr val="bg1"/>
                </a:solidFill>
                <a:latin typeface="+mn-ea"/>
              </a:rPr>
              <a:t>研究院软件工程首席科学家。自</a:t>
            </a:r>
            <a:r>
              <a:rPr lang="en-US" altLang="zh-CN" sz="2800" dirty="0">
                <a:solidFill>
                  <a:schemeClr val="bg1"/>
                </a:solidFill>
                <a:latin typeface="+mn-ea"/>
              </a:rPr>
              <a:t>1981</a:t>
            </a:r>
            <a:r>
              <a:rPr lang="zh-CN" altLang="en-US" sz="2800" dirty="0">
                <a:solidFill>
                  <a:schemeClr val="bg1"/>
                </a:solidFill>
                <a:latin typeface="+mn-ea"/>
              </a:rPr>
              <a:t>年</a:t>
            </a:r>
            <a:r>
              <a:rPr lang="en-US" altLang="zh-CN" sz="2800" dirty="0">
                <a:solidFill>
                  <a:schemeClr val="bg1"/>
                </a:solidFill>
                <a:latin typeface="+mn-ea"/>
              </a:rPr>
              <a:t>Rational</a:t>
            </a:r>
            <a:r>
              <a:rPr lang="zh-CN" altLang="en-US" sz="2800" dirty="0">
                <a:solidFill>
                  <a:schemeClr val="bg1"/>
                </a:solidFill>
                <a:latin typeface="+mn-ea"/>
              </a:rPr>
              <a:t>软件公司成立到</a:t>
            </a:r>
            <a:r>
              <a:rPr lang="en-US" altLang="zh-CN" sz="2800" dirty="0">
                <a:solidFill>
                  <a:schemeClr val="bg1"/>
                </a:solidFill>
                <a:latin typeface="+mn-ea"/>
              </a:rPr>
              <a:t>2003</a:t>
            </a:r>
            <a:r>
              <a:rPr lang="zh-CN" altLang="en-US" sz="2800" dirty="0">
                <a:solidFill>
                  <a:schemeClr val="bg1"/>
                </a:solidFill>
                <a:latin typeface="+mn-ea"/>
              </a:rPr>
              <a:t>年该公司被</a:t>
            </a:r>
            <a:r>
              <a:rPr lang="en-US" altLang="zh-CN" sz="2800" dirty="0">
                <a:solidFill>
                  <a:schemeClr val="bg1"/>
                </a:solidFill>
                <a:latin typeface="+mn-ea"/>
              </a:rPr>
              <a:t>IBM</a:t>
            </a:r>
            <a:r>
              <a:rPr lang="zh-CN" altLang="en-US" sz="2800" dirty="0">
                <a:solidFill>
                  <a:schemeClr val="bg1"/>
                </a:solidFill>
                <a:latin typeface="+mn-ea"/>
              </a:rPr>
              <a:t>收购，他一直是</a:t>
            </a:r>
            <a:r>
              <a:rPr lang="en-US" altLang="zh-CN" sz="2800" dirty="0">
                <a:solidFill>
                  <a:schemeClr val="bg1"/>
                </a:solidFill>
                <a:latin typeface="+mn-ea"/>
              </a:rPr>
              <a:t>Rational</a:t>
            </a:r>
            <a:r>
              <a:rPr lang="zh-CN" altLang="en-US" sz="2800" dirty="0">
                <a:solidFill>
                  <a:schemeClr val="bg1"/>
                </a:solidFill>
                <a:latin typeface="+mn-ea"/>
              </a:rPr>
              <a:t>软件公司的首席科学家。他在软件架构、软件工程和协作开发环境方面享有极高的国际声望。</a:t>
            </a:r>
            <a:endParaRPr lang="zh-SG" altLang="en-US" sz="3200" dirty="0">
              <a:solidFill>
                <a:schemeClr val="bg1"/>
              </a:solidFill>
              <a:latin typeface="+mn-ea"/>
            </a:endParaRPr>
          </a:p>
        </p:txBody>
      </p:sp>
      <p:sp>
        <p:nvSpPr>
          <p:cNvPr id="11" name="矩形 10">
            <a:extLst>
              <a:ext uri="{FF2B5EF4-FFF2-40B4-BE49-F238E27FC236}">
                <a16:creationId xmlns="" xmlns:a16="http://schemas.microsoft.com/office/drawing/2014/main" id="{E091B8AB-9BE2-4F7B-8857-5A5A2F3BA6C1}"/>
              </a:ext>
            </a:extLst>
          </p:cNvPr>
          <p:cNvSpPr/>
          <p:nvPr/>
        </p:nvSpPr>
        <p:spPr>
          <a:xfrm>
            <a:off x="377783" y="5677678"/>
            <a:ext cx="4382574" cy="830997"/>
          </a:xfrm>
          <a:prstGeom prst="rect">
            <a:avLst/>
          </a:prstGeom>
        </p:spPr>
        <p:txBody>
          <a:bodyPr wrap="square">
            <a:spAutoFit/>
          </a:bodyPr>
          <a:lstStyle/>
          <a:p>
            <a:r>
              <a:rPr lang="en-US" altLang="zh-CN" sz="4800" b="1" dirty="0">
                <a:solidFill>
                  <a:schemeClr val="bg1"/>
                </a:solidFill>
                <a:latin typeface="+mn-ea"/>
              </a:rPr>
              <a:t>Grady </a:t>
            </a:r>
            <a:r>
              <a:rPr lang="en-US" altLang="zh-CN" sz="4800" b="1" dirty="0" err="1">
                <a:solidFill>
                  <a:schemeClr val="bg1"/>
                </a:solidFill>
                <a:latin typeface="+mn-ea"/>
              </a:rPr>
              <a:t>Booch</a:t>
            </a:r>
            <a:r>
              <a:rPr lang="en-US" altLang="zh-CN" sz="4800" b="1" dirty="0">
                <a:solidFill>
                  <a:schemeClr val="bg1"/>
                </a:solidFill>
                <a:latin typeface="+mn-ea"/>
              </a:rPr>
              <a:t> </a:t>
            </a:r>
            <a:endParaRPr lang="zh-SG" altLang="en-US" sz="4800" b="1" dirty="0"/>
          </a:p>
        </p:txBody>
      </p:sp>
    </p:spTree>
    <p:extLst>
      <p:ext uri="{BB962C8B-B14F-4D97-AF65-F5344CB8AC3E}">
        <p14:creationId xmlns:p14="http://schemas.microsoft.com/office/powerpoint/2010/main" val="246762619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 xmlns:a16="http://schemas.microsoft.com/office/drawing/2014/main" id="{EFC27A9F-2182-4071-8AC2-DC106FEEA77E}"/>
              </a:ext>
            </a:extLst>
          </p:cNvPr>
          <p:cNvSpPr>
            <a:spLocks noGrp="1"/>
          </p:cNvSpPr>
          <p:nvPr>
            <p:ph type="body" sz="quarter" idx="10"/>
          </p:nvPr>
        </p:nvSpPr>
        <p:spPr/>
        <p:txBody>
          <a:bodyPr/>
          <a:lstStyle/>
          <a:p>
            <a:pPr algn="ctr"/>
            <a:r>
              <a:rPr lang="en-US" altLang="zh-CN" dirty="0"/>
              <a:t>UML</a:t>
            </a:r>
            <a:r>
              <a:rPr lang="zh-CN" altLang="en-US" dirty="0"/>
              <a:t>三大创始人</a:t>
            </a:r>
            <a:endParaRPr lang="zh-SG" altLang="en-US" dirty="0"/>
          </a:p>
        </p:txBody>
      </p:sp>
      <p:sp>
        <p:nvSpPr>
          <p:cNvPr id="5" name="矩形 4">
            <a:extLst>
              <a:ext uri="{FF2B5EF4-FFF2-40B4-BE49-F238E27FC236}">
                <a16:creationId xmlns="" xmlns:a16="http://schemas.microsoft.com/office/drawing/2014/main" id="{A8679AB7-11B2-4384-9DF6-59A649198E7A}"/>
              </a:ext>
            </a:extLst>
          </p:cNvPr>
          <p:cNvSpPr/>
          <p:nvPr/>
        </p:nvSpPr>
        <p:spPr>
          <a:xfrm>
            <a:off x="5370286" y="1383013"/>
            <a:ext cx="6045200" cy="526452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sp>
        <p:nvSpPr>
          <p:cNvPr id="10" name="文本框 9">
            <a:extLst>
              <a:ext uri="{FF2B5EF4-FFF2-40B4-BE49-F238E27FC236}">
                <a16:creationId xmlns="" xmlns:a16="http://schemas.microsoft.com/office/drawing/2014/main" id="{D3892CC6-AD40-4465-B6B8-82B0FC140845}"/>
              </a:ext>
            </a:extLst>
          </p:cNvPr>
          <p:cNvSpPr txBox="1"/>
          <p:nvPr/>
        </p:nvSpPr>
        <p:spPr>
          <a:xfrm>
            <a:off x="5618473" y="1794884"/>
            <a:ext cx="5548825" cy="4401205"/>
          </a:xfrm>
          <a:prstGeom prst="rect">
            <a:avLst/>
          </a:prstGeom>
          <a:noFill/>
        </p:spPr>
        <p:txBody>
          <a:bodyPr wrap="square" rtlCol="0">
            <a:spAutoFit/>
          </a:bodyPr>
          <a:lstStyle/>
          <a:p>
            <a:r>
              <a:rPr lang="en-US" altLang="zh-CN" sz="2800" dirty="0">
                <a:solidFill>
                  <a:schemeClr val="bg1"/>
                </a:solidFill>
                <a:latin typeface="+mn-ea"/>
              </a:rPr>
              <a:t>	James Rumbaugh(</a:t>
            </a:r>
            <a:r>
              <a:rPr lang="zh-SG" altLang="en-US" sz="2800" dirty="0">
                <a:solidFill>
                  <a:schemeClr val="bg1"/>
                </a:solidFill>
                <a:latin typeface="+mn-ea"/>
              </a:rPr>
              <a:t>詹姆斯</a:t>
            </a:r>
            <a:r>
              <a:rPr lang="en-US" altLang="zh-SG" sz="2800" dirty="0">
                <a:solidFill>
                  <a:schemeClr val="bg1"/>
                </a:solidFill>
                <a:latin typeface="+mn-ea"/>
              </a:rPr>
              <a:t>·</a:t>
            </a:r>
            <a:r>
              <a:rPr lang="zh-SG" altLang="en-US" sz="2800" dirty="0">
                <a:solidFill>
                  <a:schemeClr val="bg1"/>
                </a:solidFill>
                <a:latin typeface="+mn-ea"/>
              </a:rPr>
              <a:t>伦博</a:t>
            </a:r>
            <a:r>
              <a:rPr lang="en-US" altLang="zh-CN" sz="2800" dirty="0">
                <a:solidFill>
                  <a:schemeClr val="bg1"/>
                </a:solidFill>
                <a:latin typeface="+mn-ea"/>
              </a:rPr>
              <a:t>)</a:t>
            </a:r>
            <a:r>
              <a:rPr lang="zh-SG" altLang="en-US" sz="2800" dirty="0">
                <a:solidFill>
                  <a:schemeClr val="bg1"/>
                </a:solidFill>
                <a:latin typeface="+mn-ea"/>
              </a:rPr>
              <a:t>著名计算机科学家，面向对象方法学家，最著名的是创建了</a:t>
            </a:r>
            <a:r>
              <a:rPr lang="en-US" altLang="zh-CN" sz="2800" dirty="0">
                <a:solidFill>
                  <a:schemeClr val="bg1"/>
                </a:solidFill>
                <a:latin typeface="+mn-ea"/>
              </a:rPr>
              <a:t>OMT</a:t>
            </a:r>
            <a:r>
              <a:rPr lang="zh-CN" altLang="en-US" sz="2800" dirty="0">
                <a:solidFill>
                  <a:schemeClr val="bg1"/>
                </a:solidFill>
                <a:latin typeface="+mn-ea"/>
              </a:rPr>
              <a:t>（</a:t>
            </a:r>
            <a:r>
              <a:rPr lang="en-US" altLang="zh-CN" sz="2800" dirty="0">
                <a:solidFill>
                  <a:schemeClr val="bg1"/>
                </a:solidFill>
                <a:latin typeface="+mn-ea"/>
              </a:rPr>
              <a:t>Object Modeling Technique</a:t>
            </a:r>
            <a:r>
              <a:rPr lang="zh-CN" altLang="en-US" sz="2800" dirty="0">
                <a:solidFill>
                  <a:schemeClr val="bg1"/>
                </a:solidFill>
                <a:latin typeface="+mn-ea"/>
              </a:rPr>
              <a:t>）</a:t>
            </a:r>
            <a:r>
              <a:rPr lang="zh-SG" altLang="en-US" sz="2800" dirty="0">
                <a:solidFill>
                  <a:schemeClr val="bg1"/>
                </a:solidFill>
                <a:latin typeface="+mn-ea"/>
              </a:rPr>
              <a:t>和</a:t>
            </a:r>
            <a:r>
              <a:rPr lang="en-US" altLang="zh-CN" sz="2800" dirty="0">
                <a:solidFill>
                  <a:schemeClr val="bg1"/>
                </a:solidFill>
                <a:latin typeface="+mn-ea"/>
              </a:rPr>
              <a:t>UML</a:t>
            </a:r>
            <a:r>
              <a:rPr lang="zh-CN" altLang="en-US" sz="2800" dirty="0">
                <a:solidFill>
                  <a:schemeClr val="bg1"/>
                </a:solidFill>
                <a:latin typeface="+mn-ea"/>
              </a:rPr>
              <a:t>。</a:t>
            </a:r>
            <a:r>
              <a:rPr lang="zh-SG" altLang="en-US" sz="2800" dirty="0">
                <a:solidFill>
                  <a:schemeClr val="bg1"/>
                </a:solidFill>
                <a:latin typeface="+mn-ea"/>
              </a:rPr>
              <a:t>他</a:t>
            </a:r>
            <a:r>
              <a:rPr lang="en-US" altLang="zh-SG" sz="2800" dirty="0">
                <a:solidFill>
                  <a:schemeClr val="bg1"/>
                </a:solidFill>
                <a:latin typeface="+mn-ea"/>
              </a:rPr>
              <a:t>1994</a:t>
            </a:r>
            <a:r>
              <a:rPr lang="zh-SG" altLang="en-US" sz="2800" dirty="0">
                <a:solidFill>
                  <a:schemeClr val="bg1"/>
                </a:solidFill>
                <a:latin typeface="+mn-ea"/>
              </a:rPr>
              <a:t>年加入</a:t>
            </a:r>
            <a:r>
              <a:rPr lang="en-US" altLang="zh-CN" sz="2800" dirty="0">
                <a:solidFill>
                  <a:schemeClr val="bg1"/>
                </a:solidFill>
                <a:latin typeface="+mn-ea"/>
              </a:rPr>
              <a:t>Rational</a:t>
            </a:r>
            <a:r>
              <a:rPr lang="zh-SG" altLang="en-US" sz="2800" dirty="0">
                <a:solidFill>
                  <a:schemeClr val="bg1"/>
                </a:solidFill>
                <a:latin typeface="+mn-ea"/>
              </a:rPr>
              <a:t>软件公司，后来与</a:t>
            </a:r>
            <a:r>
              <a:rPr lang="en-US" altLang="zh-CN" sz="2800" dirty="0">
                <a:solidFill>
                  <a:schemeClr val="bg1"/>
                </a:solidFill>
                <a:latin typeface="+mn-ea"/>
              </a:rPr>
              <a:t>Ivar Jacobson</a:t>
            </a:r>
            <a:r>
              <a:rPr lang="zh-SG" altLang="en-US" sz="2800" dirty="0">
                <a:solidFill>
                  <a:schemeClr val="bg1"/>
                </a:solidFill>
                <a:latin typeface="+mn-ea"/>
              </a:rPr>
              <a:t>和</a:t>
            </a:r>
            <a:r>
              <a:rPr lang="en-US" altLang="zh-CN" sz="2800" dirty="0">
                <a:solidFill>
                  <a:schemeClr val="bg1"/>
                </a:solidFill>
                <a:latin typeface="+mn-ea"/>
              </a:rPr>
              <a:t>Grady </a:t>
            </a:r>
            <a:r>
              <a:rPr lang="en-US" altLang="zh-CN" sz="2800" dirty="0" err="1">
                <a:solidFill>
                  <a:schemeClr val="bg1"/>
                </a:solidFill>
                <a:latin typeface="+mn-ea"/>
              </a:rPr>
              <a:t>Booch</a:t>
            </a:r>
            <a:r>
              <a:rPr lang="zh-SG" altLang="en-US" sz="2800" dirty="0">
                <a:solidFill>
                  <a:schemeClr val="bg1"/>
                </a:solidFill>
                <a:latin typeface="+mn-ea"/>
              </a:rPr>
              <a:t>共同开发了</a:t>
            </a:r>
            <a:r>
              <a:rPr lang="en-US" altLang="zh-CN" sz="2800" dirty="0">
                <a:solidFill>
                  <a:schemeClr val="bg1"/>
                </a:solidFill>
                <a:latin typeface="+mn-ea"/>
              </a:rPr>
              <a:t>UML</a:t>
            </a:r>
            <a:r>
              <a:rPr lang="zh-CN" altLang="en-US" sz="2800" dirty="0">
                <a:solidFill>
                  <a:schemeClr val="bg1"/>
                </a:solidFill>
                <a:latin typeface="+mn-ea"/>
              </a:rPr>
              <a:t>，</a:t>
            </a:r>
            <a:r>
              <a:rPr lang="en-US" altLang="zh-CN" sz="2800" dirty="0">
                <a:solidFill>
                  <a:schemeClr val="bg1"/>
                </a:solidFill>
                <a:latin typeface="+mn-ea"/>
              </a:rPr>
              <a:t>2003</a:t>
            </a:r>
            <a:r>
              <a:rPr lang="zh-SG" altLang="en-US" sz="2800" dirty="0">
                <a:solidFill>
                  <a:schemeClr val="bg1"/>
                </a:solidFill>
                <a:latin typeface="+mn-ea"/>
              </a:rPr>
              <a:t>年</a:t>
            </a:r>
            <a:r>
              <a:rPr lang="en-US" altLang="zh-CN" sz="2800" dirty="0">
                <a:solidFill>
                  <a:schemeClr val="bg1"/>
                </a:solidFill>
                <a:latin typeface="+mn-ea"/>
              </a:rPr>
              <a:t>Rational Software</a:t>
            </a:r>
            <a:r>
              <a:rPr lang="zh-SG" altLang="en-US" sz="2800" dirty="0">
                <a:solidFill>
                  <a:schemeClr val="bg1"/>
                </a:solidFill>
                <a:latin typeface="+mn-ea"/>
              </a:rPr>
              <a:t>被</a:t>
            </a:r>
            <a:r>
              <a:rPr lang="en-US" altLang="zh-CN" sz="2800" dirty="0">
                <a:solidFill>
                  <a:schemeClr val="bg1"/>
                </a:solidFill>
                <a:latin typeface="+mn-ea"/>
              </a:rPr>
              <a:t>IBM</a:t>
            </a:r>
            <a:r>
              <a:rPr lang="zh-SG" altLang="en-US" sz="2800" dirty="0">
                <a:solidFill>
                  <a:schemeClr val="bg1"/>
                </a:solidFill>
                <a:latin typeface="+mn-ea"/>
              </a:rPr>
              <a:t>公司收购后加入</a:t>
            </a:r>
            <a:r>
              <a:rPr lang="en-US" altLang="zh-CN" sz="2800" dirty="0">
                <a:solidFill>
                  <a:schemeClr val="bg1"/>
                </a:solidFill>
                <a:latin typeface="+mn-ea"/>
              </a:rPr>
              <a:t>IBM</a:t>
            </a:r>
            <a:r>
              <a:rPr lang="zh-SG" altLang="en-US" sz="2800" dirty="0">
                <a:solidFill>
                  <a:schemeClr val="bg1"/>
                </a:solidFill>
                <a:latin typeface="+mn-ea"/>
              </a:rPr>
              <a:t>公司，</a:t>
            </a:r>
            <a:r>
              <a:rPr lang="en-US" altLang="zh-SG" sz="2800" dirty="0">
                <a:solidFill>
                  <a:schemeClr val="bg1"/>
                </a:solidFill>
                <a:latin typeface="+mn-ea"/>
              </a:rPr>
              <a:t>2006</a:t>
            </a:r>
            <a:r>
              <a:rPr lang="zh-SG" altLang="en-US" sz="2800" dirty="0">
                <a:solidFill>
                  <a:schemeClr val="bg1"/>
                </a:solidFill>
                <a:latin typeface="+mn-ea"/>
              </a:rPr>
              <a:t>年退休。</a:t>
            </a:r>
          </a:p>
        </p:txBody>
      </p:sp>
      <p:sp>
        <p:nvSpPr>
          <p:cNvPr id="11" name="矩形 10">
            <a:extLst>
              <a:ext uri="{FF2B5EF4-FFF2-40B4-BE49-F238E27FC236}">
                <a16:creationId xmlns="" xmlns:a16="http://schemas.microsoft.com/office/drawing/2014/main" id="{E091B8AB-9BE2-4F7B-8857-5A5A2F3BA6C1}"/>
              </a:ext>
            </a:extLst>
          </p:cNvPr>
          <p:cNvSpPr/>
          <p:nvPr/>
        </p:nvSpPr>
        <p:spPr>
          <a:xfrm>
            <a:off x="-232557" y="5746532"/>
            <a:ext cx="5863360" cy="769441"/>
          </a:xfrm>
          <a:prstGeom prst="rect">
            <a:avLst/>
          </a:prstGeom>
        </p:spPr>
        <p:txBody>
          <a:bodyPr wrap="square">
            <a:spAutoFit/>
          </a:bodyPr>
          <a:lstStyle/>
          <a:p>
            <a:pPr algn="ctr"/>
            <a:r>
              <a:rPr lang="en-US" altLang="zh-CN" sz="4400" b="1" dirty="0">
                <a:solidFill>
                  <a:schemeClr val="bg1"/>
                </a:solidFill>
                <a:latin typeface="+mn-ea"/>
              </a:rPr>
              <a:t>James Rumbaugh</a:t>
            </a:r>
            <a:endParaRPr lang="zh-SG" altLang="en-US" sz="4400" b="1" dirty="0"/>
          </a:p>
        </p:txBody>
      </p:sp>
      <p:pic>
        <p:nvPicPr>
          <p:cNvPr id="4" name="图片 3">
            <a:extLst>
              <a:ext uri="{FF2B5EF4-FFF2-40B4-BE49-F238E27FC236}">
                <a16:creationId xmlns="" xmlns:a16="http://schemas.microsoft.com/office/drawing/2014/main" id="{B334617C-A475-4092-BC58-35DCC9D9EA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372" y="1529184"/>
            <a:ext cx="3373879" cy="4217348"/>
          </a:xfrm>
          <a:prstGeom prst="rect">
            <a:avLst/>
          </a:prstGeom>
        </p:spPr>
      </p:pic>
    </p:spTree>
    <p:extLst>
      <p:ext uri="{BB962C8B-B14F-4D97-AF65-F5344CB8AC3E}">
        <p14:creationId xmlns:p14="http://schemas.microsoft.com/office/powerpoint/2010/main" val="172029417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 xmlns:a16="http://schemas.microsoft.com/office/drawing/2014/main" id="{EFC27A9F-2182-4071-8AC2-DC106FEEA77E}"/>
              </a:ext>
            </a:extLst>
          </p:cNvPr>
          <p:cNvSpPr>
            <a:spLocks noGrp="1"/>
          </p:cNvSpPr>
          <p:nvPr>
            <p:ph type="body" sz="quarter" idx="10"/>
          </p:nvPr>
        </p:nvSpPr>
        <p:spPr/>
        <p:txBody>
          <a:bodyPr/>
          <a:lstStyle/>
          <a:p>
            <a:pPr algn="ctr"/>
            <a:r>
              <a:rPr lang="en-US" altLang="zh-CN" dirty="0"/>
              <a:t>UML</a:t>
            </a:r>
            <a:r>
              <a:rPr lang="zh-CN" altLang="en-US" dirty="0"/>
              <a:t>三大创始人</a:t>
            </a:r>
            <a:endParaRPr lang="zh-SG" altLang="en-US" dirty="0"/>
          </a:p>
        </p:txBody>
      </p:sp>
      <p:sp>
        <p:nvSpPr>
          <p:cNvPr id="5" name="矩形 4">
            <a:extLst>
              <a:ext uri="{FF2B5EF4-FFF2-40B4-BE49-F238E27FC236}">
                <a16:creationId xmlns="" xmlns:a16="http://schemas.microsoft.com/office/drawing/2014/main" id="{A8679AB7-11B2-4384-9DF6-59A649198E7A}"/>
              </a:ext>
            </a:extLst>
          </p:cNvPr>
          <p:cNvSpPr/>
          <p:nvPr/>
        </p:nvSpPr>
        <p:spPr>
          <a:xfrm>
            <a:off x="5370286" y="1383013"/>
            <a:ext cx="6045200" cy="526452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SG" altLang="en-US"/>
          </a:p>
        </p:txBody>
      </p:sp>
      <p:sp>
        <p:nvSpPr>
          <p:cNvPr id="10" name="文本框 9">
            <a:extLst>
              <a:ext uri="{FF2B5EF4-FFF2-40B4-BE49-F238E27FC236}">
                <a16:creationId xmlns="" xmlns:a16="http://schemas.microsoft.com/office/drawing/2014/main" id="{D3892CC6-AD40-4465-B6B8-82B0FC140845}"/>
              </a:ext>
            </a:extLst>
          </p:cNvPr>
          <p:cNvSpPr txBox="1"/>
          <p:nvPr/>
        </p:nvSpPr>
        <p:spPr>
          <a:xfrm>
            <a:off x="5618473" y="1794884"/>
            <a:ext cx="5548825" cy="4401205"/>
          </a:xfrm>
          <a:prstGeom prst="rect">
            <a:avLst/>
          </a:prstGeom>
          <a:noFill/>
        </p:spPr>
        <p:txBody>
          <a:bodyPr wrap="square" rtlCol="0">
            <a:spAutoFit/>
          </a:bodyPr>
          <a:lstStyle/>
          <a:p>
            <a:r>
              <a:rPr lang="en-US" altLang="zh-CN" sz="2800" dirty="0">
                <a:solidFill>
                  <a:schemeClr val="bg1"/>
                </a:solidFill>
                <a:latin typeface="+mn-ea"/>
              </a:rPr>
              <a:t>	Ivar Jacobson(</a:t>
            </a:r>
            <a:r>
              <a:rPr lang="zh-SG" altLang="en-US" sz="2800" dirty="0">
                <a:solidFill>
                  <a:schemeClr val="bg1"/>
                </a:solidFill>
                <a:latin typeface="+mn-ea"/>
              </a:rPr>
              <a:t>伊瓦</a:t>
            </a:r>
            <a:r>
              <a:rPr lang="en-US" altLang="zh-SG" sz="2800" dirty="0">
                <a:solidFill>
                  <a:schemeClr val="bg1"/>
                </a:solidFill>
                <a:latin typeface="+mn-ea"/>
              </a:rPr>
              <a:t>·</a:t>
            </a:r>
            <a:r>
              <a:rPr lang="zh-SG" altLang="en-US" sz="2800" dirty="0">
                <a:solidFill>
                  <a:schemeClr val="bg1"/>
                </a:solidFill>
                <a:latin typeface="+mn-ea"/>
              </a:rPr>
              <a:t>雅各布森</a:t>
            </a:r>
            <a:r>
              <a:rPr lang="en-US" altLang="zh-CN" sz="2800" dirty="0">
                <a:solidFill>
                  <a:schemeClr val="bg1"/>
                </a:solidFill>
                <a:latin typeface="+mn-ea"/>
              </a:rPr>
              <a:t>)</a:t>
            </a:r>
            <a:r>
              <a:rPr lang="zh-CN" altLang="en-US" sz="2800" dirty="0">
                <a:solidFill>
                  <a:schemeClr val="bg1"/>
                </a:solidFill>
                <a:latin typeface="+mn-ea"/>
              </a:rPr>
              <a:t>现代软件开发之父，被认为是深刻影响或改变了整个软件工业开发模式的几位世界级大师之一。他最主要的贡献是</a:t>
            </a:r>
            <a:r>
              <a:rPr lang="en-US" altLang="zh-CN" sz="2800" dirty="0">
                <a:solidFill>
                  <a:schemeClr val="bg1"/>
                </a:solidFill>
                <a:latin typeface="+mn-ea"/>
              </a:rPr>
              <a:t>UML</a:t>
            </a:r>
            <a:r>
              <a:rPr lang="zh-CN" altLang="en-US" sz="2800" dirty="0">
                <a:solidFill>
                  <a:schemeClr val="bg1"/>
                </a:solidFill>
                <a:latin typeface="+mn-ea"/>
              </a:rPr>
              <a:t>、</a:t>
            </a:r>
            <a:r>
              <a:rPr lang="en-US" altLang="zh-CN" sz="2800" dirty="0" err="1">
                <a:solidFill>
                  <a:schemeClr val="bg1"/>
                </a:solidFill>
                <a:latin typeface="+mn-ea"/>
              </a:rPr>
              <a:t>Objectory</a:t>
            </a:r>
            <a:r>
              <a:rPr lang="zh-CN" altLang="en-US" sz="2800" dirty="0">
                <a:solidFill>
                  <a:schemeClr val="bg1"/>
                </a:solidFill>
                <a:latin typeface="+mn-ea"/>
              </a:rPr>
              <a:t>、</a:t>
            </a:r>
            <a:r>
              <a:rPr lang="en-US" altLang="zh-CN" sz="2800" dirty="0">
                <a:solidFill>
                  <a:schemeClr val="bg1"/>
                </a:solidFill>
                <a:latin typeface="+mn-ea"/>
              </a:rPr>
              <a:t>RUP</a:t>
            </a:r>
            <a:r>
              <a:rPr lang="zh-CN" altLang="en-US" sz="2800" dirty="0">
                <a:solidFill>
                  <a:schemeClr val="bg1"/>
                </a:solidFill>
                <a:latin typeface="+mn-ea"/>
              </a:rPr>
              <a:t>和面向方面的软件开发。他还是模块和模块架构、用例、现代业务工程等业界主流方法、技术的创始人。他的用例驱动方法对整个</a:t>
            </a:r>
            <a:r>
              <a:rPr lang="en-US" altLang="zh-CN" sz="2800" dirty="0">
                <a:solidFill>
                  <a:schemeClr val="bg1"/>
                </a:solidFill>
                <a:latin typeface="+mn-ea"/>
              </a:rPr>
              <a:t>OOAD</a:t>
            </a:r>
            <a:r>
              <a:rPr lang="zh-CN" altLang="en-US" sz="2800" dirty="0">
                <a:solidFill>
                  <a:schemeClr val="bg1"/>
                </a:solidFill>
                <a:latin typeface="+mn-ea"/>
              </a:rPr>
              <a:t>行业影响深远。</a:t>
            </a:r>
            <a:endParaRPr lang="zh-SG" altLang="en-US" sz="2800" dirty="0">
              <a:solidFill>
                <a:schemeClr val="bg1"/>
              </a:solidFill>
              <a:latin typeface="+mn-ea"/>
            </a:endParaRPr>
          </a:p>
        </p:txBody>
      </p:sp>
      <p:sp>
        <p:nvSpPr>
          <p:cNvPr id="11" name="矩形 10">
            <a:extLst>
              <a:ext uri="{FF2B5EF4-FFF2-40B4-BE49-F238E27FC236}">
                <a16:creationId xmlns="" xmlns:a16="http://schemas.microsoft.com/office/drawing/2014/main" id="{E091B8AB-9BE2-4F7B-8857-5A5A2F3BA6C1}"/>
              </a:ext>
            </a:extLst>
          </p:cNvPr>
          <p:cNvSpPr/>
          <p:nvPr/>
        </p:nvSpPr>
        <p:spPr>
          <a:xfrm>
            <a:off x="-232557" y="5746532"/>
            <a:ext cx="5863360" cy="769441"/>
          </a:xfrm>
          <a:prstGeom prst="rect">
            <a:avLst/>
          </a:prstGeom>
        </p:spPr>
        <p:txBody>
          <a:bodyPr wrap="square">
            <a:spAutoFit/>
          </a:bodyPr>
          <a:lstStyle/>
          <a:p>
            <a:pPr algn="ctr"/>
            <a:r>
              <a:rPr lang="en-US" altLang="zh-CN" sz="4400" b="1" dirty="0">
                <a:solidFill>
                  <a:schemeClr val="bg1"/>
                </a:solidFill>
                <a:latin typeface="+mn-ea"/>
              </a:rPr>
              <a:t>Ivar Jacobson</a:t>
            </a:r>
            <a:endParaRPr lang="zh-SG" altLang="en-US" sz="4400" b="1" dirty="0"/>
          </a:p>
        </p:txBody>
      </p:sp>
      <p:pic>
        <p:nvPicPr>
          <p:cNvPr id="6" name="图片 5">
            <a:extLst>
              <a:ext uri="{FF2B5EF4-FFF2-40B4-BE49-F238E27FC236}">
                <a16:creationId xmlns="" xmlns:a16="http://schemas.microsoft.com/office/drawing/2014/main" id="{5F3A4380-BA15-421A-8D80-C4F90EC6F7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7109" y="1593806"/>
            <a:ext cx="2944028" cy="4171396"/>
          </a:xfrm>
          <a:prstGeom prst="rect">
            <a:avLst/>
          </a:prstGeom>
        </p:spPr>
      </p:pic>
    </p:spTree>
    <p:extLst>
      <p:ext uri="{BB962C8B-B14F-4D97-AF65-F5344CB8AC3E}">
        <p14:creationId xmlns:p14="http://schemas.microsoft.com/office/powerpoint/2010/main" val="422578612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theme/theme1.xml><?xml version="1.0" encoding="utf-8"?>
<a:theme xmlns:a="http://schemas.openxmlformats.org/drawingml/2006/main" name="清风素材 https://12sc.taobao.com">
  <a:themeElements>
    <a:clrScheme name="自定义 7">
      <a:dk1>
        <a:sysClr val="windowText" lastClr="000000"/>
      </a:dk1>
      <a:lt1>
        <a:sysClr val="window" lastClr="FFFFFF"/>
      </a:lt1>
      <a:dk2>
        <a:srgbClr val="44546A"/>
      </a:dk2>
      <a:lt2>
        <a:srgbClr val="E7E6E6"/>
      </a:lt2>
      <a:accent1>
        <a:srgbClr val="653607"/>
      </a:accent1>
      <a:accent2>
        <a:srgbClr val="5C003D"/>
      </a:accent2>
      <a:accent3>
        <a:srgbClr val="FFE7AB"/>
      </a:accent3>
      <a:accent4>
        <a:srgbClr val="FFC000"/>
      </a:accent4>
      <a:accent5>
        <a:srgbClr val="4472C4"/>
      </a:accent5>
      <a:accent6>
        <a:srgbClr val="70AD47"/>
      </a:accent6>
      <a:hlink>
        <a:srgbClr val="0563C1"/>
      </a:hlink>
      <a:folHlink>
        <a:srgbClr val="954F7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738</TotalTime>
  <Words>2514</Words>
  <Application>Microsoft Office PowerPoint</Application>
  <PresentationFormat>自定义</PresentationFormat>
  <Paragraphs>253</Paragraphs>
  <Slides>57</Slides>
  <Notes>3</Notes>
  <HiddenSlides>0</HiddenSlides>
  <MMClips>0</MMClips>
  <ScaleCrop>false</ScaleCrop>
  <HeadingPairs>
    <vt:vector size="4" baseType="variant">
      <vt:variant>
        <vt:lpstr>主题</vt:lpstr>
      </vt:variant>
      <vt:variant>
        <vt:i4>1</vt:i4>
      </vt:variant>
      <vt:variant>
        <vt:lpstr>幻灯片标题</vt:lpstr>
      </vt:variant>
      <vt:variant>
        <vt:i4>57</vt:i4>
      </vt:variant>
    </vt:vector>
  </HeadingPairs>
  <TitlesOfParts>
    <vt:vector size="58" baseType="lpstr">
      <vt:lpstr>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工作分配</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哎呀小小草</dc:title>
  <dc:subject>哎呀小小草</dc:subject>
  <dc:creator>哎呀小小草</dc:creator>
  <cp:keywords>https:/800sucai.taobao.com</cp:keywords>
  <dc:description>https://800sucai.taobao.com</dc:description>
  <cp:lastModifiedBy>陈安侍</cp:lastModifiedBy>
  <cp:revision>120</cp:revision>
  <dcterms:created xsi:type="dcterms:W3CDTF">2015-08-18T05:03:53Z</dcterms:created>
  <dcterms:modified xsi:type="dcterms:W3CDTF">2018-10-21T04:14:42Z</dcterms:modified>
  <cp:category>https://800sucai.taobao.com</cp:category>
</cp:coreProperties>
</file>